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70" r:id="rId11"/>
    <p:sldId id="266" r:id="rId12"/>
    <p:sldId id="261" r:id="rId13"/>
    <p:sldId id="268" r:id="rId14"/>
    <p:sldId id="267"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BBB4B63-0517-475F-9C76-A04BF270064A}" type="datetimeFigureOut">
              <a:rPr lang="en-SG" smtClean="0"/>
              <a:pPr/>
              <a:t>31/10/2014</a:t>
            </a:fld>
            <a:endParaRPr lang="en-SG"/>
          </a:p>
        </p:txBody>
      </p:sp>
      <p:sp>
        <p:nvSpPr>
          <p:cNvPr id="17" name="Footer Placeholder 16"/>
          <p:cNvSpPr>
            <a:spLocks noGrp="1"/>
          </p:cNvSpPr>
          <p:nvPr>
            <p:ph type="ftr" sz="quarter" idx="11"/>
          </p:nvPr>
        </p:nvSpPr>
        <p:spPr/>
        <p:txBody>
          <a:bodyPr/>
          <a:lstStyle/>
          <a:p>
            <a:endParaRPr lang="en-SG"/>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F403BE1-23EE-44F5-8617-728586401E47}" type="slidenum">
              <a:rPr lang="en-SG" smtClean="0"/>
              <a:pPr/>
              <a:t>‹#›</a:t>
            </a:fld>
            <a:endParaRPr lang="en-SG"/>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BB4B63-0517-475F-9C76-A04BF270064A}" type="datetimeFigureOut">
              <a:rPr lang="en-SG" smtClean="0"/>
              <a:pPr/>
              <a:t>31/10/2014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9F403BE1-23EE-44F5-8617-728586401E47}" type="slidenum">
              <a:rPr lang="en-SG" smtClean="0"/>
              <a:pPr/>
              <a:t>‹#›</a:t>
            </a:fld>
            <a:endParaRPr lang="en-SG"/>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F403BE1-23EE-44F5-8617-728586401E47}" type="slidenum">
              <a:rPr lang="en-SG" smtClean="0"/>
              <a:pPr/>
              <a:t>‹#›</a:t>
            </a:fld>
            <a:endParaRPr lang="en-SG"/>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BB4B63-0517-475F-9C76-A04BF270064A}" type="datetimeFigureOut">
              <a:rPr lang="en-SG" smtClean="0"/>
              <a:pPr/>
              <a:t>31/10/2014</a:t>
            </a:fld>
            <a:endParaRPr lang="en-SG"/>
          </a:p>
        </p:txBody>
      </p:sp>
      <p:sp>
        <p:nvSpPr>
          <p:cNvPr id="5" name="Footer Placeholder 4"/>
          <p:cNvSpPr>
            <a:spLocks noGrp="1"/>
          </p:cNvSpPr>
          <p:nvPr>
            <p:ph type="ftr" sz="quarter" idx="11"/>
          </p:nvPr>
        </p:nvSpPr>
        <p:spPr/>
        <p:txBody>
          <a:bodyPr/>
          <a:lstStyle/>
          <a:p>
            <a:endParaRPr lang="en-SG"/>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BBB4B63-0517-475F-9C76-A04BF270064A}" type="datetimeFigureOut">
              <a:rPr lang="en-SG" smtClean="0"/>
              <a:pPr/>
              <a:t>31/10/2014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a:xfrm>
            <a:off x="4361688" y="1026372"/>
            <a:ext cx="457200" cy="441325"/>
          </a:xfrm>
        </p:spPr>
        <p:txBody>
          <a:bodyPr/>
          <a:lstStyle/>
          <a:p>
            <a:fld id="{9F403BE1-23EE-44F5-8617-728586401E47}" type="slidenum">
              <a:rPr lang="en-SG" smtClean="0"/>
              <a:pPr/>
              <a:t>‹#›</a:t>
            </a:fld>
            <a:endParaRPr lang="en-SG"/>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SG"/>
          </a:p>
        </p:txBody>
      </p:sp>
      <p:sp>
        <p:nvSpPr>
          <p:cNvPr id="4" name="Date Placeholder 3"/>
          <p:cNvSpPr>
            <a:spLocks noGrp="1"/>
          </p:cNvSpPr>
          <p:nvPr>
            <p:ph type="dt" sz="half" idx="10"/>
          </p:nvPr>
        </p:nvSpPr>
        <p:spPr/>
        <p:txBody>
          <a:bodyPr/>
          <a:lstStyle/>
          <a:p>
            <a:fld id="{ABBB4B63-0517-475F-9C76-A04BF270064A}" type="datetimeFigureOut">
              <a:rPr lang="en-SG" smtClean="0"/>
              <a:pPr/>
              <a:t>31/10/2014</a:t>
            </a:fld>
            <a:endParaRPr lang="en-SG"/>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F403BE1-23EE-44F5-8617-728586401E47}" type="slidenum">
              <a:rPr lang="en-SG" smtClean="0"/>
              <a:pPr/>
              <a:t>‹#›</a:t>
            </a:fld>
            <a:endParaRPr lang="en-SG"/>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BBB4B63-0517-475F-9C76-A04BF270064A}" type="datetimeFigureOut">
              <a:rPr lang="en-SG" smtClean="0"/>
              <a:pPr/>
              <a:t>31/10/2014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9F403BE1-23EE-44F5-8617-728586401E47}" type="slidenum">
              <a:rPr lang="en-SG" smtClean="0"/>
              <a:pPr/>
              <a:t>‹#›</a:t>
            </a:fld>
            <a:endParaRPr lang="en-SG"/>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BBB4B63-0517-475F-9C76-A04BF270064A}" type="datetimeFigureOut">
              <a:rPr lang="en-SG" smtClean="0"/>
              <a:pPr/>
              <a:t>31/10/2014</a:t>
            </a:fld>
            <a:endParaRPr lang="en-SG"/>
          </a:p>
        </p:txBody>
      </p:sp>
      <p:sp>
        <p:nvSpPr>
          <p:cNvPr id="8" name="Footer Placeholder 7"/>
          <p:cNvSpPr>
            <a:spLocks noGrp="1"/>
          </p:cNvSpPr>
          <p:nvPr>
            <p:ph type="ftr" sz="quarter" idx="11"/>
          </p:nvPr>
        </p:nvSpPr>
        <p:spPr>
          <a:xfrm>
            <a:off x="304800" y="6409944"/>
            <a:ext cx="3581400" cy="365760"/>
          </a:xfrm>
        </p:spPr>
        <p:txBody>
          <a:bodyPr/>
          <a:lstStyle/>
          <a:p>
            <a:endParaRPr lang="en-SG"/>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F403BE1-23EE-44F5-8617-728586401E47}" type="slidenum">
              <a:rPr lang="en-SG" smtClean="0"/>
              <a:pPr/>
              <a:t>‹#›</a:t>
            </a:fld>
            <a:endParaRPr lang="en-SG"/>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BBB4B63-0517-475F-9C76-A04BF270064A}" type="datetimeFigureOut">
              <a:rPr lang="en-SG" smtClean="0"/>
              <a:pPr/>
              <a:t>31/10/2014</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a:xfrm>
            <a:off x="4343400" y="1036020"/>
            <a:ext cx="457200" cy="441325"/>
          </a:xfrm>
        </p:spPr>
        <p:txBody>
          <a:bodyPr/>
          <a:lstStyle/>
          <a:p>
            <a:fld id="{9F403BE1-23EE-44F5-8617-728586401E47}" type="slidenum">
              <a:rPr lang="en-SG" smtClean="0"/>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BBB4B63-0517-475F-9C76-A04BF270064A}" type="datetimeFigureOut">
              <a:rPr lang="en-SG" smtClean="0"/>
              <a:pPr/>
              <a:t>31/10/2014</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F403BE1-23EE-44F5-8617-728586401E47}"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F403BE1-23EE-44F5-8617-728586401E47}" type="slidenum">
              <a:rPr lang="en-SG" smtClean="0"/>
              <a:pPr/>
              <a:t>‹#›</a:t>
            </a:fld>
            <a:endParaRPr lang="en-SG"/>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BBB4B63-0517-475F-9C76-A04BF270064A}" type="datetimeFigureOut">
              <a:rPr lang="en-SG" smtClean="0"/>
              <a:pPr/>
              <a:t>31/10/2014</a:t>
            </a:fld>
            <a:endParaRPr lang="en-SG"/>
          </a:p>
        </p:txBody>
      </p:sp>
      <p:sp>
        <p:nvSpPr>
          <p:cNvPr id="6" name="Footer Placeholder 5"/>
          <p:cNvSpPr>
            <a:spLocks noGrp="1"/>
          </p:cNvSpPr>
          <p:nvPr>
            <p:ph type="ftr" sz="quarter" idx="11"/>
          </p:nvPr>
        </p:nvSpPr>
        <p:spPr>
          <a:xfrm>
            <a:off x="301752" y="6410848"/>
            <a:ext cx="3383280" cy="365760"/>
          </a:xfrm>
        </p:spPr>
        <p:txBody>
          <a:bodyPr/>
          <a:lstStyle/>
          <a:p>
            <a:endParaRPr lang="en-SG"/>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F403BE1-23EE-44F5-8617-728586401E47}" type="slidenum">
              <a:rPr lang="en-SG" smtClean="0"/>
              <a:pPr/>
              <a:t>‹#›</a:t>
            </a:fld>
            <a:endParaRPr lang="en-SG"/>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BBB4B63-0517-475F-9C76-A04BF270064A}" type="datetimeFigureOut">
              <a:rPr lang="en-SG" smtClean="0"/>
              <a:pPr/>
              <a:t>31/10/2014</a:t>
            </a:fld>
            <a:endParaRPr lang="en-SG"/>
          </a:p>
        </p:txBody>
      </p:sp>
      <p:sp>
        <p:nvSpPr>
          <p:cNvPr id="6" name="Footer Placeholder 5"/>
          <p:cNvSpPr>
            <a:spLocks noGrp="1"/>
          </p:cNvSpPr>
          <p:nvPr>
            <p:ph type="ftr" sz="quarter" idx="11"/>
          </p:nvPr>
        </p:nvSpPr>
        <p:spPr>
          <a:xfrm>
            <a:off x="301752" y="6410848"/>
            <a:ext cx="3584448" cy="365760"/>
          </a:xfrm>
        </p:spPr>
        <p:txBody>
          <a:bodyPr/>
          <a:lstStyle/>
          <a:p>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BBB4B63-0517-475F-9C76-A04BF270064A}" type="datetimeFigureOut">
              <a:rPr lang="en-SG" smtClean="0"/>
              <a:pPr/>
              <a:t>31/10/2014</a:t>
            </a:fld>
            <a:endParaRPr lang="en-SG"/>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SG"/>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F403BE1-23EE-44F5-8617-728586401E47}" type="slidenum">
              <a:rPr lang="en-SG" smtClean="0"/>
              <a:pPr/>
              <a:t>‹#›</a:t>
            </a:fld>
            <a:endParaRPr lang="en-SG"/>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SG"/>
          </a:p>
        </p:txBody>
      </p:sp>
      <p:sp>
        <p:nvSpPr>
          <p:cNvPr id="2" name="Title 1"/>
          <p:cNvSpPr>
            <a:spLocks noGrp="1"/>
          </p:cNvSpPr>
          <p:nvPr>
            <p:ph type="ctrTitle"/>
          </p:nvPr>
        </p:nvSpPr>
        <p:spPr/>
        <p:txBody>
          <a:bodyPr/>
          <a:lstStyle/>
          <a:p>
            <a:r>
              <a:rPr lang="en-US" dirty="0" smtClean="0"/>
              <a:t>Sexual Education</a:t>
            </a:r>
            <a:endParaRPr lang="en-S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chor="ctr">
            <a:normAutofit/>
          </a:bodyPr>
          <a:lstStyle/>
          <a:p>
            <a:pPr marL="0" indent="0" algn="ctr">
              <a:buNone/>
            </a:pPr>
            <a:r>
              <a:rPr lang="en-US" sz="6600" dirty="0" smtClean="0"/>
              <a:t>Thank You</a:t>
            </a:r>
            <a:endParaRPr lang="en-US" sz="6600" dirty="0"/>
          </a:p>
        </p:txBody>
      </p:sp>
    </p:spTree>
    <p:extLst>
      <p:ext uri="{BB962C8B-B14F-4D97-AF65-F5344CB8AC3E}">
        <p14:creationId xmlns:p14="http://schemas.microsoft.com/office/powerpoint/2010/main" val="286364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Fundamental Principles</a:t>
            </a:r>
            <a:endParaRPr lang="en-SG" dirty="0"/>
          </a:p>
        </p:txBody>
      </p:sp>
      <p:sp>
        <p:nvSpPr>
          <p:cNvPr id="3" name="Content Placeholder 2"/>
          <p:cNvSpPr>
            <a:spLocks noGrp="1"/>
          </p:cNvSpPr>
          <p:nvPr>
            <p:ph sz="quarter" idx="1"/>
          </p:nvPr>
        </p:nvSpPr>
        <p:spPr>
          <a:xfrm>
            <a:off x="539552" y="1527048"/>
            <a:ext cx="8266120" cy="4572000"/>
          </a:xfrm>
        </p:spPr>
        <p:txBody>
          <a:bodyPr/>
          <a:lstStyle/>
          <a:p>
            <a:pPr>
              <a:lnSpc>
                <a:spcPct val="150000"/>
              </a:lnSpc>
            </a:pPr>
            <a:r>
              <a:rPr lang="en-SG" dirty="0" smtClean="0"/>
              <a:t>Being Part of a Comprehensive Health Education Program</a:t>
            </a:r>
          </a:p>
          <a:p>
            <a:pPr>
              <a:lnSpc>
                <a:spcPct val="150000"/>
              </a:lnSpc>
            </a:pPr>
            <a:r>
              <a:rPr lang="en-SG" dirty="0" smtClean="0"/>
              <a:t>Well-Trained Teachers</a:t>
            </a:r>
          </a:p>
          <a:p>
            <a:pPr>
              <a:lnSpc>
                <a:spcPct val="150000"/>
              </a:lnSpc>
            </a:pPr>
            <a:r>
              <a:rPr lang="en-SG" dirty="0" smtClean="0"/>
              <a:t>Community Involvement</a:t>
            </a:r>
          </a:p>
          <a:p>
            <a:pPr>
              <a:lnSpc>
                <a:spcPct val="150000"/>
              </a:lnSpc>
            </a:pPr>
            <a:r>
              <a:rPr lang="en-SG" dirty="0" smtClean="0"/>
              <a:t>A Focus on All Youth</a:t>
            </a:r>
          </a:p>
          <a:p>
            <a:pPr>
              <a:lnSpc>
                <a:spcPct val="150000"/>
              </a:lnSpc>
            </a:pPr>
            <a:r>
              <a:rPr lang="en-SG" dirty="0" smtClean="0"/>
              <a:t>A Variety of Teaching Methods</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p:txBody>
          <a:bodyPr/>
          <a:lstStyle/>
          <a:p>
            <a:pPr lvl="0">
              <a:lnSpc>
                <a:spcPct val="150000"/>
              </a:lnSpc>
            </a:pPr>
            <a:r>
              <a:rPr lang="en-SG" dirty="0" smtClean="0"/>
              <a:t>Human </a:t>
            </a:r>
            <a:r>
              <a:rPr lang="en-SG" dirty="0"/>
              <a:t>development;</a:t>
            </a:r>
          </a:p>
          <a:p>
            <a:pPr lvl="0">
              <a:lnSpc>
                <a:spcPct val="150000"/>
              </a:lnSpc>
            </a:pPr>
            <a:r>
              <a:rPr lang="en-SG" dirty="0" smtClean="0"/>
              <a:t>Relationships</a:t>
            </a:r>
            <a:r>
              <a:rPr lang="en-SG" dirty="0"/>
              <a:t>;</a:t>
            </a:r>
          </a:p>
          <a:p>
            <a:pPr lvl="0">
              <a:lnSpc>
                <a:spcPct val="150000"/>
              </a:lnSpc>
            </a:pPr>
            <a:r>
              <a:rPr lang="en-SG" dirty="0" smtClean="0"/>
              <a:t>Personal </a:t>
            </a:r>
            <a:r>
              <a:rPr lang="en-SG" dirty="0"/>
              <a:t>skills;</a:t>
            </a:r>
          </a:p>
          <a:p>
            <a:pPr lvl="0">
              <a:lnSpc>
                <a:spcPct val="150000"/>
              </a:lnSpc>
            </a:pPr>
            <a:r>
              <a:rPr lang="en-SG" dirty="0" smtClean="0"/>
              <a:t>Sexual </a:t>
            </a:r>
            <a:r>
              <a:rPr lang="en-SG" dirty="0" err="1"/>
              <a:t>behavior</a:t>
            </a:r>
            <a:r>
              <a:rPr lang="en-SG" dirty="0"/>
              <a:t>;</a:t>
            </a:r>
          </a:p>
          <a:p>
            <a:pPr lvl="0">
              <a:lnSpc>
                <a:spcPct val="150000"/>
              </a:lnSpc>
            </a:pPr>
            <a:r>
              <a:rPr lang="en-SG" dirty="0" smtClean="0"/>
              <a:t>Sexual </a:t>
            </a:r>
            <a:r>
              <a:rPr lang="en-SG" dirty="0"/>
              <a:t>health; and </a:t>
            </a:r>
          </a:p>
          <a:p>
            <a:pPr lvl="0">
              <a:lnSpc>
                <a:spcPct val="150000"/>
              </a:lnSpc>
            </a:pPr>
            <a:r>
              <a:rPr lang="en-SG" dirty="0" smtClean="0"/>
              <a:t>Society </a:t>
            </a:r>
            <a:r>
              <a:rPr lang="en-SG" dirty="0"/>
              <a:t>and culture.</a:t>
            </a:r>
          </a:p>
          <a:p>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Education for Children</a:t>
            </a:r>
            <a:endParaRPr lang="en-SG" dirty="0"/>
          </a:p>
        </p:txBody>
      </p:sp>
      <p:sp>
        <p:nvSpPr>
          <p:cNvPr id="3" name="Content Placeholder 2"/>
          <p:cNvSpPr>
            <a:spLocks noGrp="1"/>
          </p:cNvSpPr>
          <p:nvPr>
            <p:ph sz="quarter" idx="1"/>
          </p:nvPr>
        </p:nvSpPr>
        <p:spPr/>
        <p:txBody>
          <a:bodyPr>
            <a:normAutofit lnSpcReduction="10000"/>
          </a:bodyPr>
          <a:lstStyle/>
          <a:p>
            <a:pPr algn="just"/>
            <a:r>
              <a:rPr lang="en-SG" dirty="0" smtClean="0"/>
              <a:t>Children are curious about sex. Therefore, parents need to </a:t>
            </a:r>
            <a:r>
              <a:rPr lang="en-SG" dirty="0" err="1" smtClean="0"/>
              <a:t>instill</a:t>
            </a:r>
            <a:r>
              <a:rPr lang="en-SG" dirty="0" smtClean="0"/>
              <a:t> correct concepts of sex to their children as early as possible before they are misled by indecent magazines and irresponsible media</a:t>
            </a:r>
          </a:p>
          <a:p>
            <a:pPr algn="just"/>
            <a:r>
              <a:rPr lang="en-SG" dirty="0" smtClean="0"/>
              <a:t>When children grow up, they need to learn and adapt to the physiological and psychological changes in different stages of development</a:t>
            </a:r>
          </a:p>
          <a:p>
            <a:pPr algn="just"/>
            <a:r>
              <a:rPr lang="en-SG" dirty="0" smtClean="0"/>
              <a:t>The earlier sex education is given at home, the earlier the children are able to establish correct concepts on sex, and the easier the parents can handle the situation</a:t>
            </a:r>
            <a:endParaRPr lang="en-S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Education for Children</a:t>
            </a:r>
            <a:endParaRPr lang="en-SG" dirty="0"/>
          </a:p>
        </p:txBody>
      </p:sp>
      <p:sp>
        <p:nvSpPr>
          <p:cNvPr id="3" name="Content Placeholder 2"/>
          <p:cNvSpPr>
            <a:spLocks noGrp="1"/>
          </p:cNvSpPr>
          <p:nvPr>
            <p:ph sz="quarter" idx="1"/>
          </p:nvPr>
        </p:nvSpPr>
        <p:spPr>
          <a:xfrm>
            <a:off x="301752" y="1527048"/>
            <a:ext cx="8503920" cy="4854280"/>
          </a:xfrm>
        </p:spPr>
        <p:txBody>
          <a:bodyPr>
            <a:normAutofit/>
          </a:bodyPr>
          <a:lstStyle/>
          <a:p>
            <a:pPr algn="just"/>
            <a:r>
              <a:rPr lang="en-SG" dirty="0" smtClean="0"/>
              <a:t>The objectives of sex education are to help children understand the body structures of men and women and acquire the knowledge about birth</a:t>
            </a:r>
          </a:p>
          <a:p>
            <a:pPr algn="just"/>
            <a:r>
              <a:rPr lang="en-SG" dirty="0" smtClean="0"/>
              <a:t>Teach children to establish and accept the role and responsibility of their own gender by acquiring the knowledge of sex. </a:t>
            </a:r>
          </a:p>
          <a:p>
            <a:pPr algn="just"/>
            <a:r>
              <a:rPr lang="en-SG" dirty="0" smtClean="0"/>
              <a:t>Understanding the differences and similarities between two genders in terms of body and mind will set up a foundation for the future development in their acquaintance with friends and lovers and their interpersonal relationship</a:t>
            </a:r>
            <a:endParaRPr lang="en-S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Education Skills and Methods</a:t>
            </a:r>
            <a:endParaRPr lang="en-SG" dirty="0"/>
          </a:p>
        </p:txBody>
      </p:sp>
      <p:sp>
        <p:nvSpPr>
          <p:cNvPr id="3" name="Content Placeholder 2"/>
          <p:cNvSpPr>
            <a:spLocks noGrp="1"/>
          </p:cNvSpPr>
          <p:nvPr>
            <p:ph sz="quarter" idx="1"/>
          </p:nvPr>
        </p:nvSpPr>
        <p:spPr>
          <a:xfrm>
            <a:off x="301752" y="1340768"/>
            <a:ext cx="8662736" cy="5328592"/>
          </a:xfrm>
        </p:spPr>
        <p:txBody>
          <a:bodyPr>
            <a:normAutofit lnSpcReduction="10000"/>
          </a:bodyPr>
          <a:lstStyle/>
          <a:p>
            <a:r>
              <a:rPr lang="en-SG" dirty="0" smtClean="0"/>
              <a:t>Choose the right time, ask questions and provide answers</a:t>
            </a:r>
          </a:p>
          <a:p>
            <a:r>
              <a:rPr lang="en-SG" dirty="0" smtClean="0"/>
              <a:t>Establish their confidence and holistic development</a:t>
            </a:r>
          </a:p>
          <a:p>
            <a:r>
              <a:rPr lang="en-SG" dirty="0" smtClean="0"/>
              <a:t>Use proper materials and keep up with time</a:t>
            </a:r>
          </a:p>
          <a:p>
            <a:r>
              <a:rPr lang="en-SG" dirty="0" smtClean="0"/>
              <a:t>Understand your children and understand yourself</a:t>
            </a:r>
          </a:p>
          <a:p>
            <a:r>
              <a:rPr lang="en-SG" dirty="0" smtClean="0"/>
              <a:t>Equality and mutual respect</a:t>
            </a:r>
          </a:p>
          <a:p>
            <a:r>
              <a:rPr lang="en-SG" dirty="0" smtClean="0"/>
              <a:t>Be kind and patient</a:t>
            </a:r>
          </a:p>
          <a:p>
            <a:r>
              <a:rPr lang="en-SG" dirty="0" smtClean="0"/>
              <a:t>Be honest and objective</a:t>
            </a:r>
          </a:p>
          <a:p>
            <a:r>
              <a:rPr lang="en-SG" dirty="0" smtClean="0"/>
              <a:t>Do as you preach</a:t>
            </a:r>
          </a:p>
          <a:p>
            <a:r>
              <a:rPr lang="en-SG" dirty="0" smtClean="0"/>
              <a:t>Make use of education materials</a:t>
            </a:r>
          </a:p>
          <a:p>
            <a:r>
              <a:rPr lang="en-SG" dirty="0" smtClean="0"/>
              <a:t>Broaden their social circle and seek support</a:t>
            </a:r>
            <a:endParaRPr lang="en-S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a:xfrm>
            <a:off x="323528" y="1412776"/>
            <a:ext cx="8568952" cy="5112568"/>
          </a:xfrm>
        </p:spPr>
        <p:txBody>
          <a:bodyPr>
            <a:normAutofit fontScale="92500" lnSpcReduction="10000"/>
          </a:bodyPr>
          <a:lstStyle/>
          <a:p>
            <a:pPr algn="just"/>
            <a:r>
              <a:rPr lang="en-SG" cap="all" dirty="0"/>
              <a:t>S</a:t>
            </a:r>
            <a:r>
              <a:rPr lang="en-SG" dirty="0"/>
              <a:t>exual health education is “a lifelong process of acquiring information and forming attitudes, beliefs, and values about such important topics as identity, relationships, and intimacy” </a:t>
            </a:r>
            <a:endParaRPr lang="en-SG" dirty="0" smtClean="0"/>
          </a:p>
          <a:p>
            <a:pPr algn="just"/>
            <a:r>
              <a:rPr lang="en-SG" b="1" dirty="0" smtClean="0"/>
              <a:t>Sex education</a:t>
            </a:r>
            <a:r>
              <a:rPr lang="en-SG" dirty="0" smtClean="0"/>
              <a:t> is instruction on issues relating to human sexuality, including human sexual anatomy, sexual reproduction, sexual activity, reproductive health, emotional relations, reproductive rights and responsibilities, abstinence, and birth control.</a:t>
            </a:r>
          </a:p>
          <a:p>
            <a:pPr algn="just"/>
            <a:r>
              <a:rPr lang="en-SG" dirty="0" smtClean="0"/>
              <a:t> Common avenues for sex education are parents or caregivers, formal school programs, and public health campaigns.</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p:txBody>
          <a:bodyPr/>
          <a:lstStyle/>
          <a:p>
            <a:pPr algn="just">
              <a:lnSpc>
                <a:spcPct val="150000"/>
              </a:lnSpc>
            </a:pPr>
            <a:r>
              <a:rPr lang="en-SG" dirty="0"/>
              <a:t>Sexual health education addresses the biological, socio-cultural, psychological, and spiritual dimensions of sexuality from the cognitive domain (information); the affective domain (feelings, values and attitudes); and the </a:t>
            </a:r>
            <a:r>
              <a:rPr lang="en-SG" dirty="0" err="1"/>
              <a:t>behavioral</a:t>
            </a:r>
            <a:r>
              <a:rPr lang="en-SG" dirty="0"/>
              <a:t> domain (communication, decision-making, and other relevant personal skills)”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SG"/>
          </a:p>
        </p:txBody>
      </p:sp>
      <p:sp>
        <p:nvSpPr>
          <p:cNvPr id="3" name="Content Placeholder 2"/>
          <p:cNvSpPr>
            <a:spLocks noGrp="1"/>
          </p:cNvSpPr>
          <p:nvPr>
            <p:ph sz="quarter" idx="1"/>
          </p:nvPr>
        </p:nvSpPr>
        <p:spPr/>
        <p:txBody>
          <a:bodyPr/>
          <a:lstStyle/>
          <a:p>
            <a:pPr algn="just">
              <a:lnSpc>
                <a:spcPct val="200000"/>
              </a:lnSpc>
            </a:pPr>
            <a:r>
              <a:rPr lang="en-SG" dirty="0"/>
              <a:t>The overall goal of sexual health education is to provide young people with the knowledge and skills to promote their health and well-being as they mature into sexually healthy adults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SG" dirty="0" smtClean="0"/>
              <a:t>sexual health education has four main goals:</a:t>
            </a:r>
            <a:br>
              <a:rPr lang="en-SG" dirty="0" smtClean="0"/>
            </a:br>
            <a:endParaRPr lang="en-SG" dirty="0"/>
          </a:p>
        </p:txBody>
      </p:sp>
      <p:sp>
        <p:nvSpPr>
          <p:cNvPr id="3" name="Content Placeholder 2"/>
          <p:cNvSpPr>
            <a:spLocks noGrp="1"/>
          </p:cNvSpPr>
          <p:nvPr>
            <p:ph sz="quarter" idx="1"/>
          </p:nvPr>
        </p:nvSpPr>
        <p:spPr>
          <a:xfrm>
            <a:off x="323528" y="1484784"/>
            <a:ext cx="8568952" cy="5040560"/>
          </a:xfrm>
        </p:spPr>
        <p:txBody>
          <a:bodyPr>
            <a:normAutofit lnSpcReduction="10000"/>
          </a:bodyPr>
          <a:lstStyle/>
          <a:p>
            <a:pPr lvl="0" algn="just"/>
            <a:r>
              <a:rPr lang="en-SG" dirty="0" smtClean="0"/>
              <a:t>To </a:t>
            </a:r>
            <a:r>
              <a:rPr lang="en-SG" dirty="0"/>
              <a:t>provide accurate information about human sexuality;</a:t>
            </a:r>
          </a:p>
          <a:p>
            <a:pPr lvl="0" algn="just"/>
            <a:r>
              <a:rPr lang="en-SG" dirty="0"/>
              <a:t>T</a:t>
            </a:r>
            <a:r>
              <a:rPr lang="en-SG" dirty="0" smtClean="0"/>
              <a:t>o </a:t>
            </a:r>
            <a:r>
              <a:rPr lang="en-SG" dirty="0"/>
              <a:t>provide an opportunity for young people to develop and understand their values, attitudes, and insights about sexuality;</a:t>
            </a:r>
          </a:p>
          <a:p>
            <a:pPr lvl="0" algn="just"/>
            <a:r>
              <a:rPr lang="en-SG" dirty="0"/>
              <a:t>T</a:t>
            </a:r>
            <a:r>
              <a:rPr lang="en-SG" dirty="0" smtClean="0"/>
              <a:t>o </a:t>
            </a:r>
            <a:r>
              <a:rPr lang="en-SG" dirty="0"/>
              <a:t>help young people develop relationships and interpersonal skills; and</a:t>
            </a:r>
          </a:p>
          <a:p>
            <a:pPr algn="just"/>
            <a:r>
              <a:rPr lang="en-SG" dirty="0"/>
              <a:t>T</a:t>
            </a:r>
            <a:r>
              <a:rPr lang="en-SG" dirty="0" smtClean="0"/>
              <a:t>o </a:t>
            </a:r>
            <a:r>
              <a:rPr lang="en-SG" dirty="0"/>
              <a:t>help young people exercise responsibility regarding sexual relationships, including addressing abstinence, pressures to become prematurely involved in sexual intercourse, and a use of contraception and other sexual health measures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Information</a:t>
            </a:r>
            <a:endParaRPr lang="en-SG" dirty="0"/>
          </a:p>
        </p:txBody>
      </p:sp>
      <p:sp>
        <p:nvSpPr>
          <p:cNvPr id="3" name="Content Placeholder 2"/>
          <p:cNvSpPr>
            <a:spLocks noGrp="1"/>
          </p:cNvSpPr>
          <p:nvPr>
            <p:ph sz="quarter" idx="1"/>
          </p:nvPr>
        </p:nvSpPr>
        <p:spPr>
          <a:xfrm>
            <a:off x="457200" y="1556792"/>
            <a:ext cx="8363272" cy="4896544"/>
          </a:xfrm>
        </p:spPr>
        <p:txBody>
          <a:bodyPr>
            <a:normAutofit/>
          </a:bodyPr>
          <a:lstStyle/>
          <a:p>
            <a:pPr algn="just">
              <a:lnSpc>
                <a:spcPct val="150000"/>
              </a:lnSpc>
            </a:pPr>
            <a:r>
              <a:rPr lang="en-SG" dirty="0" smtClean="0"/>
              <a:t>Sexuality education seeks to provide accurate information about human sexuality, including growth and development, human reproduction, anatomy, physiology, family life, pregnancy, childbirth, parenthood, sexual orientation, gender identity, contraception, abortion, sexual abuse, HIV/AIDS, and other sexually transmitted diseases.</a:t>
            </a:r>
            <a:endParaRPr lang="en-S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Attitudes, Values, and Insights</a:t>
            </a:r>
            <a:endParaRPr lang="en-SG" dirty="0"/>
          </a:p>
        </p:txBody>
      </p:sp>
      <p:sp>
        <p:nvSpPr>
          <p:cNvPr id="3" name="Content Placeholder 2"/>
          <p:cNvSpPr>
            <a:spLocks noGrp="1"/>
          </p:cNvSpPr>
          <p:nvPr>
            <p:ph sz="quarter" idx="1"/>
          </p:nvPr>
        </p:nvSpPr>
        <p:spPr>
          <a:xfrm>
            <a:off x="323528" y="1412776"/>
            <a:ext cx="8568952" cy="4968552"/>
          </a:xfrm>
        </p:spPr>
        <p:txBody>
          <a:bodyPr>
            <a:normAutofit/>
          </a:bodyPr>
          <a:lstStyle/>
          <a:p>
            <a:pPr algn="just"/>
            <a:r>
              <a:rPr lang="en-SG" dirty="0" smtClean="0"/>
              <a:t>Sexuality education seeks to provide an opportunity  for young people to question, explore, and assess their own and their community’s attitudes about society, gender, and sexuality. </a:t>
            </a:r>
          </a:p>
          <a:p>
            <a:pPr algn="just"/>
            <a:r>
              <a:rPr lang="en-SG" dirty="0" smtClean="0"/>
              <a:t>This can help young people understand: </a:t>
            </a:r>
          </a:p>
          <a:p>
            <a:pPr lvl="1" algn="just">
              <a:buFont typeface="Wingdings" pitchFamily="2" charset="2"/>
              <a:buChar char="§"/>
            </a:pPr>
            <a:r>
              <a:rPr lang="en-SG" dirty="0" smtClean="0"/>
              <a:t>Family’s values, </a:t>
            </a:r>
          </a:p>
          <a:p>
            <a:pPr lvl="1" algn="just">
              <a:buFont typeface="Wingdings" pitchFamily="2" charset="2"/>
              <a:buChar char="§"/>
            </a:pPr>
            <a:r>
              <a:rPr lang="en-SG" dirty="0" smtClean="0"/>
              <a:t>Develop their own values, </a:t>
            </a:r>
          </a:p>
          <a:p>
            <a:pPr lvl="1" algn="just">
              <a:buFont typeface="Wingdings" pitchFamily="2" charset="2"/>
              <a:buChar char="§"/>
            </a:pPr>
            <a:r>
              <a:rPr lang="en-SG" dirty="0" smtClean="0"/>
              <a:t>Improve critical-thinking skills, </a:t>
            </a:r>
          </a:p>
          <a:p>
            <a:pPr lvl="1" algn="just">
              <a:buFont typeface="Wingdings" pitchFamily="2" charset="2"/>
              <a:buChar char="§"/>
            </a:pPr>
            <a:r>
              <a:rPr lang="en-SG" dirty="0" smtClean="0"/>
              <a:t>Increase self-esteem and self-efficacy, and </a:t>
            </a:r>
          </a:p>
          <a:p>
            <a:pPr lvl="1" algn="just">
              <a:buFont typeface="Wingdings" pitchFamily="2" charset="2"/>
              <a:buChar char="§"/>
            </a:pPr>
            <a:r>
              <a:rPr lang="en-SG" dirty="0" smtClean="0"/>
              <a:t>Develop insights concerning relationships with family members, individuals of all genders, sexual partners, and society at large.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SG" dirty="0" smtClean="0"/>
              <a:t>Relationships and Interpersonal Skills</a:t>
            </a:r>
            <a:endParaRPr lang="en-SG" dirty="0"/>
          </a:p>
        </p:txBody>
      </p:sp>
      <p:sp>
        <p:nvSpPr>
          <p:cNvPr id="3" name="Content Placeholder 2"/>
          <p:cNvSpPr>
            <a:spLocks noGrp="1"/>
          </p:cNvSpPr>
          <p:nvPr>
            <p:ph sz="quarter" idx="1"/>
          </p:nvPr>
        </p:nvSpPr>
        <p:spPr>
          <a:xfrm>
            <a:off x="457200" y="1412776"/>
            <a:ext cx="8363272" cy="5040560"/>
          </a:xfrm>
        </p:spPr>
        <p:txBody>
          <a:bodyPr>
            <a:normAutofit lnSpcReduction="10000"/>
          </a:bodyPr>
          <a:lstStyle/>
          <a:p>
            <a:pPr algn="just"/>
            <a:r>
              <a:rPr lang="en-SG" dirty="0" smtClean="0"/>
              <a:t>Sexuality education seeks to help young people develop interpersonal skills, including communication, decision-making, assertiveness, and peer refusal skills, as well as the ability to create reciprocal and satisfying relationships.</a:t>
            </a:r>
          </a:p>
          <a:p>
            <a:pPr algn="just"/>
            <a:r>
              <a:rPr lang="en-SG" dirty="0" smtClean="0"/>
              <a:t>Sexuality education programs should prepare students to understand sexuality effectively and creatively in adult roles. </a:t>
            </a:r>
          </a:p>
          <a:p>
            <a:pPr algn="just"/>
            <a:r>
              <a:rPr lang="en-SG" dirty="0" smtClean="0"/>
              <a:t>This includes helping young people develop the capacity for caring, supportive, non-coercive, and mutually pleasurable intimate and sexual relationships.</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Responsibility</a:t>
            </a:r>
            <a:endParaRPr lang="en-SG" dirty="0"/>
          </a:p>
        </p:txBody>
      </p:sp>
      <p:sp>
        <p:nvSpPr>
          <p:cNvPr id="3" name="Content Placeholder 2"/>
          <p:cNvSpPr>
            <a:spLocks noGrp="1"/>
          </p:cNvSpPr>
          <p:nvPr>
            <p:ph sz="quarter" idx="1"/>
          </p:nvPr>
        </p:nvSpPr>
        <p:spPr/>
        <p:txBody>
          <a:bodyPr/>
          <a:lstStyle/>
          <a:p>
            <a:pPr algn="just">
              <a:lnSpc>
                <a:spcPct val="150000"/>
              </a:lnSpc>
            </a:pPr>
            <a:r>
              <a:rPr lang="en-SG" dirty="0" smtClean="0"/>
              <a:t>Sexuality education seeks to help young people exercise responsibility regarding sexual relationships by addressing such issues as abstinence, how to resist pressures to become involved in unwanted or early sexual intercourse, and the use of contraception and other sexual health measures.</a:t>
            </a:r>
            <a:endParaRPr lang="en-SG"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360</TotalTime>
  <Words>729</Words>
  <Application>Microsoft Office PowerPoint</Application>
  <PresentationFormat>On-screen Show (4:3)</PresentationFormat>
  <Paragraphs>59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Civic</vt:lpstr>
      <vt:lpstr>Sexual Education</vt:lpstr>
      <vt:lpstr>PowerPoint Presentation</vt:lpstr>
      <vt:lpstr>PowerPoint Presentation</vt:lpstr>
      <vt:lpstr>PowerPoint Presentation</vt:lpstr>
      <vt:lpstr>sexual health education has four main goals: </vt:lpstr>
      <vt:lpstr>Information</vt:lpstr>
      <vt:lpstr>Attitudes, Values, and Insights</vt:lpstr>
      <vt:lpstr>Relationships and Interpersonal Skills</vt:lpstr>
      <vt:lpstr>Responsibility</vt:lpstr>
      <vt:lpstr>PowerPoint Presentation</vt:lpstr>
      <vt:lpstr>Fundamental Principles</vt:lpstr>
      <vt:lpstr>PowerPoint Presentation</vt:lpstr>
      <vt:lpstr>Sexual Education for Children</vt:lpstr>
      <vt:lpstr>Sexual Education for Children</vt:lpstr>
      <vt:lpstr>Education Skills and Methods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Pradeep</cp:lastModifiedBy>
  <cp:revision>39</cp:revision>
  <dcterms:created xsi:type="dcterms:W3CDTF">2013-09-30T16:23:10Z</dcterms:created>
  <dcterms:modified xsi:type="dcterms:W3CDTF">2014-10-31T04:57:55Z</dcterms:modified>
</cp:coreProperties>
</file>