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1" r:id="rId3"/>
    <p:sldId id="262" r:id="rId4"/>
    <p:sldId id="264" r:id="rId5"/>
    <p:sldId id="258" r:id="rId6"/>
    <p:sldId id="259" r:id="rId7"/>
    <p:sldId id="263" r:id="rId8"/>
    <p:sldId id="265"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7B1F861-1E96-4E84-97D7-FF165A1979F0}" type="datetimeFigureOut">
              <a:rPr lang="en-SG" smtClean="0"/>
              <a:pPr/>
              <a:t>20/9/2014</a:t>
            </a:fld>
            <a:endParaRPr lang="en-SG"/>
          </a:p>
        </p:txBody>
      </p:sp>
      <p:sp>
        <p:nvSpPr>
          <p:cNvPr id="17" name="Footer Placeholder 16"/>
          <p:cNvSpPr>
            <a:spLocks noGrp="1"/>
          </p:cNvSpPr>
          <p:nvPr>
            <p:ph type="ftr" sz="quarter" idx="11"/>
          </p:nvPr>
        </p:nvSpPr>
        <p:spPr/>
        <p:txBody>
          <a:bodyPr/>
          <a:lstStyle/>
          <a:p>
            <a:endParaRPr lang="en-SG"/>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09497EE-67E4-4A93-9391-8C2BF3B62C43}" type="slidenum">
              <a:rPr lang="en-SG" smtClean="0"/>
              <a:pPr/>
              <a:t>‹#›</a:t>
            </a:fld>
            <a:endParaRPr lang="en-SG"/>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B1F861-1E96-4E84-97D7-FF165A1979F0}" type="datetimeFigureOut">
              <a:rPr lang="en-SG" smtClean="0"/>
              <a:pPr/>
              <a:t>20/9/2014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09497EE-67E4-4A93-9391-8C2BF3B62C43}"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B1F861-1E96-4E84-97D7-FF165A1979F0}" type="datetimeFigureOut">
              <a:rPr lang="en-SG" smtClean="0"/>
              <a:pPr/>
              <a:t>20/9/2014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09497EE-67E4-4A93-9391-8C2BF3B62C43}"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7B1F861-1E96-4E84-97D7-FF165A1979F0}" type="datetimeFigureOut">
              <a:rPr lang="en-SG" smtClean="0"/>
              <a:pPr/>
              <a:t>20/9/2014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09497EE-67E4-4A93-9391-8C2BF3B62C43}" type="slidenum">
              <a:rPr lang="en-SG" smtClean="0"/>
              <a:pPr/>
              <a:t>‹#›</a:t>
            </a:fld>
            <a:endParaRPr lang="en-SG"/>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B1F861-1E96-4E84-97D7-FF165A1979F0}" type="datetimeFigureOut">
              <a:rPr lang="en-SG" smtClean="0"/>
              <a:pPr/>
              <a:t>20/9/2014</a:t>
            </a:fld>
            <a:endParaRPr lang="en-SG"/>
          </a:p>
        </p:txBody>
      </p:sp>
      <p:sp>
        <p:nvSpPr>
          <p:cNvPr id="5" name="Footer Placeholder 4"/>
          <p:cNvSpPr>
            <a:spLocks noGrp="1"/>
          </p:cNvSpPr>
          <p:nvPr>
            <p:ph type="ftr" sz="quarter" idx="11"/>
          </p:nvPr>
        </p:nvSpPr>
        <p:spPr>
          <a:xfrm>
            <a:off x="800100" y="6172200"/>
            <a:ext cx="4000500" cy="457200"/>
          </a:xfrm>
        </p:spPr>
        <p:txBody>
          <a:bodyPr/>
          <a:lstStyle/>
          <a:p>
            <a:endParaRPr lang="en-SG"/>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09497EE-67E4-4A93-9391-8C2BF3B62C43}" type="slidenum">
              <a:rPr lang="en-SG" smtClean="0"/>
              <a:pPr/>
              <a:t>‹#›</a:t>
            </a:fld>
            <a:endParaRPr lang="en-SG"/>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7B1F861-1E96-4E84-97D7-FF165A1979F0}" type="datetimeFigureOut">
              <a:rPr lang="en-SG" smtClean="0"/>
              <a:pPr/>
              <a:t>20/9/2014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09497EE-67E4-4A93-9391-8C2BF3B62C43}" type="slidenum">
              <a:rPr lang="en-SG" smtClean="0"/>
              <a:pPr/>
              <a:t>‹#›</a:t>
            </a:fld>
            <a:endParaRPr lang="en-SG"/>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7B1F861-1E96-4E84-97D7-FF165A1979F0}" type="datetimeFigureOut">
              <a:rPr lang="en-SG" smtClean="0"/>
              <a:pPr/>
              <a:t>20/9/2014</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F09497EE-67E4-4A93-9391-8C2BF3B62C43}" type="slidenum">
              <a:rPr lang="en-SG" smtClean="0"/>
              <a:pPr/>
              <a:t>‹#›</a:t>
            </a:fld>
            <a:endParaRPr lang="en-SG"/>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B1F861-1E96-4E84-97D7-FF165A1979F0}" type="datetimeFigureOut">
              <a:rPr lang="en-SG" smtClean="0"/>
              <a:pPr/>
              <a:t>20/9/2014</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F09497EE-67E4-4A93-9391-8C2BF3B62C43}"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1F861-1E96-4E84-97D7-FF165A1979F0}" type="datetimeFigureOut">
              <a:rPr lang="en-SG" smtClean="0"/>
              <a:pPr/>
              <a:t>20/9/2014</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F09497EE-67E4-4A93-9391-8C2BF3B62C43}"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B1F861-1E96-4E84-97D7-FF165A1979F0}" type="datetimeFigureOut">
              <a:rPr lang="en-SG" smtClean="0"/>
              <a:pPr/>
              <a:t>20/9/2014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09497EE-67E4-4A93-9391-8C2BF3B62C43}" type="slidenum">
              <a:rPr lang="en-SG" smtClean="0"/>
              <a:pPr/>
              <a:t>‹#›</a:t>
            </a:fld>
            <a:endParaRPr lang="en-SG"/>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B1F861-1E96-4E84-97D7-FF165A1979F0}" type="datetimeFigureOut">
              <a:rPr lang="en-SG" smtClean="0"/>
              <a:pPr/>
              <a:t>20/9/2014</a:t>
            </a:fld>
            <a:endParaRPr lang="en-SG"/>
          </a:p>
        </p:txBody>
      </p:sp>
      <p:sp>
        <p:nvSpPr>
          <p:cNvPr id="6" name="Footer Placeholder 5"/>
          <p:cNvSpPr>
            <a:spLocks noGrp="1"/>
          </p:cNvSpPr>
          <p:nvPr>
            <p:ph type="ftr" sz="quarter" idx="11"/>
          </p:nvPr>
        </p:nvSpPr>
        <p:spPr>
          <a:xfrm>
            <a:off x="914400" y="6172200"/>
            <a:ext cx="3886200" cy="457200"/>
          </a:xfrm>
        </p:spPr>
        <p:txBody>
          <a:bodyPr/>
          <a:lstStyle/>
          <a:p>
            <a:endParaRPr lang="en-SG"/>
          </a:p>
        </p:txBody>
      </p:sp>
      <p:sp>
        <p:nvSpPr>
          <p:cNvPr id="7" name="Slide Number Placeholder 6"/>
          <p:cNvSpPr>
            <a:spLocks noGrp="1"/>
          </p:cNvSpPr>
          <p:nvPr>
            <p:ph type="sldNum" sz="quarter" idx="12"/>
          </p:nvPr>
        </p:nvSpPr>
        <p:spPr>
          <a:xfrm>
            <a:off x="146304" y="6208776"/>
            <a:ext cx="457200" cy="457200"/>
          </a:xfrm>
        </p:spPr>
        <p:txBody>
          <a:bodyPr/>
          <a:lstStyle/>
          <a:p>
            <a:fld id="{F09497EE-67E4-4A93-9391-8C2BF3B62C43}" type="slidenum">
              <a:rPr lang="en-SG" smtClean="0"/>
              <a:pPr/>
              <a:t>‹#›</a:t>
            </a:fld>
            <a:endParaRPr lang="en-SG"/>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7B1F861-1E96-4E84-97D7-FF165A1979F0}" type="datetimeFigureOut">
              <a:rPr lang="en-SG" smtClean="0"/>
              <a:pPr/>
              <a:t>20/9/2014</a:t>
            </a:fld>
            <a:endParaRPr lang="en-SG"/>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SG"/>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09497EE-67E4-4A93-9391-8C2BF3B62C43}"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SG"/>
          </a:p>
        </p:txBody>
      </p:sp>
      <p:sp>
        <p:nvSpPr>
          <p:cNvPr id="2" name="Title 1"/>
          <p:cNvSpPr>
            <a:spLocks noGrp="1"/>
          </p:cNvSpPr>
          <p:nvPr>
            <p:ph type="ctrTitle"/>
          </p:nvPr>
        </p:nvSpPr>
        <p:spPr/>
        <p:txBody>
          <a:bodyPr/>
          <a:lstStyle/>
          <a:p>
            <a:r>
              <a:rPr lang="en-US" dirty="0" smtClean="0"/>
              <a:t>Concept of Sexual Health</a:t>
            </a:r>
            <a:endParaRPr lang="en-S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260648"/>
            <a:ext cx="7772400" cy="850106"/>
          </a:xfrm>
        </p:spPr>
        <p:txBody>
          <a:bodyPr anchor="t">
            <a:normAutofit fontScale="90000"/>
          </a:bodyPr>
          <a:lstStyle/>
          <a:p>
            <a:pPr algn="ctr"/>
            <a:r>
              <a:rPr lang="en-SG" dirty="0" smtClean="0"/>
              <a:t>Health system should provide </a:t>
            </a:r>
            <a:br>
              <a:rPr lang="en-SG" dirty="0" smtClean="0"/>
            </a:br>
            <a:endParaRPr lang="en-SG" dirty="0"/>
          </a:p>
        </p:txBody>
      </p:sp>
      <p:sp>
        <p:nvSpPr>
          <p:cNvPr id="3" name="Content Placeholder 2"/>
          <p:cNvSpPr>
            <a:spLocks noGrp="1"/>
          </p:cNvSpPr>
          <p:nvPr>
            <p:ph sz="quarter" idx="1"/>
          </p:nvPr>
        </p:nvSpPr>
        <p:spPr>
          <a:xfrm>
            <a:off x="611560" y="1052736"/>
            <a:ext cx="8075240" cy="5328592"/>
          </a:xfrm>
        </p:spPr>
        <p:txBody>
          <a:bodyPr>
            <a:normAutofit/>
          </a:bodyPr>
          <a:lstStyle/>
          <a:p>
            <a:pPr algn="just">
              <a:lnSpc>
                <a:spcPct val="150000"/>
              </a:lnSpc>
            </a:pPr>
            <a:r>
              <a:rPr lang="en-SG" dirty="0" smtClean="0"/>
              <a:t>Sexual health education and prevention information for young people, single adults, and couples, where confidentiality and privacy are assured.</a:t>
            </a:r>
          </a:p>
          <a:p>
            <a:pPr algn="just">
              <a:lnSpc>
                <a:spcPct val="150000"/>
              </a:lnSpc>
            </a:pPr>
            <a:r>
              <a:rPr lang="en-SG" dirty="0" smtClean="0"/>
              <a:t>Sexuality counselling for the client's sexual health concerns or needs, and desired sexuality, reproductive or contraceptive preferences.</a:t>
            </a:r>
          </a:p>
          <a:p>
            <a:pPr algn="just">
              <a:lnSpc>
                <a:spcPct val="150000"/>
              </a:lnSpc>
            </a:pPr>
            <a:r>
              <a:rPr lang="en-SG" dirty="0" smtClean="0"/>
              <a:t>Identification and referral for victims of sexual and other forms of violence.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endParaRPr lang="en-SG" dirty="0"/>
          </a:p>
        </p:txBody>
      </p:sp>
      <p:sp>
        <p:nvSpPr>
          <p:cNvPr id="3" name="Content Placeholder 2"/>
          <p:cNvSpPr>
            <a:spLocks noGrp="1"/>
          </p:cNvSpPr>
          <p:nvPr>
            <p:ph sz="quarter" idx="1"/>
          </p:nvPr>
        </p:nvSpPr>
        <p:spPr>
          <a:xfrm>
            <a:off x="467544" y="1124744"/>
            <a:ext cx="8219256" cy="5400600"/>
          </a:xfrm>
        </p:spPr>
        <p:txBody>
          <a:bodyPr>
            <a:normAutofit/>
          </a:bodyPr>
          <a:lstStyle/>
          <a:p>
            <a:pPr algn="just">
              <a:lnSpc>
                <a:spcPct val="150000"/>
              </a:lnSpc>
            </a:pPr>
            <a:r>
              <a:rPr lang="en-SG" dirty="0" smtClean="0"/>
              <a:t>Voluntary counselling, testing, treatment and follow-up for STIs, including HIV.</a:t>
            </a:r>
          </a:p>
          <a:p>
            <a:pPr algn="just">
              <a:lnSpc>
                <a:spcPct val="150000"/>
              </a:lnSpc>
            </a:pPr>
            <a:r>
              <a:rPr lang="en-SG" dirty="0" smtClean="0"/>
              <a:t>Diagnosis, screening, treatment and follow-up for RTIs, reproductive cancers, and associated infertility.</a:t>
            </a:r>
          </a:p>
          <a:p>
            <a:pPr algn="just">
              <a:lnSpc>
                <a:spcPct val="150000"/>
              </a:lnSpc>
            </a:pPr>
            <a:r>
              <a:rPr lang="en-SG" dirty="0" smtClean="0"/>
              <a:t>Diagnosis and referral for sexual dysfunction.</a:t>
            </a:r>
          </a:p>
          <a:p>
            <a:pPr algn="just">
              <a:lnSpc>
                <a:spcPct val="150000"/>
              </a:lnSpc>
            </a:pPr>
            <a:r>
              <a:rPr lang="en-SG" dirty="0" smtClean="0"/>
              <a:t>Safe abortion to the full extent of the law.</a:t>
            </a:r>
          </a:p>
          <a:p>
            <a:pPr algn="just">
              <a:lnSpc>
                <a:spcPct val="150000"/>
              </a:lnSpc>
            </a:pPr>
            <a:r>
              <a:rPr lang="en-SG" dirty="0" smtClean="0"/>
              <a:t>Post-abortion care, including provision of contraceptive information, counselling and methods.</a:t>
            </a:r>
          </a:p>
          <a:p>
            <a:endParaRPr lang="en-SG" dirty="0" smtClean="0"/>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SG" b="1" dirty="0" smtClean="0"/>
              <a:t>Sex</a:t>
            </a:r>
            <a:br>
              <a:rPr lang="en-SG" b="1" dirty="0" smtClean="0"/>
            </a:br>
            <a:endParaRPr lang="en-SG" dirty="0"/>
          </a:p>
        </p:txBody>
      </p:sp>
      <p:sp>
        <p:nvSpPr>
          <p:cNvPr id="3" name="Content Placeholder 2"/>
          <p:cNvSpPr>
            <a:spLocks noGrp="1"/>
          </p:cNvSpPr>
          <p:nvPr>
            <p:ph sz="quarter" idx="1"/>
          </p:nvPr>
        </p:nvSpPr>
        <p:spPr>
          <a:xfrm>
            <a:off x="457200" y="1268760"/>
            <a:ext cx="8435280" cy="5184576"/>
          </a:xfrm>
        </p:spPr>
        <p:txBody>
          <a:bodyPr>
            <a:normAutofit/>
          </a:bodyPr>
          <a:lstStyle/>
          <a:p>
            <a:pPr algn="just" fontAlgn="base">
              <a:lnSpc>
                <a:spcPct val="150000"/>
              </a:lnSpc>
            </a:pPr>
            <a:r>
              <a:rPr lang="en-SG" dirty="0" smtClean="0"/>
              <a:t>Sex </a:t>
            </a:r>
            <a:r>
              <a:rPr lang="en-SG" dirty="0"/>
              <a:t>refers to the biological characteristics that define humans as female or male. </a:t>
            </a:r>
            <a:endParaRPr lang="en-SG" dirty="0" smtClean="0"/>
          </a:p>
          <a:p>
            <a:pPr algn="just" fontAlgn="base">
              <a:lnSpc>
                <a:spcPct val="150000"/>
              </a:lnSpc>
            </a:pPr>
            <a:r>
              <a:rPr lang="en-SG" dirty="0"/>
              <a:t> </a:t>
            </a:r>
            <a:r>
              <a:rPr lang="en-SG" dirty="0" smtClean="0"/>
              <a:t>In </a:t>
            </a:r>
            <a:r>
              <a:rPr lang="en-SG" dirty="0"/>
              <a:t>general use in many languages, the term sex is often used to mean “sexual activity</a:t>
            </a:r>
            <a:r>
              <a:rPr lang="en-SG" dirty="0" smtClean="0"/>
              <a:t>”</a:t>
            </a: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r>
              <a:rPr lang="en-SG" b="1" dirty="0" smtClean="0"/>
              <a:t>Sexual health</a:t>
            </a:r>
            <a:br>
              <a:rPr lang="en-SG" b="1" dirty="0" smtClean="0"/>
            </a:br>
            <a:endParaRPr lang="en-SG" dirty="0"/>
          </a:p>
        </p:txBody>
      </p:sp>
      <p:sp>
        <p:nvSpPr>
          <p:cNvPr id="3" name="Content Placeholder 2"/>
          <p:cNvSpPr>
            <a:spLocks noGrp="1"/>
          </p:cNvSpPr>
          <p:nvPr>
            <p:ph sz="quarter" idx="1"/>
          </p:nvPr>
        </p:nvSpPr>
        <p:spPr>
          <a:xfrm>
            <a:off x="251520" y="1052736"/>
            <a:ext cx="8640960" cy="5472608"/>
          </a:xfrm>
        </p:spPr>
        <p:txBody>
          <a:bodyPr>
            <a:normAutofit fontScale="92500" lnSpcReduction="10000"/>
          </a:bodyPr>
          <a:lstStyle/>
          <a:p>
            <a:pPr algn="just" fontAlgn="base">
              <a:lnSpc>
                <a:spcPct val="150000"/>
              </a:lnSpc>
            </a:pPr>
            <a:r>
              <a:rPr lang="en-SG" dirty="0" smtClean="0"/>
              <a:t>International Conference on Population and Development (ICPD) held in Cairo in 1994</a:t>
            </a:r>
          </a:p>
          <a:p>
            <a:pPr algn="just" fontAlgn="base">
              <a:lnSpc>
                <a:spcPct val="150000"/>
              </a:lnSpc>
            </a:pPr>
            <a:r>
              <a:rPr lang="en-SG" dirty="0" smtClean="0"/>
              <a:t>According </a:t>
            </a:r>
            <a:r>
              <a:rPr lang="en-SG" dirty="0"/>
              <a:t>to the current working definition, sexual health is:</a:t>
            </a:r>
          </a:p>
          <a:p>
            <a:pPr algn="just" fontAlgn="base">
              <a:lnSpc>
                <a:spcPct val="150000"/>
              </a:lnSpc>
              <a:buNone/>
            </a:pPr>
            <a:r>
              <a:rPr lang="en-SG" i="1" dirty="0"/>
              <a:t>“…a state of physical, emotional, mental and social well-being in relation to sexuality; it is not merely the absence of disease, dysfunction or infirmity. Sexual health requires a positive and respectful approach to sexuality and sexual relationships, as well as the possibility of having pleasurable and safe sexual experiences, free of coercion, discrimination and violence. For sexual health to be attained and maintained, the sexual rights of all persons must be respected, protected and fulfilled.” (WHO, </a:t>
            </a:r>
            <a:r>
              <a:rPr lang="en-SG" i="1" dirty="0" smtClean="0"/>
              <a:t>2006)</a:t>
            </a:r>
            <a:endParaRPr lang="en-SG" dirty="0"/>
          </a:p>
          <a:p>
            <a:pPr>
              <a:lnSpc>
                <a:spcPct val="150000"/>
              </a:lnSpc>
            </a:pPr>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706090"/>
          </a:xfrm>
        </p:spPr>
        <p:txBody>
          <a:bodyPr>
            <a:normAutofit fontScale="90000"/>
          </a:bodyPr>
          <a:lstStyle/>
          <a:p>
            <a:endParaRPr lang="en-SG" dirty="0"/>
          </a:p>
        </p:txBody>
      </p:sp>
      <p:sp>
        <p:nvSpPr>
          <p:cNvPr id="3" name="Content Placeholder 2"/>
          <p:cNvSpPr>
            <a:spLocks noGrp="1"/>
          </p:cNvSpPr>
          <p:nvPr>
            <p:ph sz="quarter" idx="1"/>
          </p:nvPr>
        </p:nvSpPr>
        <p:spPr>
          <a:xfrm>
            <a:off x="683568" y="1124744"/>
            <a:ext cx="8003232" cy="5328592"/>
          </a:xfrm>
        </p:spPr>
        <p:txBody>
          <a:bodyPr/>
          <a:lstStyle/>
          <a:p>
            <a:pPr algn="just">
              <a:lnSpc>
                <a:spcPct val="150000"/>
              </a:lnSpc>
            </a:pPr>
            <a:r>
              <a:rPr lang="en-SG" dirty="0" smtClean="0"/>
              <a:t>Sexual health is fundamental to the physical and emotional health and well-being of individuals, couples and families</a:t>
            </a:r>
          </a:p>
          <a:p>
            <a:pPr algn="just">
              <a:lnSpc>
                <a:spcPct val="150000"/>
              </a:lnSpc>
              <a:buNone/>
            </a:pPr>
            <a:endParaRPr lang="en-SG" dirty="0" smtClean="0"/>
          </a:p>
          <a:p>
            <a:pPr algn="just">
              <a:lnSpc>
                <a:spcPct val="150000"/>
              </a:lnSpc>
            </a:pPr>
            <a:r>
              <a:rPr lang="en-SG" dirty="0" smtClean="0"/>
              <a:t>Sexual health encompasses the rights of all persons to have the knowledge and opportunity to pursue a safe and pleasurable sexual life.</a:t>
            </a:r>
          </a:p>
          <a:p>
            <a:endParaRPr lang="en-S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88640"/>
            <a:ext cx="7772400" cy="706090"/>
          </a:xfrm>
        </p:spPr>
        <p:txBody>
          <a:bodyPr>
            <a:normAutofit fontScale="90000"/>
          </a:bodyPr>
          <a:lstStyle/>
          <a:p>
            <a:r>
              <a:rPr lang="en-US" dirty="0" err="1" smtClean="0"/>
              <a:t>Cntd</a:t>
            </a:r>
            <a:r>
              <a:rPr lang="en-US" dirty="0" smtClean="0"/>
              <a:t>..</a:t>
            </a:r>
            <a:endParaRPr lang="en-SG" dirty="0"/>
          </a:p>
        </p:txBody>
      </p:sp>
      <p:sp>
        <p:nvSpPr>
          <p:cNvPr id="3" name="Content Placeholder 2"/>
          <p:cNvSpPr>
            <a:spLocks noGrp="1"/>
          </p:cNvSpPr>
          <p:nvPr>
            <p:ph sz="quarter" idx="1"/>
          </p:nvPr>
        </p:nvSpPr>
        <p:spPr>
          <a:xfrm>
            <a:off x="323528" y="908720"/>
            <a:ext cx="8640960" cy="5688632"/>
          </a:xfrm>
        </p:spPr>
        <p:txBody>
          <a:bodyPr>
            <a:normAutofit/>
          </a:bodyPr>
          <a:lstStyle/>
          <a:p>
            <a:pPr algn="just">
              <a:lnSpc>
                <a:spcPct val="200000"/>
              </a:lnSpc>
            </a:pPr>
            <a:r>
              <a:rPr lang="en-SG" dirty="0"/>
              <a:t>Sexual health is defined as an approach to sexuality founded in accurate knowledge, personal awareness, and </a:t>
            </a:r>
            <a:r>
              <a:rPr lang="en-SG" dirty="0" smtClean="0"/>
              <a:t>self-acceptance</a:t>
            </a:r>
          </a:p>
          <a:p>
            <a:pPr algn="just">
              <a:lnSpc>
                <a:spcPct val="200000"/>
              </a:lnSpc>
            </a:pPr>
            <a:r>
              <a:rPr lang="en-SG" dirty="0" smtClean="0"/>
              <a:t>Sexual </a:t>
            </a:r>
            <a:r>
              <a:rPr lang="en-SG" dirty="0"/>
              <a:t>health involves an ability to be intimate with a partner, to communicate explicitly about sexual needs and desires, to be sexually </a:t>
            </a:r>
            <a:r>
              <a:rPr lang="en-SG" dirty="0" smtClean="0"/>
              <a:t>functional, and </a:t>
            </a:r>
            <a:r>
              <a:rPr lang="en-SG" dirty="0"/>
              <a:t>to set appropriate sexual boundaries.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4082"/>
          </a:xfrm>
        </p:spPr>
        <p:txBody>
          <a:bodyPr>
            <a:normAutofit fontScale="90000"/>
          </a:bodyPr>
          <a:lstStyle/>
          <a:p>
            <a:r>
              <a:rPr lang="en-US" dirty="0" err="1" smtClean="0"/>
              <a:t>Cntd</a:t>
            </a:r>
            <a:r>
              <a:rPr lang="en-US" dirty="0" smtClean="0"/>
              <a:t>..</a:t>
            </a:r>
            <a:endParaRPr lang="en-SG" dirty="0"/>
          </a:p>
        </p:txBody>
      </p:sp>
      <p:sp>
        <p:nvSpPr>
          <p:cNvPr id="3" name="Content Placeholder 2"/>
          <p:cNvSpPr>
            <a:spLocks noGrp="1"/>
          </p:cNvSpPr>
          <p:nvPr>
            <p:ph sz="quarter" idx="1"/>
          </p:nvPr>
        </p:nvSpPr>
        <p:spPr>
          <a:xfrm>
            <a:off x="457200" y="1124744"/>
            <a:ext cx="8229600" cy="5472608"/>
          </a:xfrm>
        </p:spPr>
        <p:txBody>
          <a:bodyPr>
            <a:normAutofit fontScale="92500"/>
          </a:bodyPr>
          <a:lstStyle/>
          <a:p>
            <a:pPr algn="just">
              <a:lnSpc>
                <a:spcPct val="150000"/>
              </a:lnSpc>
            </a:pPr>
            <a:r>
              <a:rPr lang="en-SG" dirty="0"/>
              <a:t>Sexual health has a communal aspect, reflecting not only self-acceptance and respect, but also respect and appreciation for individual differences and diversity, and a feeling of belonging to and involvement in one’s sexual culture(s). </a:t>
            </a:r>
            <a:endParaRPr lang="en-SG" dirty="0" smtClean="0"/>
          </a:p>
          <a:p>
            <a:pPr algn="just">
              <a:lnSpc>
                <a:spcPct val="150000"/>
              </a:lnSpc>
            </a:pPr>
            <a:r>
              <a:rPr lang="en-SG" dirty="0" smtClean="0"/>
              <a:t>Sexual </a:t>
            </a:r>
            <a:r>
              <a:rPr lang="en-SG" dirty="0"/>
              <a:t>health includes a sense of self-esteem, personal attractiveness and competence, as well as freedom from sexual dysfunction, sexually transmitted diseases and sexual assault/coercion. </a:t>
            </a:r>
            <a:endParaRPr lang="en-SG" dirty="0" smtClean="0"/>
          </a:p>
          <a:p>
            <a:pPr algn="just">
              <a:lnSpc>
                <a:spcPct val="150000"/>
              </a:lnSpc>
            </a:pPr>
            <a:r>
              <a:rPr lang="en-SG" dirty="0" smtClean="0"/>
              <a:t>Sexual </a:t>
            </a:r>
            <a:r>
              <a:rPr lang="en-SG" dirty="0"/>
              <a:t>health affirms sexuality as a positive force, enhancing other dimensions of one’s life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22114"/>
          </a:xfrm>
        </p:spPr>
        <p:txBody>
          <a:bodyPr/>
          <a:lstStyle/>
          <a:p>
            <a:r>
              <a:rPr lang="en-US" dirty="0" err="1" smtClean="0"/>
              <a:t>Cntd</a:t>
            </a:r>
            <a:r>
              <a:rPr lang="en-US" dirty="0" smtClean="0"/>
              <a:t>..</a:t>
            </a:r>
            <a:endParaRPr lang="en-SG" dirty="0"/>
          </a:p>
        </p:txBody>
      </p:sp>
      <p:sp>
        <p:nvSpPr>
          <p:cNvPr id="3" name="Content Placeholder 2"/>
          <p:cNvSpPr>
            <a:spLocks noGrp="1"/>
          </p:cNvSpPr>
          <p:nvPr>
            <p:ph sz="quarter" idx="1"/>
          </p:nvPr>
        </p:nvSpPr>
        <p:spPr>
          <a:xfrm>
            <a:off x="457200" y="1484784"/>
            <a:ext cx="8363272" cy="5040560"/>
          </a:xfrm>
        </p:spPr>
        <p:txBody>
          <a:bodyPr>
            <a:normAutofit/>
          </a:bodyPr>
          <a:lstStyle/>
          <a:p>
            <a:pPr algn="just">
              <a:lnSpc>
                <a:spcPct val="150000"/>
              </a:lnSpc>
            </a:pPr>
            <a:r>
              <a:rPr lang="en-SG" dirty="0"/>
              <a:t>Sexual health is a broad area that encompasses many inter-related challenges and problems. </a:t>
            </a:r>
            <a:endParaRPr lang="en-SG" dirty="0" smtClean="0"/>
          </a:p>
          <a:p>
            <a:pPr algn="just">
              <a:lnSpc>
                <a:spcPct val="150000"/>
              </a:lnSpc>
            </a:pPr>
            <a:r>
              <a:rPr lang="en-SG" dirty="0" smtClean="0"/>
              <a:t>Key </a:t>
            </a:r>
            <a:r>
              <a:rPr lang="en-SG" dirty="0"/>
              <a:t>among the issues and concerns are human rights related to sexual health, sexual </a:t>
            </a:r>
            <a:r>
              <a:rPr lang="en-SG" dirty="0" smtClean="0"/>
              <a:t>pleasure and </a:t>
            </a:r>
            <a:r>
              <a:rPr lang="en-SG" dirty="0"/>
              <a:t>sexual satisfaction, diseases (HIV/AIDS, STIs, RTIs), violence, female genital mutilation, sexual dysfunction, and mental health related to sexual health.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50106"/>
          </a:xfrm>
        </p:spPr>
        <p:txBody>
          <a:bodyPr/>
          <a:lstStyle/>
          <a:p>
            <a:endParaRPr lang="en-SG" dirty="0"/>
          </a:p>
        </p:txBody>
      </p:sp>
      <p:sp>
        <p:nvSpPr>
          <p:cNvPr id="3" name="Content Placeholder 2"/>
          <p:cNvSpPr>
            <a:spLocks noGrp="1"/>
          </p:cNvSpPr>
          <p:nvPr>
            <p:ph sz="quarter" idx="1"/>
          </p:nvPr>
        </p:nvSpPr>
        <p:spPr>
          <a:xfrm>
            <a:off x="611560" y="1340768"/>
            <a:ext cx="8280920" cy="5040560"/>
          </a:xfrm>
        </p:spPr>
        <p:txBody>
          <a:bodyPr>
            <a:normAutofit lnSpcReduction="10000"/>
          </a:bodyPr>
          <a:lstStyle/>
          <a:p>
            <a:pPr algn="just">
              <a:lnSpc>
                <a:spcPct val="150000"/>
              </a:lnSpc>
            </a:pPr>
            <a:r>
              <a:rPr lang="en-SG" dirty="0" smtClean="0"/>
              <a:t>The ability of men and women to achieve sexual health and well-being depends on their access to:</a:t>
            </a:r>
          </a:p>
          <a:p>
            <a:pPr algn="just">
              <a:lnSpc>
                <a:spcPct val="150000"/>
              </a:lnSpc>
              <a:buFont typeface="Wingdings" pitchFamily="2" charset="2"/>
              <a:buChar char="Ø"/>
            </a:pPr>
            <a:r>
              <a:rPr lang="en-SG" dirty="0" smtClean="0"/>
              <a:t>Comprehensive good-quality information about sex and sexuality;</a:t>
            </a:r>
          </a:p>
          <a:p>
            <a:pPr algn="just">
              <a:lnSpc>
                <a:spcPct val="150000"/>
              </a:lnSpc>
              <a:buFont typeface="Wingdings" pitchFamily="2" charset="2"/>
              <a:buChar char="Ø"/>
            </a:pPr>
            <a:r>
              <a:rPr lang="en-SG" dirty="0" smtClean="0"/>
              <a:t>Knowledge about the risks they face and their vulnerability </a:t>
            </a:r>
          </a:p>
          <a:p>
            <a:pPr algn="just">
              <a:lnSpc>
                <a:spcPct val="150000"/>
              </a:lnSpc>
              <a:buFont typeface="Wingdings" pitchFamily="2" charset="2"/>
              <a:buChar char="Ø"/>
            </a:pPr>
            <a:r>
              <a:rPr lang="en-SG" dirty="0" smtClean="0"/>
              <a:t>Adverse consequences of sexual activity;</a:t>
            </a:r>
          </a:p>
          <a:p>
            <a:pPr algn="just">
              <a:lnSpc>
                <a:spcPct val="150000"/>
              </a:lnSpc>
              <a:buFont typeface="Wingdings" pitchFamily="2" charset="2"/>
              <a:buChar char="Ø"/>
            </a:pPr>
            <a:r>
              <a:rPr lang="en-SG" dirty="0" smtClean="0"/>
              <a:t>Their access to sexual health care;</a:t>
            </a:r>
          </a:p>
          <a:p>
            <a:pPr algn="just">
              <a:lnSpc>
                <a:spcPct val="150000"/>
              </a:lnSpc>
              <a:buFont typeface="Wingdings" pitchFamily="2" charset="2"/>
              <a:buChar char="Ø"/>
            </a:pPr>
            <a:r>
              <a:rPr lang="en-SG" dirty="0" smtClean="0"/>
              <a:t>An environment that affirms and promotes sexual health.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78098"/>
          </a:xfrm>
        </p:spPr>
        <p:txBody>
          <a:bodyPr anchor="t">
            <a:normAutofit fontScale="90000"/>
          </a:bodyPr>
          <a:lstStyle/>
          <a:p>
            <a:r>
              <a:rPr lang="en-SG" i="1" dirty="0" smtClean="0">
                <a:latin typeface="Times New Roman" pitchFamily="18" charset="0"/>
                <a:cs typeface="Times New Roman" pitchFamily="18" charset="0"/>
              </a:rPr>
              <a:t>Key elements of sexual health</a:t>
            </a:r>
            <a:br>
              <a:rPr lang="en-SG" i="1" dirty="0" smtClean="0">
                <a:latin typeface="Times New Roman" pitchFamily="18" charset="0"/>
                <a:cs typeface="Times New Roman" pitchFamily="18" charset="0"/>
              </a:rPr>
            </a:br>
            <a:endParaRPr lang="en-SG"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95536" y="980728"/>
            <a:ext cx="8424936" cy="5544616"/>
          </a:xfrm>
        </p:spPr>
        <p:txBody>
          <a:bodyPr>
            <a:normAutofit/>
          </a:bodyPr>
          <a:lstStyle/>
          <a:p>
            <a:r>
              <a:rPr lang="en-SG" dirty="0" smtClean="0">
                <a:latin typeface="Times New Roman" pitchFamily="18" charset="0"/>
                <a:cs typeface="Times New Roman" pitchFamily="18" charset="0"/>
              </a:rPr>
              <a:t>STIs and RTIs (including HIV);</a:t>
            </a:r>
          </a:p>
          <a:p>
            <a:r>
              <a:rPr lang="en-SG" dirty="0" smtClean="0">
                <a:latin typeface="Times New Roman" pitchFamily="18" charset="0"/>
                <a:cs typeface="Times New Roman" pitchFamily="18" charset="0"/>
              </a:rPr>
              <a:t>Unintended pregnancy and safe abortion;</a:t>
            </a:r>
          </a:p>
          <a:p>
            <a:r>
              <a:rPr lang="en-SG" dirty="0" smtClean="0">
                <a:latin typeface="Times New Roman" pitchFamily="18" charset="0"/>
                <a:cs typeface="Times New Roman" pitchFamily="18" charset="0"/>
              </a:rPr>
              <a:t>Sexual dysfunction and infertility;</a:t>
            </a:r>
          </a:p>
          <a:p>
            <a:r>
              <a:rPr lang="en-SG" dirty="0" smtClean="0">
                <a:latin typeface="Times New Roman" pitchFamily="18" charset="0"/>
                <a:cs typeface="Times New Roman" pitchFamily="18" charset="0"/>
              </a:rPr>
              <a:t>Violence related to gender and sexuality</a:t>
            </a:r>
          </a:p>
          <a:p>
            <a:r>
              <a:rPr lang="en-SG" dirty="0" smtClean="0">
                <a:latin typeface="Times New Roman" pitchFamily="18" charset="0"/>
                <a:cs typeface="Times New Roman" pitchFamily="18" charset="0"/>
              </a:rPr>
              <a:t>Young people’s sexual health and sexual health education;</a:t>
            </a:r>
          </a:p>
          <a:p>
            <a:r>
              <a:rPr lang="en-SG" dirty="0" smtClean="0">
                <a:latin typeface="Times New Roman" pitchFamily="18" charset="0"/>
                <a:cs typeface="Times New Roman" pitchFamily="18" charset="0"/>
              </a:rPr>
              <a:t>Sexual orientation and gender identity;</a:t>
            </a:r>
          </a:p>
          <a:p>
            <a:r>
              <a:rPr lang="en-SG" dirty="0" smtClean="0">
                <a:latin typeface="Times New Roman" pitchFamily="18" charset="0"/>
                <a:cs typeface="Times New Roman" pitchFamily="18" charset="0"/>
              </a:rPr>
              <a:t>Mental health issues related to sexual health;</a:t>
            </a:r>
          </a:p>
          <a:p>
            <a:r>
              <a:rPr lang="en-SG" dirty="0" smtClean="0">
                <a:latin typeface="Times New Roman" pitchFamily="18" charset="0"/>
                <a:cs typeface="Times New Roman" pitchFamily="18" charset="0"/>
              </a:rPr>
              <a:t>The impact of physical disabilities and chronic illnesses on sexual well-being; and</a:t>
            </a:r>
          </a:p>
          <a:p>
            <a:r>
              <a:rPr lang="en-SG" dirty="0" smtClean="0">
                <a:latin typeface="Times New Roman" pitchFamily="18" charset="0"/>
                <a:cs typeface="Times New Roman" pitchFamily="18" charset="0"/>
              </a:rPr>
              <a:t>The promotion of safe and satisfying sexual experiences.</a:t>
            </a:r>
          </a:p>
          <a:p>
            <a:pPr>
              <a:buNone/>
            </a:pPr>
            <a:endParaRPr lang="en-SG"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p:cTn id="3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p:cTn id="4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16"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16"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p:cTn id="5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370</TotalTime>
  <Words>625</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Concept of Sexual Health</vt:lpstr>
      <vt:lpstr>Sex </vt:lpstr>
      <vt:lpstr>Sexual health </vt:lpstr>
      <vt:lpstr>PowerPoint Presentation</vt:lpstr>
      <vt:lpstr>Cntd..</vt:lpstr>
      <vt:lpstr>Cntd..</vt:lpstr>
      <vt:lpstr>Cntd..</vt:lpstr>
      <vt:lpstr>PowerPoint Presentation</vt:lpstr>
      <vt:lpstr>Key elements of sexual health </vt:lpstr>
      <vt:lpstr>Health system should provide  </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Pradeep</cp:lastModifiedBy>
  <cp:revision>54</cp:revision>
  <dcterms:created xsi:type="dcterms:W3CDTF">2013-09-20T16:31:13Z</dcterms:created>
  <dcterms:modified xsi:type="dcterms:W3CDTF">2014-09-20T05:08:52Z</dcterms:modified>
</cp:coreProperties>
</file>