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5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Stages in Life Span of Child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US" dirty="0" smtClean="0"/>
          </a:p>
          <a:p>
            <a:pPr algn="r"/>
            <a:endParaRPr lang="en-US" dirty="0" smtClean="0"/>
          </a:p>
          <a:p>
            <a:r>
              <a:rPr lang="en-US" dirty="0" smtClean="0"/>
              <a:t>Mr</a:t>
            </a:r>
            <a:r>
              <a:rPr lang="en-US" dirty="0" smtClean="0"/>
              <a:t>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 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en-US" sz="4000" dirty="0" smtClean="0"/>
              <a:t>2. Infancy (2 weeks to end of first year)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Sleeping, eating &amp; exercise are major business of infants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Ericson states that is crucial time for healthy personality, namely and the sense of trust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Child Feels that arising needs will be met </a:t>
            </a:r>
          </a:p>
          <a:p>
            <a:pPr algn="just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en-US" sz="4000" dirty="0" smtClean="0"/>
              <a:t>2. Infancy (2 weeks to end of first year)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Characteristics </a:t>
            </a:r>
          </a:p>
          <a:p>
            <a:pPr lvl="1" algn="just"/>
            <a:r>
              <a:rPr lang="en-US" dirty="0" smtClean="0"/>
              <a:t>Baby’s physical growth and development are very rapid </a:t>
            </a:r>
          </a:p>
          <a:p>
            <a:pPr lvl="1" algn="just"/>
            <a:r>
              <a:rPr lang="en-US" dirty="0" smtClean="0"/>
              <a:t>Most of the time in sleeping (18 – 22 hours)</a:t>
            </a:r>
          </a:p>
          <a:p>
            <a:pPr lvl="1" algn="just"/>
            <a:r>
              <a:rPr lang="en-US" dirty="0" smtClean="0"/>
              <a:t>The sense organs develop – smell, taste etc. </a:t>
            </a:r>
          </a:p>
          <a:p>
            <a:pPr lvl="1" algn="just"/>
            <a:r>
              <a:rPr lang="en-US" dirty="0" smtClean="0"/>
              <a:t>First tooth appears around the 5</a:t>
            </a:r>
            <a:r>
              <a:rPr lang="en-US" baseline="30000" dirty="0" smtClean="0"/>
              <a:t>th</a:t>
            </a:r>
            <a:r>
              <a:rPr lang="en-US" dirty="0" smtClean="0"/>
              <a:t> &amp; 6</a:t>
            </a:r>
            <a:r>
              <a:rPr lang="en-US" baseline="30000" dirty="0" smtClean="0"/>
              <a:t>th</a:t>
            </a:r>
            <a:r>
              <a:rPr lang="en-US" dirty="0" smtClean="0"/>
              <a:t> month </a:t>
            </a:r>
          </a:p>
          <a:p>
            <a:pPr lvl="1" algn="just"/>
            <a:r>
              <a:rPr lang="en-US" dirty="0" smtClean="0"/>
              <a:t>All normal babies begin to babble around the age </a:t>
            </a:r>
          </a:p>
          <a:p>
            <a:pPr algn="just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4000" dirty="0"/>
              <a:t>3</a:t>
            </a:r>
            <a:r>
              <a:rPr lang="en-US" sz="4000" dirty="0" smtClean="0"/>
              <a:t>. Babyhood (1 – 2 year)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Dramatic changes take place as the child becomes helpless and more independent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They also learn that they cannot have their own ways all the time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process of socialization starts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4000" dirty="0"/>
              <a:t>3</a:t>
            </a:r>
            <a:r>
              <a:rPr lang="en-US" sz="4000" dirty="0" smtClean="0"/>
              <a:t>. Babyhood (1 – 2 year)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Characteristics </a:t>
            </a:r>
          </a:p>
          <a:p>
            <a:pPr lvl="1" algn="just"/>
            <a:r>
              <a:rPr lang="en-US" dirty="0" smtClean="0"/>
              <a:t>Physical growth and development slows down </a:t>
            </a:r>
          </a:p>
          <a:p>
            <a:pPr lvl="1" algn="just"/>
            <a:r>
              <a:rPr lang="en-US" dirty="0" smtClean="0"/>
              <a:t>Rapid acquisition of balance and skill</a:t>
            </a:r>
          </a:p>
          <a:p>
            <a:pPr lvl="1" algn="just"/>
            <a:r>
              <a:rPr lang="en-US" dirty="0" smtClean="0"/>
              <a:t>Mental growth and development progress rapidly </a:t>
            </a:r>
          </a:p>
          <a:p>
            <a:pPr lvl="1" algn="just"/>
            <a:r>
              <a:rPr lang="en-US" dirty="0" smtClean="0"/>
              <a:t>Learn to interpret what they see </a:t>
            </a:r>
          </a:p>
          <a:p>
            <a:pPr lvl="1" algn="just"/>
            <a:r>
              <a:rPr lang="en-US" dirty="0" smtClean="0"/>
              <a:t>Active exploration and manipulation </a:t>
            </a:r>
          </a:p>
          <a:p>
            <a:pPr lvl="1" algn="just"/>
            <a:r>
              <a:rPr lang="en-US" dirty="0" smtClean="0"/>
              <a:t>Learning leads to start socialization </a:t>
            </a:r>
          </a:p>
          <a:p>
            <a:pPr lvl="1" algn="just"/>
            <a:r>
              <a:rPr lang="en-US" dirty="0" smtClean="0"/>
              <a:t>Learns to speak incomplete sentences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4000" dirty="0"/>
              <a:t>4</a:t>
            </a:r>
            <a:r>
              <a:rPr lang="en-US" sz="4000" dirty="0" smtClean="0"/>
              <a:t>. Childhood (03 – 12 year)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Extremely impressionable age, where learnt things in early age will be carried out in adulthood </a:t>
            </a:r>
          </a:p>
          <a:p>
            <a:pPr algn="just"/>
            <a:r>
              <a:rPr lang="en-US" dirty="0" smtClean="0"/>
              <a:t>A. Early Childhood (3-6 years)</a:t>
            </a:r>
          </a:p>
          <a:p>
            <a:pPr lvl="1" algn="just"/>
            <a:r>
              <a:rPr lang="en-US" dirty="0" smtClean="0"/>
              <a:t>Period of consolidation </a:t>
            </a:r>
          </a:p>
          <a:p>
            <a:pPr lvl="1" algn="just"/>
            <a:r>
              <a:rPr lang="en-US" dirty="0" smtClean="0"/>
              <a:t>The development of girls is faster than boys at this stage </a:t>
            </a:r>
          </a:p>
          <a:p>
            <a:pPr lvl="1" algn="just"/>
            <a:r>
              <a:rPr lang="en-US" dirty="0" smtClean="0"/>
              <a:t>Imitate elders in every way he can </a:t>
            </a:r>
          </a:p>
          <a:p>
            <a:pPr lvl="1" algn="just"/>
            <a:r>
              <a:rPr lang="en-US" dirty="0" smtClean="0"/>
              <a:t>Food strikes – negativism or temper-tantrums</a:t>
            </a:r>
          </a:p>
          <a:p>
            <a:pPr lvl="1" algn="just"/>
            <a:r>
              <a:rPr lang="en-US" dirty="0" smtClean="0"/>
              <a:t>Conscience begins to function as an inner censor of his behaviour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4000" dirty="0"/>
              <a:t>4</a:t>
            </a:r>
            <a:r>
              <a:rPr lang="en-US" sz="4000" dirty="0" smtClean="0"/>
              <a:t>. Childhood (03 – 12 year)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A. Early Childhood (3-6 years) characteristics </a:t>
            </a:r>
          </a:p>
          <a:p>
            <a:pPr lvl="1" algn="just"/>
            <a:r>
              <a:rPr lang="en-US" dirty="0" smtClean="0"/>
              <a:t>Physical development continues at a slower rate  - this leads to decrease in appetite temporarily </a:t>
            </a:r>
          </a:p>
          <a:p>
            <a:pPr lvl="1" algn="just"/>
            <a:r>
              <a:rPr lang="en-US" dirty="0" smtClean="0"/>
              <a:t>Muscular coordination in increased </a:t>
            </a:r>
          </a:p>
          <a:p>
            <a:pPr lvl="1" algn="just"/>
            <a:r>
              <a:rPr lang="en-US" dirty="0" smtClean="0"/>
              <a:t>The bones develop in size and shape </a:t>
            </a:r>
          </a:p>
          <a:p>
            <a:pPr lvl="1" algn="just"/>
            <a:r>
              <a:rPr lang="en-US" dirty="0" smtClean="0"/>
              <a:t>The maturation of nervous system </a:t>
            </a:r>
          </a:p>
          <a:p>
            <a:pPr lvl="1" algn="just"/>
            <a:r>
              <a:rPr lang="en-US" dirty="0" smtClean="0"/>
              <a:t>Seeks to gain control over hi environment </a:t>
            </a:r>
          </a:p>
          <a:p>
            <a:pPr lvl="1" algn="just"/>
            <a:r>
              <a:rPr lang="en-US" dirty="0" smtClean="0"/>
              <a:t>Increase in vocabulary – can express his thoughts </a:t>
            </a:r>
          </a:p>
          <a:p>
            <a:pPr lvl="1" algn="just"/>
            <a:r>
              <a:rPr lang="en-US" dirty="0" smtClean="0"/>
              <a:t>Makes social adjustment </a:t>
            </a:r>
          </a:p>
          <a:p>
            <a:pPr lvl="1" algn="just"/>
            <a:r>
              <a:rPr lang="en-US" dirty="0" smtClean="0"/>
              <a:t>Self dependent and learns - I, ME and YOU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4000" dirty="0"/>
              <a:t>4</a:t>
            </a:r>
            <a:r>
              <a:rPr lang="en-US" sz="4000" dirty="0" smtClean="0"/>
              <a:t>. Childhood (03 – 12 year)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B. Late Childhood (06-12 years)</a:t>
            </a:r>
          </a:p>
          <a:p>
            <a:pPr lvl="1" algn="just"/>
            <a:r>
              <a:rPr lang="en-US" dirty="0" smtClean="0"/>
              <a:t>The child gradually moves towards mastery of aspects of formal thought </a:t>
            </a:r>
          </a:p>
          <a:p>
            <a:pPr lvl="1" algn="just"/>
            <a:r>
              <a:rPr lang="en-US" dirty="0" smtClean="0"/>
              <a:t>Girls grows faster rate from 9 years onward </a:t>
            </a:r>
          </a:p>
          <a:p>
            <a:pPr lvl="1" algn="just"/>
            <a:r>
              <a:rPr lang="en-US" dirty="0" smtClean="0"/>
              <a:t>Becomes curious to accumulate large amount knowledge and information </a:t>
            </a:r>
          </a:p>
          <a:p>
            <a:pPr lvl="1" algn="just"/>
            <a:r>
              <a:rPr lang="en-US" dirty="0" smtClean="0"/>
              <a:t>It is also known as ‘gang age’ </a:t>
            </a:r>
          </a:p>
          <a:p>
            <a:pPr lvl="1" algn="just"/>
            <a:r>
              <a:rPr lang="en-US" dirty="0" smtClean="0"/>
              <a:t>Consolidates previous learning and carries forward </a:t>
            </a:r>
          </a:p>
          <a:p>
            <a:pPr lvl="1" algn="just"/>
            <a:r>
              <a:rPr lang="en-US" dirty="0" smtClean="0"/>
              <a:t>Children are more “on their own”</a:t>
            </a:r>
          </a:p>
          <a:p>
            <a:pPr lvl="1" algn="just"/>
            <a:r>
              <a:rPr lang="en-US" dirty="0" smtClean="0"/>
              <a:t>More efficient in self care and precautions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4000" dirty="0"/>
              <a:t>4</a:t>
            </a:r>
            <a:r>
              <a:rPr lang="en-US" sz="4000" dirty="0" smtClean="0"/>
              <a:t>. Childhood (03 – 12 year)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B. Late Childhood (06-12 years) characteristics </a:t>
            </a:r>
          </a:p>
          <a:p>
            <a:pPr lvl="1" algn="just"/>
            <a:r>
              <a:rPr lang="en-US" dirty="0" smtClean="0"/>
              <a:t>Major increase in size of body </a:t>
            </a:r>
          </a:p>
          <a:p>
            <a:pPr lvl="1" algn="just"/>
            <a:r>
              <a:rPr lang="en-US" dirty="0" smtClean="0"/>
              <a:t>Major development is building up friends with peer team spirit</a:t>
            </a:r>
          </a:p>
          <a:p>
            <a:pPr lvl="1" algn="just"/>
            <a:r>
              <a:rPr lang="en-US" dirty="0" smtClean="0"/>
              <a:t>Maturity occurs </a:t>
            </a:r>
          </a:p>
          <a:p>
            <a:pPr lvl="1" algn="just"/>
            <a:r>
              <a:rPr lang="en-US" dirty="0" smtClean="0"/>
              <a:t>The self concept emerges in children </a:t>
            </a:r>
          </a:p>
          <a:p>
            <a:pPr lvl="1" algn="just"/>
            <a:r>
              <a:rPr lang="en-US" dirty="0" smtClean="0"/>
              <a:t>Shows interest in comics, movies and television </a:t>
            </a:r>
          </a:p>
          <a:p>
            <a:pPr lvl="1" algn="just"/>
            <a:r>
              <a:rPr lang="en-US" dirty="0" smtClean="0"/>
              <a:t>The development hobbies and interest takes place </a:t>
            </a:r>
          </a:p>
          <a:p>
            <a:pPr lvl="1" algn="just"/>
            <a:r>
              <a:rPr lang="en-US" dirty="0" smtClean="0"/>
              <a:t>Control over mind and emotional stability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4000" dirty="0"/>
              <a:t>5</a:t>
            </a:r>
            <a:r>
              <a:rPr lang="en-US" sz="4000" dirty="0" smtClean="0"/>
              <a:t>. Adolescence (13 year onwards)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Age of storm</a:t>
            </a:r>
          </a:p>
          <a:p>
            <a:pPr algn="just"/>
            <a:r>
              <a:rPr lang="en-IN" dirty="0" smtClean="0"/>
              <a:t>The five leading characteristics of adolescence are </a:t>
            </a:r>
          </a:p>
          <a:p>
            <a:pPr lvl="1" algn="just"/>
            <a:r>
              <a:rPr lang="en-IN" dirty="0" smtClean="0"/>
              <a:t>biological </a:t>
            </a:r>
            <a:r>
              <a:rPr lang="en-IN" b="1" dirty="0" smtClean="0"/>
              <a:t>growth</a:t>
            </a:r>
            <a:r>
              <a:rPr lang="en-IN" dirty="0" smtClean="0"/>
              <a:t> and </a:t>
            </a:r>
            <a:r>
              <a:rPr lang="en-IN" b="1" dirty="0" smtClean="0"/>
              <a:t>development</a:t>
            </a:r>
            <a:r>
              <a:rPr lang="en-IN" dirty="0" smtClean="0"/>
              <a:t>, </a:t>
            </a:r>
          </a:p>
          <a:p>
            <a:pPr lvl="1" algn="just"/>
            <a:r>
              <a:rPr lang="en-IN" dirty="0" smtClean="0"/>
              <a:t>an undefined </a:t>
            </a:r>
            <a:r>
              <a:rPr lang="en-IN" b="1" dirty="0" smtClean="0"/>
              <a:t>status</a:t>
            </a:r>
            <a:r>
              <a:rPr lang="en-IN" dirty="0" smtClean="0"/>
              <a:t>, </a:t>
            </a:r>
          </a:p>
          <a:p>
            <a:pPr lvl="1" algn="just"/>
            <a:r>
              <a:rPr lang="en-IN" dirty="0" smtClean="0"/>
              <a:t>increased </a:t>
            </a:r>
            <a:r>
              <a:rPr lang="en-IN" b="1" dirty="0" smtClean="0"/>
              <a:t>decision</a:t>
            </a:r>
            <a:r>
              <a:rPr lang="en-IN" dirty="0" smtClean="0"/>
              <a:t> making, </a:t>
            </a:r>
          </a:p>
          <a:p>
            <a:pPr lvl="1" algn="just"/>
            <a:r>
              <a:rPr lang="en-IN" dirty="0" smtClean="0"/>
              <a:t>increased pressures, </a:t>
            </a:r>
          </a:p>
          <a:p>
            <a:pPr lvl="1" algn="just"/>
            <a:r>
              <a:rPr lang="en-IN" dirty="0" smtClean="0"/>
              <a:t>and the search for </a:t>
            </a:r>
            <a:r>
              <a:rPr lang="en-IN" b="1" dirty="0" smtClean="0"/>
              <a:t>self</a:t>
            </a:r>
            <a:r>
              <a:rPr lang="en-IN" dirty="0" smtClean="0"/>
              <a:t>.</a:t>
            </a:r>
            <a:r>
              <a:rPr lang="en-US" dirty="0" smtClean="0"/>
              <a:t> </a:t>
            </a:r>
          </a:p>
          <a:p>
            <a:pPr algn="just"/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Sharma P &amp; </a:t>
            </a:r>
            <a:r>
              <a:rPr lang="en-US" dirty="0" err="1" smtClean="0"/>
              <a:t>Gairola</a:t>
            </a:r>
            <a:r>
              <a:rPr lang="en-US" dirty="0" smtClean="0"/>
              <a:t> L (1990) Fundamentals of Child Development and Child Care, </a:t>
            </a:r>
            <a:r>
              <a:rPr lang="en-US" dirty="0" err="1" smtClean="0"/>
              <a:t>Stering</a:t>
            </a:r>
            <a:r>
              <a:rPr lang="en-US" dirty="0" smtClean="0"/>
              <a:t> Publication Private Ltd. L-10, Green Park Extension, New Delhi - 16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Stages in Life Span of Child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Development can be describe in different ways. </a:t>
            </a:r>
          </a:p>
          <a:p>
            <a:pPr algn="just"/>
            <a:r>
              <a:rPr lang="en-US" dirty="0" smtClean="0"/>
              <a:t>The most common way of describing it is according to chronological age.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outline indicate how children learn new and more complex tasks as they grow older. </a:t>
            </a:r>
          </a:p>
          <a:p>
            <a:pPr algn="just"/>
            <a:r>
              <a:rPr lang="en-US" dirty="0" smtClean="0"/>
              <a:t>Each stage has certain characteristics and certain behaviors or traits stand out with more conspicuously than others.  </a:t>
            </a:r>
          </a:p>
          <a:p>
            <a:pPr algn="just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Stages in Life Span of Child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entire period of development can is divided into the following stages;</a:t>
            </a:r>
          </a:p>
          <a:p>
            <a:pPr algn="just"/>
            <a:r>
              <a:rPr lang="en-US" dirty="0" smtClean="0"/>
              <a:t>These stages are regarded as merely approximately and suggestive …</a:t>
            </a:r>
          </a:p>
          <a:p>
            <a:pPr algn="just"/>
            <a:endParaRPr lang="en-US" dirty="0" smtClean="0"/>
          </a:p>
          <a:p>
            <a:pPr marL="925830" lvl="1" indent="-514350" algn="just">
              <a:buFont typeface="+mj-lt"/>
              <a:buAutoNum type="alphaUcPeriod"/>
            </a:pPr>
            <a:r>
              <a:rPr lang="en-US" dirty="0" smtClean="0"/>
              <a:t>Pre-natal period </a:t>
            </a:r>
          </a:p>
          <a:p>
            <a:pPr marL="925830" lvl="1" indent="-514350" algn="just">
              <a:buFont typeface="+mj-lt"/>
              <a:buAutoNum type="alphaUcPeriod"/>
            </a:pPr>
            <a:endParaRPr lang="en-US" dirty="0" smtClean="0"/>
          </a:p>
          <a:p>
            <a:pPr marL="925830" lvl="1" indent="-514350" algn="just">
              <a:buFont typeface="+mj-lt"/>
              <a:buAutoNum type="alphaUcPeriod"/>
            </a:pPr>
            <a:r>
              <a:rPr lang="en-US" dirty="0" smtClean="0"/>
              <a:t>Post-natal period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A. Pre-natal Period </a:t>
            </a:r>
            <a:r>
              <a:rPr lang="hi-IN" dirty="0" smtClean="0"/>
              <a:t>जन्मापूर्वी</a:t>
            </a:r>
            <a:r>
              <a:rPr lang="en-US" dirty="0" smtClean="0"/>
              <a:t> </a:t>
            </a:r>
            <a:r>
              <a:rPr lang="hi-IN" dirty="0" smtClean="0"/>
              <a:t>कालावधी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Refers to the development from conception to birth </a:t>
            </a:r>
          </a:p>
          <a:p>
            <a:pPr algn="just"/>
            <a:r>
              <a:rPr lang="en-US" dirty="0" smtClean="0"/>
              <a:t>It is divided into 3 sub phases </a:t>
            </a:r>
          </a:p>
          <a:p>
            <a:pPr lvl="1" algn="just"/>
            <a:r>
              <a:rPr lang="en-US" dirty="0" smtClean="0"/>
              <a:t>Period of ovum – time of fertilization </a:t>
            </a:r>
            <a:r>
              <a:rPr lang="en-US" dirty="0" err="1" smtClean="0"/>
              <a:t>upto</a:t>
            </a:r>
            <a:r>
              <a:rPr lang="en-US" dirty="0" smtClean="0"/>
              <a:t> the end of 2 week of life </a:t>
            </a:r>
          </a:p>
          <a:p>
            <a:pPr lvl="1" algn="just"/>
            <a:r>
              <a:rPr lang="en-US" dirty="0" smtClean="0"/>
              <a:t>Period of embryo – extend from 3</a:t>
            </a:r>
            <a:r>
              <a:rPr lang="en-US" baseline="30000" dirty="0" smtClean="0"/>
              <a:t>rd</a:t>
            </a:r>
            <a:r>
              <a:rPr lang="en-US" dirty="0" smtClean="0"/>
              <a:t> week to the second lunar month </a:t>
            </a:r>
          </a:p>
          <a:p>
            <a:pPr lvl="2" algn="just"/>
            <a:r>
              <a:rPr lang="en-US" dirty="0" smtClean="0"/>
              <a:t>Ectoderm – outer layer </a:t>
            </a:r>
          </a:p>
          <a:p>
            <a:pPr lvl="2" algn="just"/>
            <a:r>
              <a:rPr lang="en-US" dirty="0" smtClean="0"/>
              <a:t>Mesoderm – middle layer e.g. skeleton </a:t>
            </a:r>
          </a:p>
          <a:p>
            <a:pPr lvl="2" algn="just"/>
            <a:r>
              <a:rPr lang="en-US" dirty="0" smtClean="0"/>
              <a:t>Endoderm – inner layer e.g. lungs, liver </a:t>
            </a:r>
          </a:p>
          <a:p>
            <a:pPr lvl="1" algn="just"/>
            <a:r>
              <a:rPr lang="en-US" dirty="0" smtClean="0"/>
              <a:t>Period of </a:t>
            </a:r>
            <a:r>
              <a:rPr lang="en-US" dirty="0" err="1" smtClean="0"/>
              <a:t>foetus</a:t>
            </a:r>
            <a:r>
              <a:rPr lang="en-US" dirty="0" smtClean="0"/>
              <a:t> – extends end of second lunar up to birth </a:t>
            </a:r>
          </a:p>
          <a:p>
            <a:pPr algn="just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Pre-natal Period </a:t>
            </a:r>
            <a:r>
              <a:rPr lang="hi-IN" dirty="0" smtClean="0"/>
              <a:t>जन्मापूर्वी</a:t>
            </a:r>
            <a:r>
              <a:rPr lang="en-US" dirty="0" smtClean="0"/>
              <a:t> </a:t>
            </a:r>
            <a:r>
              <a:rPr lang="hi-IN" dirty="0" smtClean="0"/>
              <a:t>कालावधी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Maternal nutrition </a:t>
            </a:r>
          </a:p>
          <a:p>
            <a:pPr algn="just"/>
            <a:r>
              <a:rPr lang="en-US" dirty="0" smtClean="0"/>
              <a:t>Vitamin deficiency </a:t>
            </a:r>
          </a:p>
          <a:p>
            <a:pPr algn="just"/>
            <a:r>
              <a:rPr lang="en-US" dirty="0" smtClean="0"/>
              <a:t>R-h-incompatibility - </a:t>
            </a:r>
            <a:r>
              <a:rPr lang="en-IN" dirty="0" smtClean="0"/>
              <a:t>protein on red blood cells</a:t>
            </a:r>
            <a:endParaRPr lang="en-US" dirty="0" smtClean="0"/>
          </a:p>
          <a:p>
            <a:pPr algn="just"/>
            <a:r>
              <a:rPr lang="en-US" dirty="0" smtClean="0"/>
              <a:t>Parental age </a:t>
            </a:r>
          </a:p>
          <a:p>
            <a:pPr algn="just"/>
            <a:r>
              <a:rPr lang="en-US" dirty="0" smtClean="0"/>
              <a:t>Maternal emotions drugs </a:t>
            </a:r>
          </a:p>
          <a:p>
            <a:pPr algn="just"/>
            <a:r>
              <a:rPr lang="en-US" dirty="0" smtClean="0"/>
              <a:t>X-Rays and Radium </a:t>
            </a:r>
          </a:p>
          <a:p>
            <a:pPr algn="just"/>
            <a:r>
              <a:rPr lang="en-US" dirty="0" smtClean="0"/>
              <a:t>Alcohol </a:t>
            </a:r>
          </a:p>
          <a:p>
            <a:pPr algn="just"/>
            <a:r>
              <a:rPr lang="en-US" dirty="0" smtClean="0"/>
              <a:t>Infection and chronic disease of mother – syphilis (sexually transmitted infection)</a:t>
            </a:r>
          </a:p>
          <a:p>
            <a:pPr algn="just"/>
            <a:r>
              <a:rPr lang="en-US" dirty="0" smtClean="0"/>
              <a:t>Birth hazards – failure to breathe easily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B. Post-Natal Development </a:t>
            </a:r>
            <a:r>
              <a:rPr lang="hi-IN" sz="1800" dirty="0" smtClean="0"/>
              <a:t>जन्मा</a:t>
            </a:r>
            <a:r>
              <a:rPr lang="mr-IN" sz="1800" dirty="0" smtClean="0"/>
              <a:t>नंतरचा </a:t>
            </a:r>
            <a:r>
              <a:rPr lang="en-US" sz="1800" dirty="0" smtClean="0"/>
              <a:t> </a:t>
            </a:r>
            <a:r>
              <a:rPr lang="hi-IN" sz="1800" dirty="0" smtClean="0"/>
              <a:t>कालावधी</a:t>
            </a:r>
            <a:r>
              <a:rPr lang="en-US" sz="1800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It begins when child is into the world after 280 days in mother’s womb </a:t>
            </a:r>
          </a:p>
          <a:p>
            <a:pPr lvl="1" algn="just"/>
            <a:r>
              <a:rPr lang="en-US" dirty="0" smtClean="0"/>
              <a:t>Neo-natal stage </a:t>
            </a:r>
            <a:r>
              <a:rPr lang="mr-IN" dirty="0" smtClean="0"/>
              <a:t>(</a:t>
            </a:r>
            <a:r>
              <a:rPr lang="en-US" dirty="0" smtClean="0"/>
              <a:t>birth to 2 weeks</a:t>
            </a:r>
            <a:r>
              <a:rPr lang="mr-IN" dirty="0" smtClean="0"/>
              <a:t>)</a:t>
            </a:r>
            <a:endParaRPr lang="en-US" dirty="0" smtClean="0"/>
          </a:p>
          <a:p>
            <a:pPr lvl="1" algn="just"/>
            <a:r>
              <a:rPr lang="en-US" dirty="0" smtClean="0"/>
              <a:t>Infancy - </a:t>
            </a:r>
            <a:r>
              <a:rPr lang="hi-IN" dirty="0" smtClean="0"/>
              <a:t>बाल्यावस्था</a:t>
            </a:r>
            <a:r>
              <a:rPr lang="en-US" dirty="0" smtClean="0"/>
              <a:t> / </a:t>
            </a:r>
            <a:r>
              <a:rPr lang="hi-IN" dirty="0" smtClean="0"/>
              <a:t>अर्भक</a:t>
            </a:r>
            <a:r>
              <a:rPr lang="en-US" dirty="0" smtClean="0"/>
              <a:t> (2 weeks to 1 year)</a:t>
            </a:r>
          </a:p>
          <a:p>
            <a:pPr lvl="1" algn="just"/>
            <a:r>
              <a:rPr lang="en-US" dirty="0" smtClean="0"/>
              <a:t>Babyhood – </a:t>
            </a:r>
            <a:r>
              <a:rPr lang="hi-IN" dirty="0" smtClean="0"/>
              <a:t>बालपण</a:t>
            </a:r>
            <a:r>
              <a:rPr lang="en-US" dirty="0" smtClean="0"/>
              <a:t> (1 year to 2 years)</a:t>
            </a:r>
          </a:p>
          <a:p>
            <a:pPr lvl="1" algn="just"/>
            <a:r>
              <a:rPr lang="en-US" dirty="0" smtClean="0"/>
              <a:t>Childhood – </a:t>
            </a:r>
            <a:r>
              <a:rPr lang="hi-IN" dirty="0" smtClean="0"/>
              <a:t>बालपण</a:t>
            </a:r>
            <a:r>
              <a:rPr lang="en-US" dirty="0" smtClean="0"/>
              <a:t> (3 years to 12 years)</a:t>
            </a:r>
          </a:p>
          <a:p>
            <a:pPr lvl="2" algn="just"/>
            <a:r>
              <a:rPr lang="en-US" dirty="0" smtClean="0"/>
              <a:t>Early childhood – </a:t>
            </a:r>
            <a:r>
              <a:rPr lang="mr-IN" dirty="0" smtClean="0"/>
              <a:t>सुरवातीचे बालपण </a:t>
            </a:r>
            <a:r>
              <a:rPr lang="en-US" dirty="0" smtClean="0"/>
              <a:t>(3 – 6 years)</a:t>
            </a:r>
          </a:p>
          <a:p>
            <a:pPr lvl="2" algn="just"/>
            <a:r>
              <a:rPr lang="en-US" dirty="0" smtClean="0"/>
              <a:t>Late childhood (6 – 12 year)</a:t>
            </a:r>
          </a:p>
          <a:p>
            <a:pPr lvl="1" algn="just"/>
            <a:r>
              <a:rPr lang="en-US" dirty="0" smtClean="0"/>
              <a:t>Adolescence </a:t>
            </a:r>
            <a:r>
              <a:rPr lang="mr-IN" dirty="0" smtClean="0"/>
              <a:t>– किशोरवयीन</a:t>
            </a:r>
            <a:r>
              <a:rPr lang="en-US" dirty="0" smtClean="0"/>
              <a:t> (13 years onwards)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en-US" sz="4000" dirty="0" smtClean="0"/>
              <a:t>1. Neo-natal stage </a:t>
            </a:r>
            <a:r>
              <a:rPr lang="mr-IN" sz="4000" dirty="0" smtClean="0"/>
              <a:t>(</a:t>
            </a:r>
            <a:r>
              <a:rPr lang="en-US" sz="4000" dirty="0" smtClean="0"/>
              <a:t>birth to 2 weeks</a:t>
            </a:r>
            <a:r>
              <a:rPr lang="mr-IN" sz="4000" dirty="0" smtClean="0"/>
              <a:t>)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is beginning of life outside mother’s womb to the end of second week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Simply learn to adjust to his new environment, growth is almost nil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en-US" sz="4000" dirty="0" smtClean="0"/>
              <a:t>1. Neo-natal stage </a:t>
            </a:r>
            <a:r>
              <a:rPr lang="mr-IN" sz="4000" dirty="0" smtClean="0"/>
              <a:t>(</a:t>
            </a:r>
            <a:r>
              <a:rPr lang="en-US" sz="4000" dirty="0" smtClean="0"/>
              <a:t>birth to 2 weeks</a:t>
            </a:r>
            <a:r>
              <a:rPr lang="mr-IN" sz="4000" dirty="0" smtClean="0"/>
              <a:t>)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Characteristics </a:t>
            </a:r>
          </a:p>
          <a:p>
            <a:pPr algn="just"/>
            <a:endParaRPr lang="en-US" dirty="0" smtClean="0"/>
          </a:p>
          <a:p>
            <a:pPr lvl="1" algn="just"/>
            <a:r>
              <a:rPr lang="en-US" dirty="0" smtClean="0"/>
              <a:t>Many reflexes like rooting, grasping, sucking etc. </a:t>
            </a:r>
          </a:p>
          <a:p>
            <a:pPr lvl="1" algn="just"/>
            <a:r>
              <a:rPr lang="en-US" dirty="0" smtClean="0"/>
              <a:t>It is sensitive to visual, auditory, thermal pressure and pain stimuli</a:t>
            </a:r>
          </a:p>
          <a:p>
            <a:pPr lvl="1" algn="just"/>
            <a:r>
              <a:rPr lang="en-US" dirty="0" smtClean="0"/>
              <a:t>Higher rate of responding to certain types of visual pattern is observed </a:t>
            </a:r>
          </a:p>
          <a:p>
            <a:pPr lvl="1" algn="just"/>
            <a:r>
              <a:rPr lang="en-US" dirty="0" smtClean="0"/>
              <a:t>Displays considerable variations in sleeping, attentiveness, smiling and crying behaviour </a:t>
            </a:r>
          </a:p>
          <a:p>
            <a:pPr lvl="1" algn="just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en-US" sz="4000" dirty="0" smtClean="0"/>
              <a:t>2. Infancy (2 weeks to end of first year)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Child learns to adjust to the new environment around him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also called as oral stage – as it concerned about feeding, uses the mouth to examine objects, gets satisfaction from activities like sucking a thumb or nipple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342</TotalTime>
  <Words>999</Words>
  <Application>Microsoft Office PowerPoint</Application>
  <PresentationFormat>On-screen Show (4:3)</PresentationFormat>
  <Paragraphs>136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Urban</vt:lpstr>
      <vt:lpstr>Stages in Life Span of Child</vt:lpstr>
      <vt:lpstr>Stages in Life Span of Child</vt:lpstr>
      <vt:lpstr>Stages in Life Span of Child</vt:lpstr>
      <vt:lpstr>A. Pre-natal Period जन्मापूर्वी कालावधी</vt:lpstr>
      <vt:lpstr>Factors affecting Pre-natal Period जन्मापूर्वी कालावधी</vt:lpstr>
      <vt:lpstr>B. Post-Natal Development जन्मानंतरचा  कालावधी </vt:lpstr>
      <vt:lpstr>1. Neo-natal stage (birth to 2 weeks)</vt:lpstr>
      <vt:lpstr>1. Neo-natal stage (birth to 2 weeks)</vt:lpstr>
      <vt:lpstr>2. Infancy (2 weeks to end of first year)</vt:lpstr>
      <vt:lpstr>2. Infancy (2 weeks to end of first year)</vt:lpstr>
      <vt:lpstr>2. Infancy (2 weeks to end of first year)</vt:lpstr>
      <vt:lpstr>3. Babyhood (1 – 2 year)</vt:lpstr>
      <vt:lpstr>3. Babyhood (1 – 2 year)</vt:lpstr>
      <vt:lpstr>4. Childhood (03 – 12 year)</vt:lpstr>
      <vt:lpstr>4. Childhood (03 – 12 year)</vt:lpstr>
      <vt:lpstr>4. Childhood (03 – 12 year)</vt:lpstr>
      <vt:lpstr>4. Childhood (03 – 12 year)</vt:lpstr>
      <vt:lpstr>5. Adolescence (13 year onwards)</vt:lpstr>
      <vt:lpstr>Reference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Stages in Life Span of Child</dc:title>
  <dc:creator>ADMIN</dc:creator>
  <cp:lastModifiedBy>ADMIN</cp:lastModifiedBy>
  <cp:revision>48</cp:revision>
  <dcterms:created xsi:type="dcterms:W3CDTF">2006-08-16T00:00:00Z</dcterms:created>
  <dcterms:modified xsi:type="dcterms:W3CDTF">2019-01-18T06:24:15Z</dcterms:modified>
</cp:coreProperties>
</file>