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9" r:id="rId11"/>
    <p:sldId id="265" r:id="rId12"/>
    <p:sldId id="266" r:id="rId13"/>
    <p:sldId id="267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08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Stress and Burnout in Professional Practice</a:t>
            </a:r>
            <a:endParaRPr lang="en-IN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endParaRPr lang="en-US" dirty="0" smtClean="0"/>
          </a:p>
          <a:p>
            <a:r>
              <a:rPr lang="en-US" dirty="0" smtClean="0"/>
              <a:t>Mr</a:t>
            </a:r>
            <a:r>
              <a:rPr lang="en-US" dirty="0" smtClean="0"/>
              <a:t>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 smtClean="0"/>
          </a:p>
          <a:p>
            <a:endParaRPr lang="en-US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0" dirty="0" smtClean="0"/>
              <a:t>Impact  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Stress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Burnout 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just"/>
            <a:r>
              <a:rPr lang="en-IN" sz="1800" dirty="0" smtClean="0"/>
              <a:t>Low energy</a:t>
            </a:r>
          </a:p>
          <a:p>
            <a:pPr algn="just"/>
            <a:r>
              <a:rPr lang="en-IN" sz="1800" dirty="0" smtClean="0"/>
              <a:t>Headaches</a:t>
            </a:r>
          </a:p>
          <a:p>
            <a:pPr algn="just"/>
            <a:r>
              <a:rPr lang="en-IN" sz="1800" dirty="0" smtClean="0"/>
              <a:t>Upset stomach, including diarrhoea, constipation and nausea</a:t>
            </a:r>
          </a:p>
          <a:p>
            <a:pPr algn="just"/>
            <a:r>
              <a:rPr lang="en-IN" sz="1800" dirty="0" smtClean="0"/>
              <a:t>Aches, pains, and tense muscles</a:t>
            </a:r>
          </a:p>
          <a:p>
            <a:pPr algn="just"/>
            <a:r>
              <a:rPr lang="en-IN" sz="1800" dirty="0" smtClean="0"/>
              <a:t>Chest pain and rapid heartbeat</a:t>
            </a:r>
          </a:p>
          <a:p>
            <a:pPr algn="just"/>
            <a:r>
              <a:rPr lang="en-IN" sz="1800" dirty="0" smtClean="0"/>
              <a:t>Insomnia </a:t>
            </a:r>
            <a:r>
              <a:rPr lang="hi-IN" sz="1800" dirty="0" smtClean="0"/>
              <a:t>निद्रानाश</a:t>
            </a:r>
            <a:endParaRPr lang="en-IN" sz="1800" dirty="0" smtClean="0"/>
          </a:p>
          <a:p>
            <a:pPr algn="just"/>
            <a:r>
              <a:rPr lang="en-IN" sz="1800" dirty="0" smtClean="0"/>
              <a:t>Frequent colds and infections</a:t>
            </a:r>
          </a:p>
          <a:p>
            <a:pPr algn="just"/>
            <a:endParaRPr lang="en-IN" sz="18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IN" sz="1800" dirty="0" smtClean="0"/>
              <a:t>Chronic fatigue. In the early stages, you may feel a lack energy and feel tired most days</a:t>
            </a:r>
          </a:p>
          <a:p>
            <a:r>
              <a:rPr lang="en-IN" sz="1800" dirty="0" smtClean="0"/>
              <a:t>Insomnia </a:t>
            </a:r>
          </a:p>
          <a:p>
            <a:r>
              <a:rPr lang="en-IN" sz="1800" dirty="0" smtClean="0"/>
              <a:t>Forgetfulness/impaired concentration and attention</a:t>
            </a:r>
          </a:p>
          <a:p>
            <a:r>
              <a:rPr lang="en-IN" sz="1800" dirty="0" smtClean="0"/>
              <a:t>Physical symptoms</a:t>
            </a:r>
          </a:p>
          <a:p>
            <a:r>
              <a:rPr lang="en-IN" sz="1800" dirty="0" smtClean="0"/>
              <a:t>Increased illness</a:t>
            </a:r>
          </a:p>
          <a:p>
            <a:r>
              <a:rPr lang="en-IN" sz="1800" dirty="0" smtClean="0"/>
              <a:t>Loss of appetite</a:t>
            </a:r>
          </a:p>
          <a:p>
            <a:r>
              <a:rPr lang="en-IN" sz="1800" dirty="0" smtClean="0"/>
              <a:t>Anxiety</a:t>
            </a:r>
          </a:p>
          <a:p>
            <a:r>
              <a:rPr lang="en-IN" sz="1800" dirty="0" smtClean="0"/>
              <a:t>Depression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0" dirty="0" smtClean="0"/>
              <a:t>Techniques for Coping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Stress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Burnout 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en-IN" dirty="0" smtClean="0"/>
              <a:t>Social contact is nature’s antidote to stress</a:t>
            </a:r>
          </a:p>
          <a:p>
            <a:pPr algn="just"/>
            <a:r>
              <a:rPr lang="en-IN" dirty="0" smtClean="0"/>
              <a:t>Invest in your closest relationships, such as those with your partner, children or friends.</a:t>
            </a:r>
          </a:p>
          <a:p>
            <a:pPr algn="just"/>
            <a:r>
              <a:rPr lang="en-IN" dirty="0" smtClean="0"/>
              <a:t>Try to be more sociable with your co-workers</a:t>
            </a:r>
          </a:p>
          <a:p>
            <a:pPr algn="just"/>
            <a:r>
              <a:rPr lang="en-IN" dirty="0" smtClean="0"/>
              <a:t>Limit your contact with negative people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Avoid Caffeine, Alcohol, and Nicotine</a:t>
            </a:r>
          </a:p>
          <a:p>
            <a:r>
              <a:rPr lang="en-IN" dirty="0" smtClean="0"/>
              <a:t>Indulge in Physical Activity</a:t>
            </a:r>
          </a:p>
          <a:p>
            <a:r>
              <a:rPr lang="en-IN" dirty="0" smtClean="0"/>
              <a:t>Get More Sleep</a:t>
            </a:r>
          </a:p>
          <a:p>
            <a:r>
              <a:rPr lang="en-IN" dirty="0" smtClean="0"/>
              <a:t>Try Relaxation Techniques</a:t>
            </a:r>
          </a:p>
          <a:p>
            <a:endParaRPr lang="en-IN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0" dirty="0" smtClean="0"/>
              <a:t>Techniques for Coping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Stress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Burnout 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Connect with a cause or a community group that is personally meaningful to you</a:t>
            </a:r>
          </a:p>
          <a:p>
            <a:pPr algn="just"/>
            <a:r>
              <a:rPr lang="en-IN" dirty="0" smtClean="0"/>
              <a:t>Try to find some value in what you do</a:t>
            </a:r>
          </a:p>
          <a:p>
            <a:pPr algn="just"/>
            <a:r>
              <a:rPr lang="en-IN" dirty="0" smtClean="0"/>
              <a:t>Find balance in your life</a:t>
            </a:r>
          </a:p>
          <a:p>
            <a:pPr algn="just"/>
            <a:r>
              <a:rPr lang="en-IN" dirty="0" smtClean="0"/>
              <a:t>Make friends at work</a:t>
            </a:r>
          </a:p>
          <a:p>
            <a:pPr algn="just"/>
            <a:r>
              <a:rPr lang="en-IN" dirty="0" smtClean="0"/>
              <a:t>Take time off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Talk to Someone</a:t>
            </a:r>
          </a:p>
          <a:p>
            <a:r>
              <a:rPr lang="en-IN" dirty="0" smtClean="0"/>
              <a:t>Keep a Stress Diary</a:t>
            </a:r>
          </a:p>
          <a:p>
            <a:r>
              <a:rPr lang="en-IN" dirty="0" smtClean="0"/>
              <a:t>Take Control</a:t>
            </a:r>
          </a:p>
          <a:p>
            <a:r>
              <a:rPr lang="en-IN" dirty="0" smtClean="0"/>
              <a:t>Manage Your Time.</a:t>
            </a:r>
          </a:p>
          <a:p>
            <a:r>
              <a:rPr lang="en-US" dirty="0" smtClean="0"/>
              <a:t>Learn to say no </a:t>
            </a:r>
            <a:endParaRPr lang="en-IN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Yoga </a:t>
            </a:r>
          </a:p>
          <a:p>
            <a:r>
              <a:rPr lang="en-US" dirty="0" smtClean="0"/>
              <a:t>Meditation </a:t>
            </a:r>
          </a:p>
          <a:p>
            <a:r>
              <a:rPr lang="en-US" dirty="0" smtClean="0"/>
              <a:t>Exercises </a:t>
            </a:r>
          </a:p>
          <a:p>
            <a:r>
              <a:rPr lang="en-US" dirty="0" smtClean="0"/>
              <a:t>Joining fun clubs </a:t>
            </a:r>
          </a:p>
          <a:p>
            <a:r>
              <a:rPr lang="en-US" dirty="0" smtClean="0"/>
              <a:t>Sports   </a:t>
            </a:r>
          </a:p>
          <a:p>
            <a:r>
              <a:rPr lang="en-US" dirty="0" smtClean="0"/>
              <a:t>Entertainments </a:t>
            </a:r>
          </a:p>
          <a:p>
            <a:r>
              <a:rPr lang="en-US" dirty="0" smtClean="0"/>
              <a:t>Tour </a:t>
            </a:r>
            <a:endParaRPr lang="en-IN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Techniques for coping with Stress and Burnout  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http://keydifferences.com/difference-between-stress-and-burnout.html</a:t>
            </a:r>
          </a:p>
          <a:p>
            <a:r>
              <a:rPr lang="en-IN" dirty="0" smtClean="0"/>
              <a:t>https://www.betterhealth.vic.gov.au/health/healthyliving/work-related-stress</a:t>
            </a:r>
          </a:p>
          <a:p>
            <a:r>
              <a:rPr lang="en-IN" dirty="0" smtClean="0"/>
              <a:t>https://www.helpguide.org/articles/stress/burnout-prevention-and-recovery.htm</a:t>
            </a:r>
          </a:p>
          <a:p>
            <a:r>
              <a:rPr lang="en-IN" dirty="0" smtClean="0"/>
              <a:t>https://www.skillsyouneed.com/ps/stress-tips.html</a:t>
            </a:r>
          </a:p>
          <a:p>
            <a:endParaRPr lang="en-IN" dirty="0" smtClean="0"/>
          </a:p>
          <a:p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Meaning of Stress </a:t>
            </a:r>
            <a:r>
              <a:rPr lang="hi-IN" dirty="0" smtClean="0"/>
              <a:t>तणाव</a:t>
            </a:r>
            <a:r>
              <a:rPr lang="en-US" dirty="0" smtClean="0"/>
              <a:t> and Burnout </a:t>
            </a:r>
            <a:r>
              <a:rPr lang="hi-IN" dirty="0" smtClean="0"/>
              <a:t>बर्नआउट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Causes and Impact of Stress and Burnout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Techniques for coping with stress and burnout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Meaning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Stress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Burnout 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endParaRPr lang="en-IN" dirty="0" smtClean="0"/>
          </a:p>
          <a:p>
            <a:pPr algn="just"/>
            <a:r>
              <a:rPr lang="en-IN" dirty="0" smtClean="0"/>
              <a:t>Stress implies an adaptive response to any kind of demand caused due to adverse circumstances.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endParaRPr lang="en-IN" dirty="0" smtClean="0"/>
          </a:p>
          <a:p>
            <a:pPr algn="just"/>
            <a:r>
              <a:rPr lang="en-IN" dirty="0" smtClean="0"/>
              <a:t>Burnout refers to a state of mental or emotional tiredness, occurs out of continuous exposure to stress.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0" dirty="0" smtClean="0"/>
              <a:t>Feeling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Stress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Burnout 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Anxiety, mood swings, guilt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endParaRPr lang="en-US" dirty="0" smtClean="0"/>
          </a:p>
          <a:p>
            <a:endParaRPr lang="fr-FR" dirty="0" smtClean="0"/>
          </a:p>
          <a:p>
            <a:r>
              <a:rPr lang="fr-FR" dirty="0" smtClean="0"/>
              <a:t>Hypertension, mental dépression, impatient </a:t>
            </a:r>
            <a:r>
              <a:rPr lang="hi-IN" dirty="0" smtClean="0"/>
              <a:t>अधीर</a:t>
            </a:r>
            <a:r>
              <a:rPr lang="fr-FR" dirty="0" smtClean="0"/>
              <a:t>, irritable</a:t>
            </a:r>
            <a:endParaRPr lang="en-IN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0" dirty="0" smtClean="0"/>
              <a:t>Encounters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Stress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Burnout 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endParaRPr lang="en-IN" dirty="0" smtClean="0"/>
          </a:p>
          <a:p>
            <a:pPr algn="just"/>
            <a:r>
              <a:rPr lang="en-IN" dirty="0" smtClean="0"/>
              <a:t>Fatigue </a:t>
            </a:r>
            <a:r>
              <a:rPr lang="hi-IN" dirty="0" smtClean="0"/>
              <a:t>थकवा</a:t>
            </a:r>
            <a:endParaRPr lang="en-IN" dirty="0" smtClean="0"/>
          </a:p>
          <a:p>
            <a:pPr algn="just"/>
            <a:endParaRPr lang="en-US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Loss of - Motivation and hope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IN" dirty="0" smtClean="0"/>
              <a:t>Chronic Exhaustion </a:t>
            </a:r>
            <a:r>
              <a:rPr lang="hi-IN" dirty="0" smtClean="0"/>
              <a:t>तीव्र थकवा</a:t>
            </a:r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IN" dirty="0" smtClean="0"/>
              <a:t>Loss of - Physical energy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0" dirty="0" smtClean="0"/>
              <a:t>Definition 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Stress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Burnout 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endParaRPr lang="en-IN" dirty="0" smtClean="0"/>
          </a:p>
          <a:p>
            <a:pPr algn="just"/>
            <a:r>
              <a:rPr lang="en-IN" dirty="0" smtClean="0"/>
              <a:t>A person’s response to a disturbing factor in the environment, leading to physical, psychological or behavioural divergence </a:t>
            </a:r>
            <a:r>
              <a:rPr lang="hi-IN" dirty="0" smtClean="0"/>
              <a:t>तफावत</a:t>
            </a:r>
            <a:r>
              <a:rPr lang="en-IN" dirty="0" smtClean="0"/>
              <a:t> for organisational participants. 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pPr algn="just"/>
            <a:r>
              <a:rPr lang="en-IN" dirty="0" smtClean="0"/>
              <a:t>Refers to a mental, emotional, or physical condition, of chronic exhaustion occurs due to prolonged </a:t>
            </a:r>
            <a:r>
              <a:rPr lang="hi-IN" dirty="0" smtClean="0"/>
              <a:t>दीर्घकाळापर्यंत </a:t>
            </a:r>
            <a:r>
              <a:rPr lang="en-US" dirty="0" smtClean="0"/>
              <a:t> </a:t>
            </a:r>
            <a:r>
              <a:rPr lang="en-IN" dirty="0" smtClean="0"/>
              <a:t>stress. </a:t>
            </a:r>
            <a:br>
              <a:rPr lang="en-IN" dirty="0" smtClean="0"/>
            </a:br>
            <a:endParaRPr lang="en-IN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0" dirty="0" smtClean="0"/>
              <a:t>Causes  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Stress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Burnout 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Long hours waiting</a:t>
            </a:r>
          </a:p>
          <a:p>
            <a:r>
              <a:rPr lang="en-IN" dirty="0" smtClean="0"/>
              <a:t>Heavy workload</a:t>
            </a:r>
          </a:p>
          <a:p>
            <a:r>
              <a:rPr lang="en-IN" dirty="0" smtClean="0"/>
              <a:t>Changes within the organisation</a:t>
            </a:r>
          </a:p>
          <a:p>
            <a:r>
              <a:rPr lang="en-IN" dirty="0" smtClean="0"/>
              <a:t>Tight deadlines</a:t>
            </a:r>
          </a:p>
          <a:p>
            <a:r>
              <a:rPr lang="en-IN" dirty="0" smtClean="0"/>
              <a:t>Changes to duties</a:t>
            </a:r>
          </a:p>
          <a:p>
            <a:r>
              <a:rPr lang="en-IN" dirty="0" smtClean="0"/>
              <a:t>Job insecurity</a:t>
            </a:r>
          </a:p>
          <a:p>
            <a:r>
              <a:rPr lang="en-IN" dirty="0" smtClean="0"/>
              <a:t>Lack of autonomy</a:t>
            </a:r>
          </a:p>
          <a:p>
            <a:r>
              <a:rPr lang="en-IN" dirty="0" smtClean="0"/>
              <a:t>Boring work</a:t>
            </a:r>
          </a:p>
          <a:p>
            <a:r>
              <a:rPr lang="en-IN" dirty="0" smtClean="0"/>
              <a:t>Insufficient skills for the job</a:t>
            </a:r>
          </a:p>
          <a:p>
            <a:r>
              <a:rPr lang="en-IN" dirty="0" smtClean="0"/>
              <a:t>Over-supervision</a:t>
            </a:r>
          </a:p>
          <a:p>
            <a:r>
              <a:rPr lang="en-IN" dirty="0" smtClean="0"/>
              <a:t>Inadequate working environment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just"/>
            <a:r>
              <a:rPr lang="en-IN" dirty="0" smtClean="0"/>
              <a:t>Feeling like you have little or no control over your work.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Lack of recognition or reward for good work.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Unclear or overly demanding job expectations.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0" dirty="0" smtClean="0"/>
              <a:t>Causes  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Stress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Burnout 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2500" lnSpcReduction="20000"/>
          </a:bodyPr>
          <a:lstStyle/>
          <a:p>
            <a:endParaRPr lang="en-IN" dirty="0" smtClean="0"/>
          </a:p>
          <a:p>
            <a:r>
              <a:rPr lang="en-IN" dirty="0" smtClean="0"/>
              <a:t>Lack of proper resources</a:t>
            </a:r>
          </a:p>
          <a:p>
            <a:r>
              <a:rPr lang="en-IN" dirty="0" smtClean="0"/>
              <a:t>Lack of equipment</a:t>
            </a:r>
          </a:p>
          <a:p>
            <a:r>
              <a:rPr lang="en-IN" dirty="0" smtClean="0"/>
              <a:t>Few promotional opportunities</a:t>
            </a:r>
          </a:p>
          <a:p>
            <a:r>
              <a:rPr lang="en-IN" dirty="0" smtClean="0"/>
              <a:t>Harassment</a:t>
            </a:r>
          </a:p>
          <a:p>
            <a:r>
              <a:rPr lang="en-IN" dirty="0" smtClean="0"/>
              <a:t>Discrimination</a:t>
            </a:r>
          </a:p>
          <a:p>
            <a:r>
              <a:rPr lang="en-IN" dirty="0" smtClean="0"/>
              <a:t>Poor relationships with colleagues or bosses</a:t>
            </a:r>
          </a:p>
          <a:p>
            <a:r>
              <a:rPr lang="en-IN" dirty="0" smtClean="0"/>
              <a:t>Crisis incidents, such as an armed hold-up or workplace death.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pPr algn="just"/>
            <a:r>
              <a:rPr lang="en-IN" dirty="0" smtClean="0"/>
              <a:t>Doing work that's monotonous or unchallenging</a:t>
            </a:r>
          </a:p>
          <a:p>
            <a:endParaRPr lang="en-IN" dirty="0" smtClean="0"/>
          </a:p>
          <a:p>
            <a:pPr algn="just"/>
            <a:r>
              <a:rPr lang="en-IN" dirty="0" smtClean="0"/>
              <a:t>Working in a chaotic or high - pressure environment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0" dirty="0" smtClean="0"/>
              <a:t>Impact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Stress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Burnout 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85000" lnSpcReduction="20000"/>
          </a:bodyPr>
          <a:lstStyle/>
          <a:p>
            <a:endParaRPr lang="en-IN" dirty="0" smtClean="0"/>
          </a:p>
          <a:p>
            <a:pPr algn="just"/>
            <a:r>
              <a:rPr lang="en-IN" dirty="0" smtClean="0"/>
              <a:t>Work - Dissatisfaction with work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Job – Commitment Dropped off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Results in - Lack of concentration, tends to forget things.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Undergoes - Physiological changes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IN" dirty="0" smtClean="0"/>
              <a:t>Work - Bored and cynical 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निंदक </a:t>
            </a:r>
            <a:r>
              <a:rPr lang="en-IN" dirty="0" smtClean="0"/>
              <a:t>about work.</a:t>
            </a:r>
          </a:p>
          <a:p>
            <a:endParaRPr lang="en-IN" dirty="0" smtClean="0"/>
          </a:p>
          <a:p>
            <a:r>
              <a:rPr lang="en-IN" dirty="0" smtClean="0"/>
              <a:t>Job - Virtually zero </a:t>
            </a:r>
            <a:r>
              <a:rPr lang="hi-IN" dirty="0" smtClean="0"/>
              <a:t>अक्षरशः शून्य</a:t>
            </a: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Results in – Forget fullness is frequent.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Undergoes – Psychosomatic Complaints </a:t>
            </a:r>
            <a:r>
              <a:rPr lang="hi-IN" dirty="0" smtClean="0"/>
              <a:t>मानसशास्त्रीय तक्रारी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</TotalTime>
  <Words>513</Words>
  <Application>Microsoft Office PowerPoint</Application>
  <PresentationFormat>On-screen Show (4:3)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Stress and Burnout in Professional Practice</vt:lpstr>
      <vt:lpstr>Content </vt:lpstr>
      <vt:lpstr>Meaning</vt:lpstr>
      <vt:lpstr>Feeling</vt:lpstr>
      <vt:lpstr>Encounters</vt:lpstr>
      <vt:lpstr>Definition </vt:lpstr>
      <vt:lpstr>Causes  </vt:lpstr>
      <vt:lpstr>Causes  </vt:lpstr>
      <vt:lpstr>Impact</vt:lpstr>
      <vt:lpstr>Impact  </vt:lpstr>
      <vt:lpstr>Techniques for Coping</vt:lpstr>
      <vt:lpstr>Techniques for Coping</vt:lpstr>
      <vt:lpstr>Techniques for coping with Stress and Burnout  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 Between;  Real Self and Ideal Self</dc:title>
  <dc:creator>ADMIN</dc:creator>
  <cp:lastModifiedBy>ADMIN</cp:lastModifiedBy>
  <cp:revision>24</cp:revision>
  <dcterms:created xsi:type="dcterms:W3CDTF">2006-08-16T00:00:00Z</dcterms:created>
  <dcterms:modified xsi:type="dcterms:W3CDTF">2019-01-18T06:27:53Z</dcterms:modified>
</cp:coreProperties>
</file>