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8" r:id="rId3"/>
    <p:sldId id="258" r:id="rId4"/>
    <p:sldId id="259" r:id="rId5"/>
    <p:sldId id="260" r:id="rId6"/>
    <p:sldId id="262" r:id="rId7"/>
    <p:sldId id="263" r:id="rId8"/>
    <p:sldId id="264" r:id="rId9"/>
    <p:sldId id="261" r:id="rId10"/>
    <p:sldId id="269" r:id="rId11"/>
    <p:sldId id="265" r:id="rId12"/>
    <p:sldId id="266" r:id="rId13"/>
    <p:sldId id="267" r:id="rId14"/>
    <p:sldId id="257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708" autoAdjust="0"/>
    <p:restoredTop sz="94660"/>
  </p:normalViewPr>
  <p:slideViewPr>
    <p:cSldViewPr>
      <p:cViewPr varScale="1">
        <p:scale>
          <a:sx n="68" d="100"/>
          <a:sy n="68" d="100"/>
        </p:scale>
        <p:origin x="-142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wipe dir="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wipe dir="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wipe dir="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  <p:transition spd="med">
    <p:wipe dir="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>
    <p:wipe dir="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>
    <p:wipe dir="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wipe dir="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>
    <p:wipe dir="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wipe dir="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wipe dir="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>
    <p:wipe dir="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med">
    <p:wipe dir="d"/>
  </p:transition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r>
              <a:rPr lang="en-US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Stress and Burnout in Professional Practice</a:t>
            </a:r>
            <a:endParaRPr lang="en-IN" dirty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endParaRPr lang="en-US" dirty="0" smtClean="0"/>
          </a:p>
          <a:p>
            <a:r>
              <a:rPr lang="en-US" dirty="0" smtClean="0"/>
              <a:t>Mr</a:t>
            </a:r>
            <a:r>
              <a:rPr lang="en-US" dirty="0" smtClean="0"/>
              <a:t>. Vijay </a:t>
            </a:r>
            <a:r>
              <a:rPr lang="en-US" dirty="0" err="1" smtClean="0"/>
              <a:t>Sansare</a:t>
            </a:r>
            <a:endParaRPr lang="en-US" dirty="0" smtClean="0"/>
          </a:p>
          <a:p>
            <a:r>
              <a:rPr lang="en-US" dirty="0" smtClean="0"/>
              <a:t>Assistant Professor </a:t>
            </a:r>
            <a:endParaRPr lang="en-IN" dirty="0" smtClean="0"/>
          </a:p>
          <a:p>
            <a:endParaRPr lang="en-US" b="1" dirty="0" smtClean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b="0" dirty="0" smtClean="0"/>
              <a:t>Impact  </a:t>
            </a:r>
            <a:endParaRPr lang="en-IN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n-US" dirty="0" smtClean="0"/>
              <a:t>Stress </a:t>
            </a:r>
            <a:endParaRPr lang="en-IN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pPr algn="ctr"/>
            <a:r>
              <a:rPr lang="en-US" dirty="0" smtClean="0"/>
              <a:t>Burnout </a:t>
            </a:r>
            <a:endParaRPr lang="en-IN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ln>
            <a:solidFill>
              <a:srgbClr val="00B0F0"/>
            </a:solidFill>
          </a:ln>
        </p:spPr>
        <p:txBody>
          <a:bodyPr>
            <a:noAutofit/>
          </a:bodyPr>
          <a:lstStyle/>
          <a:p>
            <a:pPr algn="just"/>
            <a:r>
              <a:rPr lang="en-IN" sz="1800" dirty="0" smtClean="0"/>
              <a:t>Low energy</a:t>
            </a:r>
          </a:p>
          <a:p>
            <a:pPr algn="just"/>
            <a:r>
              <a:rPr lang="en-IN" sz="1800" dirty="0" smtClean="0"/>
              <a:t>Headaches</a:t>
            </a:r>
          </a:p>
          <a:p>
            <a:pPr algn="just"/>
            <a:r>
              <a:rPr lang="en-IN" sz="1800" dirty="0" smtClean="0"/>
              <a:t>Upset stomach, including diarrhoea, constipation and nausea</a:t>
            </a:r>
          </a:p>
          <a:p>
            <a:pPr algn="just"/>
            <a:r>
              <a:rPr lang="en-IN" sz="1800" dirty="0" smtClean="0"/>
              <a:t>Aches, pains, and tense muscles</a:t>
            </a:r>
          </a:p>
          <a:p>
            <a:pPr algn="just"/>
            <a:r>
              <a:rPr lang="en-IN" sz="1800" dirty="0" smtClean="0"/>
              <a:t>Chest pain and rapid heartbeat</a:t>
            </a:r>
          </a:p>
          <a:p>
            <a:pPr algn="just"/>
            <a:r>
              <a:rPr lang="en-IN" sz="1800" dirty="0" smtClean="0"/>
              <a:t>Insomnia </a:t>
            </a:r>
            <a:r>
              <a:rPr lang="hi-IN" sz="1800" dirty="0" smtClean="0"/>
              <a:t>निद्रानाश</a:t>
            </a:r>
            <a:endParaRPr lang="en-IN" sz="1800" dirty="0" smtClean="0"/>
          </a:p>
          <a:p>
            <a:pPr algn="just"/>
            <a:r>
              <a:rPr lang="en-IN" sz="1800" dirty="0" smtClean="0"/>
              <a:t>Frequent colds and infections</a:t>
            </a:r>
          </a:p>
          <a:p>
            <a:pPr algn="just"/>
            <a:endParaRPr lang="en-IN" sz="1800" dirty="0" smtClean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r>
              <a:rPr lang="en-IN" sz="1800" dirty="0" smtClean="0"/>
              <a:t>Chronic fatigue. In the early stages, you may feel a lack energy and feel tired most days</a:t>
            </a:r>
          </a:p>
          <a:p>
            <a:r>
              <a:rPr lang="en-IN" sz="1800" dirty="0" smtClean="0"/>
              <a:t>Insomnia </a:t>
            </a:r>
          </a:p>
          <a:p>
            <a:r>
              <a:rPr lang="en-IN" sz="1800" dirty="0" smtClean="0"/>
              <a:t>Forgetfulness/impaired concentration and attention</a:t>
            </a:r>
          </a:p>
          <a:p>
            <a:r>
              <a:rPr lang="en-IN" sz="1800" dirty="0" smtClean="0"/>
              <a:t>Physical symptoms</a:t>
            </a:r>
          </a:p>
          <a:p>
            <a:r>
              <a:rPr lang="en-IN" sz="1800" dirty="0" smtClean="0"/>
              <a:t>Increased illness</a:t>
            </a:r>
          </a:p>
          <a:p>
            <a:r>
              <a:rPr lang="en-IN" sz="1800" dirty="0" smtClean="0"/>
              <a:t>Loss of appetite</a:t>
            </a:r>
          </a:p>
          <a:p>
            <a:r>
              <a:rPr lang="en-IN" sz="1800" dirty="0" smtClean="0"/>
              <a:t>Anxiety</a:t>
            </a:r>
          </a:p>
          <a:p>
            <a:r>
              <a:rPr lang="en-IN" sz="1800" dirty="0" smtClean="0"/>
              <a:t>Depression</a:t>
            </a: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b="0" dirty="0" smtClean="0"/>
              <a:t>Techniques for Coping</a:t>
            </a:r>
            <a:endParaRPr lang="en-IN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n-US" dirty="0" smtClean="0"/>
              <a:t>Stress </a:t>
            </a:r>
            <a:endParaRPr lang="en-IN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pPr algn="ctr"/>
            <a:r>
              <a:rPr lang="en-US" dirty="0" smtClean="0"/>
              <a:t>Burnout </a:t>
            </a:r>
            <a:endParaRPr lang="en-IN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ln>
            <a:solidFill>
              <a:srgbClr val="00B0F0"/>
            </a:solidFill>
          </a:ln>
        </p:spPr>
        <p:txBody>
          <a:bodyPr>
            <a:normAutofit fontScale="92500"/>
          </a:bodyPr>
          <a:lstStyle/>
          <a:p>
            <a:pPr algn="just"/>
            <a:r>
              <a:rPr lang="en-IN" dirty="0" smtClean="0"/>
              <a:t>Social contact is nature’s antidote to stress</a:t>
            </a:r>
          </a:p>
          <a:p>
            <a:pPr algn="just"/>
            <a:r>
              <a:rPr lang="en-IN" dirty="0" smtClean="0"/>
              <a:t>Invest in your closest relationships, such as those with your partner, children or friends.</a:t>
            </a:r>
          </a:p>
          <a:p>
            <a:pPr algn="just"/>
            <a:r>
              <a:rPr lang="en-IN" dirty="0" smtClean="0"/>
              <a:t>Try to be more sociable with your co-workers</a:t>
            </a:r>
          </a:p>
          <a:p>
            <a:pPr algn="just"/>
            <a:r>
              <a:rPr lang="en-IN" dirty="0" smtClean="0"/>
              <a:t>Limit your contact with negative people</a:t>
            </a:r>
            <a:endParaRPr lang="en-US" dirty="0" smtClean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2"/>
          </p:nvPr>
        </p:nvSpPr>
        <p:spPr/>
        <p:txBody>
          <a:bodyPr>
            <a:normAutofit/>
          </a:bodyPr>
          <a:lstStyle/>
          <a:p>
            <a:r>
              <a:rPr lang="en-IN" dirty="0" smtClean="0"/>
              <a:t>Avoid Caffeine, Alcohol, and Nicotine</a:t>
            </a:r>
          </a:p>
          <a:p>
            <a:r>
              <a:rPr lang="en-IN" dirty="0" smtClean="0"/>
              <a:t>Indulge in Physical Activity</a:t>
            </a:r>
          </a:p>
          <a:p>
            <a:r>
              <a:rPr lang="en-IN" dirty="0" smtClean="0"/>
              <a:t>Get More Sleep</a:t>
            </a:r>
          </a:p>
          <a:p>
            <a:r>
              <a:rPr lang="en-IN" dirty="0" smtClean="0"/>
              <a:t>Try Relaxation Techniques</a:t>
            </a:r>
          </a:p>
          <a:p>
            <a:endParaRPr lang="en-IN" dirty="0" smtClean="0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b="0" dirty="0" smtClean="0"/>
              <a:t>Techniques for Coping</a:t>
            </a:r>
            <a:endParaRPr lang="en-IN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n-US" dirty="0" smtClean="0"/>
              <a:t>Stress </a:t>
            </a:r>
            <a:endParaRPr lang="en-IN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pPr algn="ctr"/>
            <a:r>
              <a:rPr lang="en-US" dirty="0" smtClean="0"/>
              <a:t>Burnout </a:t>
            </a:r>
            <a:endParaRPr lang="en-IN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ln>
            <a:solidFill>
              <a:srgbClr val="00B0F0"/>
            </a:solidFill>
          </a:ln>
        </p:spPr>
        <p:txBody>
          <a:bodyPr>
            <a:normAutofit/>
          </a:bodyPr>
          <a:lstStyle/>
          <a:p>
            <a:pPr algn="just"/>
            <a:r>
              <a:rPr lang="en-IN" dirty="0" smtClean="0"/>
              <a:t>Connect with a cause or a community group that is personally meaningful to you</a:t>
            </a:r>
          </a:p>
          <a:p>
            <a:pPr algn="just"/>
            <a:r>
              <a:rPr lang="en-IN" dirty="0" smtClean="0"/>
              <a:t>Try to find some value in what you do</a:t>
            </a:r>
          </a:p>
          <a:p>
            <a:pPr algn="just"/>
            <a:r>
              <a:rPr lang="en-IN" dirty="0" smtClean="0"/>
              <a:t>Find balance in your life</a:t>
            </a:r>
          </a:p>
          <a:p>
            <a:pPr algn="just"/>
            <a:r>
              <a:rPr lang="en-IN" dirty="0" smtClean="0"/>
              <a:t>Make friends at work</a:t>
            </a:r>
          </a:p>
          <a:p>
            <a:pPr algn="just"/>
            <a:r>
              <a:rPr lang="en-IN" dirty="0" smtClean="0"/>
              <a:t>Take time off</a:t>
            </a:r>
            <a:endParaRPr lang="en-US" dirty="0" smtClean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2"/>
          </p:nvPr>
        </p:nvSpPr>
        <p:spPr/>
        <p:txBody>
          <a:bodyPr>
            <a:normAutofit/>
          </a:bodyPr>
          <a:lstStyle/>
          <a:p>
            <a:r>
              <a:rPr lang="en-IN" dirty="0" smtClean="0"/>
              <a:t>Talk to Someone</a:t>
            </a:r>
          </a:p>
          <a:p>
            <a:r>
              <a:rPr lang="en-IN" dirty="0" smtClean="0"/>
              <a:t>Keep a Stress Diary</a:t>
            </a:r>
          </a:p>
          <a:p>
            <a:r>
              <a:rPr lang="en-IN" dirty="0" smtClean="0"/>
              <a:t>Take Control</a:t>
            </a:r>
          </a:p>
          <a:p>
            <a:r>
              <a:rPr lang="en-IN" dirty="0" smtClean="0"/>
              <a:t>Manage Your Time.</a:t>
            </a:r>
          </a:p>
          <a:p>
            <a:r>
              <a:rPr lang="en-US" dirty="0" smtClean="0"/>
              <a:t>Learn to say no </a:t>
            </a:r>
            <a:endParaRPr lang="en-IN" dirty="0" smtClean="0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Yoga </a:t>
            </a:r>
          </a:p>
          <a:p>
            <a:r>
              <a:rPr lang="en-US" dirty="0" smtClean="0"/>
              <a:t>Meditation </a:t>
            </a:r>
          </a:p>
          <a:p>
            <a:r>
              <a:rPr lang="en-US" dirty="0" smtClean="0"/>
              <a:t>Exercises </a:t>
            </a:r>
          </a:p>
          <a:p>
            <a:r>
              <a:rPr lang="en-US" dirty="0" smtClean="0"/>
              <a:t>Joining fun clubs </a:t>
            </a:r>
          </a:p>
          <a:p>
            <a:r>
              <a:rPr lang="en-US" dirty="0" smtClean="0"/>
              <a:t>Sports   </a:t>
            </a:r>
          </a:p>
          <a:p>
            <a:r>
              <a:rPr lang="en-US" dirty="0" smtClean="0"/>
              <a:t>Entertainments </a:t>
            </a:r>
          </a:p>
          <a:p>
            <a:r>
              <a:rPr lang="en-US" dirty="0" smtClean="0"/>
              <a:t>Tour </a:t>
            </a:r>
            <a:endParaRPr lang="en-IN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Techniques for coping with Stress and Burnout  </a:t>
            </a:r>
            <a:endParaRPr lang="en-IN" dirty="0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http://keydifferences.com/difference-between-stress-and-burnout.html</a:t>
            </a:r>
          </a:p>
          <a:p>
            <a:r>
              <a:rPr lang="en-IN" dirty="0" smtClean="0"/>
              <a:t>https://www.betterhealth.vic.gov.au/health/healthyliving/work-related-stress</a:t>
            </a:r>
          </a:p>
          <a:p>
            <a:r>
              <a:rPr lang="en-IN" dirty="0" smtClean="0"/>
              <a:t>https://www.helpguide.org/articles/stress/burnout-prevention-and-recovery.htm</a:t>
            </a:r>
          </a:p>
          <a:p>
            <a:r>
              <a:rPr lang="en-IN" dirty="0" smtClean="0"/>
              <a:t>https://www.skillsyouneed.com/ps/stress-tips.html</a:t>
            </a:r>
          </a:p>
          <a:p>
            <a:endParaRPr lang="en-IN" dirty="0" smtClean="0"/>
          </a:p>
          <a:p>
            <a:endParaRPr lang="en-IN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 </a:t>
            </a:r>
            <a:endParaRPr lang="en-IN" dirty="0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pPr algn="just"/>
            <a:r>
              <a:rPr lang="en-US" dirty="0" smtClean="0"/>
              <a:t>Meaning of Stress </a:t>
            </a:r>
            <a:r>
              <a:rPr lang="hi-IN" dirty="0" smtClean="0"/>
              <a:t>तणाव</a:t>
            </a:r>
            <a:r>
              <a:rPr lang="en-US" dirty="0" smtClean="0"/>
              <a:t> and Burnout </a:t>
            </a:r>
            <a:r>
              <a:rPr lang="hi-IN" dirty="0" smtClean="0"/>
              <a:t>बर्नआउट</a:t>
            </a:r>
            <a:endParaRPr lang="en-US" dirty="0" smtClean="0"/>
          </a:p>
          <a:p>
            <a:pPr algn="just"/>
            <a:endParaRPr lang="en-US" dirty="0" smtClean="0"/>
          </a:p>
          <a:p>
            <a:pPr algn="just"/>
            <a:r>
              <a:rPr lang="en-US" dirty="0" smtClean="0"/>
              <a:t>Causes and Impact of Stress and Burnout </a:t>
            </a:r>
          </a:p>
          <a:p>
            <a:pPr algn="just"/>
            <a:endParaRPr lang="en-US" dirty="0" smtClean="0"/>
          </a:p>
          <a:p>
            <a:pPr algn="just"/>
            <a:r>
              <a:rPr lang="en-US" dirty="0" smtClean="0"/>
              <a:t>Techniques for coping with stress and burnout </a:t>
            </a:r>
          </a:p>
          <a:p>
            <a:endParaRPr lang="en-IN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Content </a:t>
            </a:r>
            <a:endParaRPr lang="en-IN" dirty="0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Meaning</a:t>
            </a:r>
            <a:endParaRPr lang="en-IN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n-US" dirty="0" smtClean="0"/>
              <a:t>Stress </a:t>
            </a:r>
            <a:endParaRPr lang="en-IN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pPr algn="ctr"/>
            <a:r>
              <a:rPr lang="en-US" dirty="0" smtClean="0"/>
              <a:t>Burnout </a:t>
            </a:r>
            <a:endParaRPr lang="en-IN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ln>
            <a:solidFill>
              <a:srgbClr val="00B0F0"/>
            </a:solidFill>
          </a:ln>
        </p:spPr>
        <p:txBody>
          <a:bodyPr/>
          <a:lstStyle/>
          <a:p>
            <a:endParaRPr lang="en-IN" dirty="0" smtClean="0"/>
          </a:p>
          <a:p>
            <a:pPr algn="just"/>
            <a:r>
              <a:rPr lang="en-IN" dirty="0" smtClean="0"/>
              <a:t>Stress implies an adaptive response to any kind of demand caused due to adverse circumstances.</a:t>
            </a:r>
            <a:endParaRPr lang="en-US" dirty="0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ln>
            <a:solidFill>
              <a:srgbClr val="00B0F0"/>
            </a:solidFill>
          </a:ln>
        </p:spPr>
        <p:txBody>
          <a:bodyPr/>
          <a:lstStyle/>
          <a:p>
            <a:endParaRPr lang="en-IN" dirty="0" smtClean="0"/>
          </a:p>
          <a:p>
            <a:pPr algn="just"/>
            <a:r>
              <a:rPr lang="en-IN" dirty="0" smtClean="0"/>
              <a:t>Burnout refers to a state of mental or emotional tiredness, occurs out of continuous exposure to stress.</a:t>
            </a:r>
            <a:endParaRPr lang="en-IN" dirty="0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b="0" dirty="0" smtClean="0"/>
              <a:t>Feeling</a:t>
            </a:r>
            <a:endParaRPr lang="en-IN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n-US" dirty="0" smtClean="0"/>
              <a:t>Stress </a:t>
            </a:r>
            <a:endParaRPr lang="en-IN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pPr algn="ctr"/>
            <a:r>
              <a:rPr lang="en-US" dirty="0" smtClean="0"/>
              <a:t>Burnout </a:t>
            </a:r>
            <a:endParaRPr lang="en-IN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ln>
            <a:solidFill>
              <a:srgbClr val="00B0F0"/>
            </a:solidFill>
          </a:ln>
        </p:spPr>
        <p:txBody>
          <a:bodyPr/>
          <a:lstStyle/>
          <a:p>
            <a:endParaRPr lang="en-IN" dirty="0" smtClean="0"/>
          </a:p>
          <a:p>
            <a:pPr algn="just"/>
            <a:endParaRPr lang="en-IN" dirty="0" smtClean="0"/>
          </a:p>
          <a:p>
            <a:pPr algn="just"/>
            <a:r>
              <a:rPr lang="en-IN" dirty="0" smtClean="0"/>
              <a:t>Anxiety, mood swings, guilt</a:t>
            </a:r>
          </a:p>
          <a:p>
            <a:pPr algn="just"/>
            <a:endParaRPr lang="en-US" dirty="0" smtClean="0"/>
          </a:p>
          <a:p>
            <a:pPr algn="just"/>
            <a:endParaRPr lang="en-US" dirty="0" smtClean="0"/>
          </a:p>
          <a:p>
            <a:pPr algn="just"/>
            <a:endParaRPr lang="en-US" dirty="0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ln>
            <a:solidFill>
              <a:srgbClr val="00B0F0"/>
            </a:solidFill>
          </a:ln>
        </p:spPr>
        <p:txBody>
          <a:bodyPr/>
          <a:lstStyle/>
          <a:p>
            <a:endParaRPr lang="en-US" dirty="0" smtClean="0"/>
          </a:p>
          <a:p>
            <a:endParaRPr lang="fr-FR" dirty="0" smtClean="0"/>
          </a:p>
          <a:p>
            <a:r>
              <a:rPr lang="fr-FR" dirty="0" smtClean="0"/>
              <a:t>Hypertension, mental dépression, impatient </a:t>
            </a:r>
            <a:r>
              <a:rPr lang="hi-IN" dirty="0" smtClean="0"/>
              <a:t>अधीर</a:t>
            </a:r>
            <a:r>
              <a:rPr lang="fr-FR" dirty="0" smtClean="0"/>
              <a:t>, irritable</a:t>
            </a:r>
            <a:endParaRPr lang="en-IN" dirty="0" smtClean="0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b="0" dirty="0" smtClean="0"/>
              <a:t>Encounters</a:t>
            </a:r>
            <a:endParaRPr lang="en-IN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n-US" dirty="0" smtClean="0"/>
              <a:t>Stress </a:t>
            </a:r>
            <a:endParaRPr lang="en-IN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pPr algn="ctr"/>
            <a:r>
              <a:rPr lang="en-US" dirty="0" smtClean="0"/>
              <a:t>Burnout </a:t>
            </a:r>
            <a:endParaRPr lang="en-IN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ln>
            <a:solidFill>
              <a:srgbClr val="00B0F0"/>
            </a:solidFill>
          </a:ln>
        </p:spPr>
        <p:txBody>
          <a:bodyPr/>
          <a:lstStyle/>
          <a:p>
            <a:endParaRPr lang="en-IN" dirty="0" smtClean="0"/>
          </a:p>
          <a:p>
            <a:pPr algn="just"/>
            <a:r>
              <a:rPr lang="en-IN" dirty="0" smtClean="0"/>
              <a:t>Fatigue </a:t>
            </a:r>
            <a:r>
              <a:rPr lang="hi-IN" dirty="0" smtClean="0"/>
              <a:t>थकवा</a:t>
            </a:r>
            <a:endParaRPr lang="en-IN" dirty="0" smtClean="0"/>
          </a:p>
          <a:p>
            <a:pPr algn="just"/>
            <a:endParaRPr lang="en-US" dirty="0" smtClean="0"/>
          </a:p>
          <a:p>
            <a:pPr algn="just"/>
            <a:endParaRPr lang="en-IN" dirty="0" smtClean="0"/>
          </a:p>
          <a:p>
            <a:pPr algn="just"/>
            <a:r>
              <a:rPr lang="en-IN" dirty="0" smtClean="0"/>
              <a:t>Loss of - Motivation and hope </a:t>
            </a:r>
            <a:endParaRPr lang="en-US" dirty="0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ln>
            <a:solidFill>
              <a:srgbClr val="00B0F0"/>
            </a:solidFill>
          </a:ln>
        </p:spPr>
        <p:txBody>
          <a:bodyPr/>
          <a:lstStyle/>
          <a:p>
            <a:endParaRPr lang="en-US" dirty="0" smtClean="0"/>
          </a:p>
          <a:p>
            <a:r>
              <a:rPr lang="en-IN" dirty="0" smtClean="0"/>
              <a:t>Chronic Exhaustion </a:t>
            </a:r>
            <a:r>
              <a:rPr lang="hi-IN" dirty="0" smtClean="0"/>
              <a:t>तीव्र थकवा</a:t>
            </a:r>
            <a:endParaRPr lang="en-IN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IN" dirty="0" smtClean="0"/>
              <a:t>Loss of - Physical energy</a:t>
            </a: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b="0" dirty="0" smtClean="0"/>
              <a:t>Definition </a:t>
            </a:r>
            <a:endParaRPr lang="en-IN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n-US" dirty="0" smtClean="0"/>
              <a:t>Stress </a:t>
            </a:r>
            <a:endParaRPr lang="en-IN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pPr algn="ctr"/>
            <a:r>
              <a:rPr lang="en-US" dirty="0" smtClean="0"/>
              <a:t>Burnout </a:t>
            </a:r>
            <a:endParaRPr lang="en-IN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ln>
            <a:solidFill>
              <a:srgbClr val="00B0F0"/>
            </a:solidFill>
          </a:ln>
        </p:spPr>
        <p:txBody>
          <a:bodyPr>
            <a:normAutofit/>
          </a:bodyPr>
          <a:lstStyle/>
          <a:p>
            <a:endParaRPr lang="en-IN" dirty="0" smtClean="0"/>
          </a:p>
          <a:p>
            <a:pPr algn="just"/>
            <a:r>
              <a:rPr lang="en-IN" dirty="0" smtClean="0"/>
              <a:t>A person’s response to a disturbing factor in the environment, leading to physical, psychological or behavioural divergence </a:t>
            </a:r>
            <a:r>
              <a:rPr lang="hi-IN" dirty="0" smtClean="0"/>
              <a:t>तफावत</a:t>
            </a:r>
            <a:r>
              <a:rPr lang="en-IN" dirty="0" smtClean="0"/>
              <a:t> for organisational participants. </a:t>
            </a:r>
            <a:endParaRPr lang="en-US" dirty="0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ln>
            <a:solidFill>
              <a:srgbClr val="00B0F0"/>
            </a:solidFill>
          </a:ln>
        </p:spPr>
        <p:txBody>
          <a:bodyPr>
            <a:normAutofit/>
          </a:bodyPr>
          <a:lstStyle/>
          <a:p>
            <a:endParaRPr lang="en-US" dirty="0" smtClean="0"/>
          </a:p>
          <a:p>
            <a:pPr algn="just"/>
            <a:r>
              <a:rPr lang="en-IN" dirty="0" smtClean="0"/>
              <a:t>Refers to a mental, emotional, or physical condition, of chronic exhaustion occurs due to prolonged </a:t>
            </a:r>
            <a:r>
              <a:rPr lang="hi-IN" dirty="0" smtClean="0"/>
              <a:t>दीर्घकाळापर्यंत </a:t>
            </a:r>
            <a:r>
              <a:rPr lang="en-US" dirty="0" smtClean="0"/>
              <a:t> </a:t>
            </a:r>
            <a:r>
              <a:rPr lang="en-IN" dirty="0" smtClean="0"/>
              <a:t>stress. </a:t>
            </a:r>
            <a:br>
              <a:rPr lang="en-IN" dirty="0" smtClean="0"/>
            </a:br>
            <a:endParaRPr lang="en-IN" dirty="0" smtClean="0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b="0" dirty="0" smtClean="0"/>
              <a:t>Causes  </a:t>
            </a:r>
            <a:endParaRPr lang="en-IN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n-US" dirty="0" smtClean="0"/>
              <a:t>Stress </a:t>
            </a:r>
            <a:endParaRPr lang="en-IN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pPr algn="ctr"/>
            <a:r>
              <a:rPr lang="en-US" dirty="0" smtClean="0"/>
              <a:t>Burnout </a:t>
            </a:r>
            <a:endParaRPr lang="en-IN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ln>
            <a:solidFill>
              <a:srgbClr val="00B0F0"/>
            </a:solidFill>
          </a:ln>
        </p:spPr>
        <p:txBody>
          <a:bodyPr>
            <a:normAutofit fontScale="85000" lnSpcReduction="20000"/>
          </a:bodyPr>
          <a:lstStyle/>
          <a:p>
            <a:r>
              <a:rPr lang="en-IN" dirty="0" smtClean="0"/>
              <a:t>Long hours waiting</a:t>
            </a:r>
          </a:p>
          <a:p>
            <a:r>
              <a:rPr lang="en-IN" dirty="0" smtClean="0"/>
              <a:t>Heavy workload</a:t>
            </a:r>
          </a:p>
          <a:p>
            <a:r>
              <a:rPr lang="en-IN" dirty="0" smtClean="0"/>
              <a:t>Changes within the organisation</a:t>
            </a:r>
          </a:p>
          <a:p>
            <a:r>
              <a:rPr lang="en-IN" dirty="0" smtClean="0"/>
              <a:t>Tight deadlines</a:t>
            </a:r>
          </a:p>
          <a:p>
            <a:r>
              <a:rPr lang="en-IN" dirty="0" smtClean="0"/>
              <a:t>Changes to duties</a:t>
            </a:r>
          </a:p>
          <a:p>
            <a:r>
              <a:rPr lang="en-IN" dirty="0" smtClean="0"/>
              <a:t>Job insecurity</a:t>
            </a:r>
          </a:p>
          <a:p>
            <a:r>
              <a:rPr lang="en-IN" dirty="0" smtClean="0"/>
              <a:t>Lack of autonomy</a:t>
            </a:r>
          </a:p>
          <a:p>
            <a:r>
              <a:rPr lang="en-IN" dirty="0" smtClean="0"/>
              <a:t>Boring work</a:t>
            </a:r>
          </a:p>
          <a:p>
            <a:r>
              <a:rPr lang="en-IN" dirty="0" smtClean="0"/>
              <a:t>Insufficient skills for the job</a:t>
            </a:r>
          </a:p>
          <a:p>
            <a:r>
              <a:rPr lang="en-IN" dirty="0" smtClean="0"/>
              <a:t>Over-supervision</a:t>
            </a:r>
          </a:p>
          <a:p>
            <a:r>
              <a:rPr lang="en-IN" dirty="0" smtClean="0"/>
              <a:t>Inadequate working environment</a:t>
            </a:r>
          </a:p>
          <a:p>
            <a:endParaRPr lang="en-US" dirty="0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ln>
            <a:solidFill>
              <a:srgbClr val="00B0F0"/>
            </a:solidFill>
          </a:ln>
        </p:spPr>
        <p:txBody>
          <a:bodyPr>
            <a:normAutofit lnSpcReduction="10000"/>
          </a:bodyPr>
          <a:lstStyle/>
          <a:p>
            <a:endParaRPr lang="en-US" dirty="0" smtClean="0"/>
          </a:p>
          <a:p>
            <a:pPr algn="just"/>
            <a:r>
              <a:rPr lang="en-IN" dirty="0" smtClean="0"/>
              <a:t>Feeling like you have little or no control over your work.</a:t>
            </a:r>
          </a:p>
          <a:p>
            <a:pPr algn="just"/>
            <a:endParaRPr lang="en-IN" dirty="0" smtClean="0"/>
          </a:p>
          <a:p>
            <a:pPr algn="just"/>
            <a:r>
              <a:rPr lang="en-IN" dirty="0" smtClean="0"/>
              <a:t>Lack of recognition or reward for good work.</a:t>
            </a:r>
          </a:p>
          <a:p>
            <a:pPr algn="just"/>
            <a:endParaRPr lang="en-IN" dirty="0" smtClean="0"/>
          </a:p>
          <a:p>
            <a:pPr algn="just"/>
            <a:r>
              <a:rPr lang="en-IN" dirty="0" smtClean="0"/>
              <a:t>Unclear or overly demanding job expectations.</a:t>
            </a: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b="0" dirty="0" smtClean="0"/>
              <a:t>Causes  </a:t>
            </a:r>
            <a:endParaRPr lang="en-IN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n-US" dirty="0" smtClean="0"/>
              <a:t>Stress </a:t>
            </a:r>
            <a:endParaRPr lang="en-IN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pPr algn="ctr"/>
            <a:r>
              <a:rPr lang="en-US" dirty="0" smtClean="0"/>
              <a:t>Burnout </a:t>
            </a:r>
            <a:endParaRPr lang="en-IN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ln>
            <a:solidFill>
              <a:srgbClr val="00B0F0"/>
            </a:solidFill>
          </a:ln>
        </p:spPr>
        <p:txBody>
          <a:bodyPr>
            <a:normAutofit fontScale="92500" lnSpcReduction="20000"/>
          </a:bodyPr>
          <a:lstStyle/>
          <a:p>
            <a:endParaRPr lang="en-IN" dirty="0" smtClean="0"/>
          </a:p>
          <a:p>
            <a:r>
              <a:rPr lang="en-IN" dirty="0" smtClean="0"/>
              <a:t>Lack of proper resources</a:t>
            </a:r>
          </a:p>
          <a:p>
            <a:r>
              <a:rPr lang="en-IN" dirty="0" smtClean="0"/>
              <a:t>Lack of equipment</a:t>
            </a:r>
          </a:p>
          <a:p>
            <a:r>
              <a:rPr lang="en-IN" dirty="0" smtClean="0"/>
              <a:t>Few promotional opportunities</a:t>
            </a:r>
          </a:p>
          <a:p>
            <a:r>
              <a:rPr lang="en-IN" dirty="0" smtClean="0"/>
              <a:t>Harassment</a:t>
            </a:r>
          </a:p>
          <a:p>
            <a:r>
              <a:rPr lang="en-IN" dirty="0" smtClean="0"/>
              <a:t>Discrimination</a:t>
            </a:r>
          </a:p>
          <a:p>
            <a:r>
              <a:rPr lang="en-IN" dirty="0" smtClean="0"/>
              <a:t>Poor relationships with colleagues or bosses</a:t>
            </a:r>
          </a:p>
          <a:p>
            <a:r>
              <a:rPr lang="en-IN" dirty="0" smtClean="0"/>
              <a:t>Crisis incidents, such as an armed hold-up or workplace death.</a:t>
            </a:r>
            <a:endParaRPr lang="en-IN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ln>
            <a:solidFill>
              <a:srgbClr val="00B0F0"/>
            </a:solidFill>
          </a:ln>
        </p:spPr>
        <p:txBody>
          <a:bodyPr>
            <a:normAutofit/>
          </a:bodyPr>
          <a:lstStyle/>
          <a:p>
            <a:endParaRPr lang="en-US" dirty="0" smtClean="0"/>
          </a:p>
          <a:p>
            <a:pPr algn="just"/>
            <a:r>
              <a:rPr lang="en-IN" dirty="0" smtClean="0"/>
              <a:t>Doing work that's monotonous or unchallenging</a:t>
            </a:r>
          </a:p>
          <a:p>
            <a:endParaRPr lang="en-IN" dirty="0" smtClean="0"/>
          </a:p>
          <a:p>
            <a:pPr algn="just"/>
            <a:r>
              <a:rPr lang="en-IN" dirty="0" smtClean="0"/>
              <a:t>Working in a chaotic or high - pressure environment</a:t>
            </a:r>
            <a:endParaRPr lang="en-IN" dirty="0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b="0" dirty="0" smtClean="0"/>
              <a:t>Impact</a:t>
            </a:r>
            <a:endParaRPr lang="en-IN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n-US" dirty="0" smtClean="0"/>
              <a:t>Stress </a:t>
            </a:r>
            <a:endParaRPr lang="en-IN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pPr algn="ctr"/>
            <a:r>
              <a:rPr lang="en-US" dirty="0" smtClean="0"/>
              <a:t>Burnout </a:t>
            </a:r>
            <a:endParaRPr lang="en-IN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ln>
            <a:solidFill>
              <a:srgbClr val="00B0F0"/>
            </a:solidFill>
          </a:ln>
        </p:spPr>
        <p:txBody>
          <a:bodyPr>
            <a:normAutofit fontScale="85000" lnSpcReduction="20000"/>
          </a:bodyPr>
          <a:lstStyle/>
          <a:p>
            <a:endParaRPr lang="en-IN" dirty="0" smtClean="0"/>
          </a:p>
          <a:p>
            <a:pPr algn="just"/>
            <a:r>
              <a:rPr lang="en-IN" dirty="0" smtClean="0"/>
              <a:t>Work - Dissatisfaction with work</a:t>
            </a:r>
          </a:p>
          <a:p>
            <a:pPr algn="just"/>
            <a:endParaRPr lang="en-IN" dirty="0" smtClean="0"/>
          </a:p>
          <a:p>
            <a:pPr algn="just"/>
            <a:r>
              <a:rPr lang="en-IN" dirty="0" smtClean="0"/>
              <a:t>Job – Commitment Dropped off </a:t>
            </a:r>
          </a:p>
          <a:p>
            <a:pPr algn="just"/>
            <a:endParaRPr lang="en-IN" dirty="0" smtClean="0"/>
          </a:p>
          <a:p>
            <a:pPr algn="just"/>
            <a:r>
              <a:rPr lang="en-IN" dirty="0" smtClean="0"/>
              <a:t>Results in - Lack of concentration, tends to forget things. </a:t>
            </a:r>
          </a:p>
          <a:p>
            <a:pPr algn="just"/>
            <a:endParaRPr lang="en-IN" dirty="0" smtClean="0"/>
          </a:p>
          <a:p>
            <a:pPr algn="just"/>
            <a:r>
              <a:rPr lang="en-IN" dirty="0" smtClean="0"/>
              <a:t>Undergoes - Physiological changes </a:t>
            </a:r>
            <a:endParaRPr lang="en-US" dirty="0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ln>
            <a:solidFill>
              <a:srgbClr val="00B0F0"/>
            </a:solidFill>
          </a:ln>
        </p:spPr>
        <p:txBody>
          <a:bodyPr>
            <a:normAutofit fontScale="77500" lnSpcReduction="20000"/>
          </a:bodyPr>
          <a:lstStyle/>
          <a:p>
            <a:endParaRPr lang="en-US" dirty="0" smtClean="0"/>
          </a:p>
          <a:p>
            <a:r>
              <a:rPr lang="en-IN" dirty="0" smtClean="0"/>
              <a:t>Work - Bored and cynical </a:t>
            </a:r>
            <a:r>
              <a:rPr lang="hi-IN" dirty="0" smtClean="0"/>
              <a:t/>
            </a:r>
            <a:br>
              <a:rPr lang="hi-IN" dirty="0" smtClean="0"/>
            </a:br>
            <a:r>
              <a:rPr lang="hi-IN" dirty="0" smtClean="0"/>
              <a:t>निंदक </a:t>
            </a:r>
            <a:r>
              <a:rPr lang="en-IN" dirty="0" smtClean="0"/>
              <a:t>about work.</a:t>
            </a:r>
          </a:p>
          <a:p>
            <a:endParaRPr lang="en-IN" dirty="0" smtClean="0"/>
          </a:p>
          <a:p>
            <a:r>
              <a:rPr lang="en-IN" dirty="0" smtClean="0"/>
              <a:t>Job - Virtually zero </a:t>
            </a:r>
            <a:r>
              <a:rPr lang="hi-IN" dirty="0" smtClean="0"/>
              <a:t>अक्षरशः शून्य</a:t>
            </a:r>
            <a:endParaRPr lang="en-IN" dirty="0" smtClean="0"/>
          </a:p>
          <a:p>
            <a:endParaRPr lang="en-IN" dirty="0" smtClean="0"/>
          </a:p>
          <a:p>
            <a:endParaRPr lang="en-IN" dirty="0" smtClean="0"/>
          </a:p>
          <a:p>
            <a:r>
              <a:rPr lang="en-IN" dirty="0" smtClean="0"/>
              <a:t>Results in – Forget fullness is frequent.</a:t>
            </a:r>
          </a:p>
          <a:p>
            <a:endParaRPr lang="en-IN" dirty="0" smtClean="0"/>
          </a:p>
          <a:p>
            <a:endParaRPr lang="en-IN" dirty="0" smtClean="0"/>
          </a:p>
          <a:p>
            <a:r>
              <a:rPr lang="en-IN" dirty="0" smtClean="0"/>
              <a:t>Undergoes – Psychosomatic Complaints </a:t>
            </a:r>
            <a:r>
              <a:rPr lang="hi-IN" dirty="0" smtClean="0"/>
              <a:t>मानसशास्त्रीय तक्रारी </a:t>
            </a:r>
            <a:r>
              <a:rPr lang="en-IN" dirty="0" smtClean="0"/>
              <a:t/>
            </a:r>
            <a:br>
              <a:rPr lang="en-IN" dirty="0" smtClean="0"/>
            </a:br>
            <a:endParaRPr lang="en-IN" dirty="0" smtClean="0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265</TotalTime>
  <Words>513</Words>
  <Application>Microsoft Office PowerPoint</Application>
  <PresentationFormat>On-screen Show (4:3)</PresentationFormat>
  <Paragraphs>160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Concourse</vt:lpstr>
      <vt:lpstr>Stress and Burnout in Professional Practice</vt:lpstr>
      <vt:lpstr>Content </vt:lpstr>
      <vt:lpstr>Meaning</vt:lpstr>
      <vt:lpstr>Feeling</vt:lpstr>
      <vt:lpstr>Encounters</vt:lpstr>
      <vt:lpstr>Definition </vt:lpstr>
      <vt:lpstr>Causes  </vt:lpstr>
      <vt:lpstr>Causes  </vt:lpstr>
      <vt:lpstr>Impact</vt:lpstr>
      <vt:lpstr>Impact  </vt:lpstr>
      <vt:lpstr>Techniques for Coping</vt:lpstr>
      <vt:lpstr>Techniques for Coping</vt:lpstr>
      <vt:lpstr>Techniques for coping with Stress and Burnout  </vt:lpstr>
      <vt:lpstr>References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Difference Between;  Real Self and Ideal Self</dc:title>
  <dc:creator>ADMIN</dc:creator>
  <cp:lastModifiedBy>ADMIN</cp:lastModifiedBy>
  <cp:revision>24</cp:revision>
  <dcterms:created xsi:type="dcterms:W3CDTF">2006-08-16T00:00:00Z</dcterms:created>
  <dcterms:modified xsi:type="dcterms:W3CDTF">2019-01-18T06:27:53Z</dcterms:modified>
</cp:coreProperties>
</file>