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04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300" r:id="rId14"/>
    <p:sldId id="303" r:id="rId15"/>
    <p:sldId id="302" r:id="rId16"/>
    <p:sldId id="299" r:id="rId17"/>
    <p:sldId id="301" r:id="rId18"/>
    <p:sldId id="305" r:id="rId19"/>
    <p:sldId id="28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C7F1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92685C5-58DD-4C06-B993-21D5CFCD35B0}" type="datetimeFigureOut">
              <a:rPr lang="en-US"/>
              <a:pPr>
                <a:defRPr/>
              </a:pPr>
              <a:t>1/18/2019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6F960FD-43DF-4F7A-9CED-778454F790A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IN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865DD8-21A8-4445-ABBB-19654AC5198D}" type="slidenum">
              <a:rPr lang="en-IN"/>
              <a:pPr/>
              <a:t>12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E7BDF-D765-40A8-8585-B3A061E7611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B330F-3C51-4817-890D-3CDC6AF19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0DC5F-EA77-4D09-A139-253953B392F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47737-DC5F-4311-AC55-66ED7BFE0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BA0CA-ABE8-4C9B-B953-F17FF44C5A8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A4DC8-086E-4094-8113-F62D01551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305105-03F2-47A9-8A53-7778A15AA27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9D36A0-4EA9-465C-B635-F9E47899C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1A84B-7E8B-4E78-8519-F76DBD1D531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C5D7A-A932-444F-B120-148FEAB05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D608B-1C4D-46F4-9D06-91D067CD802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04ADC-8277-48FA-8352-1A888F0AE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DBD7-A4D6-48C8-A8C4-BD19FEE3F5C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9C75-3D7F-42C3-9B7F-94680C52D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7A7E4E-4117-4D32-96F5-653A5842F1B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23B7A9-237E-43A2-9932-293BD7411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7F1C-C14D-4B9C-A328-1E12B2BB236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B536-E2F3-46D7-A0C4-D9DB03544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6B8BFE-13FB-45C8-A126-4A7E3F207C5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D28035-5660-4445-959C-9E35D3AE5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CD4470A-C4FF-454F-B8D3-4AE783FEC00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456231-FAE6-4EB7-8E1A-499DB11C5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CA95AE-28A0-4106-96B1-721FC6A290C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A91F3C-0183-4A9E-B2C8-B403356E5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53" r:id="rId4"/>
    <p:sldLayoutId id="2147483754" r:id="rId5"/>
    <p:sldLayoutId id="2147483761" r:id="rId6"/>
    <p:sldLayoutId id="2147483755" r:id="rId7"/>
    <p:sldLayoutId id="2147483762" r:id="rId8"/>
    <p:sldLayoutId id="2147483763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Transactional Analysis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Mr</a:t>
            </a:r>
            <a:r>
              <a:rPr lang="en-US" dirty="0" smtClean="0"/>
              <a:t>. Vijay </a:t>
            </a:r>
            <a:r>
              <a:rPr lang="en-US" dirty="0" err="1" smtClean="0"/>
              <a:t>Sansare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Assistant Professor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18434" name="AutoShape 2" descr="Image result for eric ber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Child ego state </a:t>
            </a:r>
            <a:endParaRPr lang="en-IN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en-US" smtClean="0"/>
              <a:t>The free child ego state (natural child) </a:t>
            </a:r>
          </a:p>
          <a:p>
            <a:pPr lvl="1" algn="just"/>
            <a:r>
              <a:rPr lang="en-US" smtClean="0"/>
              <a:t>Seat of spontaneous feelings and behavior </a:t>
            </a:r>
          </a:p>
          <a:p>
            <a:pPr lvl="1" algn="just"/>
            <a:r>
              <a:rPr lang="en-US" smtClean="0"/>
              <a:t>The side of experiences </a:t>
            </a:r>
          </a:p>
          <a:p>
            <a:pPr lvl="1" algn="just"/>
            <a:r>
              <a:rPr lang="en-US" smtClean="0"/>
              <a:t>It can playful, authentic, expressive and emotional </a:t>
            </a:r>
          </a:p>
          <a:p>
            <a:pPr lvl="1" algn="just"/>
            <a:r>
              <a:rPr lang="en-US" smtClean="0"/>
              <a:t>It is essential for good relations and self understanding </a:t>
            </a:r>
          </a:p>
          <a:p>
            <a:pPr lvl="1" algn="just">
              <a:buFont typeface="Wingdings 2" pitchFamily="18" charset="2"/>
              <a:buNone/>
            </a:pPr>
            <a:endParaRPr lang="en-US" smtClean="0"/>
          </a:p>
          <a:p>
            <a:pPr algn="just"/>
            <a:r>
              <a:rPr lang="en-US" smtClean="0"/>
              <a:t>Adapted child ego state (rebellious)</a:t>
            </a:r>
          </a:p>
          <a:p>
            <a:pPr lvl="1" algn="just"/>
            <a:r>
              <a:rPr lang="en-US" smtClean="0"/>
              <a:t>Learned to comply with parents message received for growth </a:t>
            </a:r>
          </a:p>
          <a:p>
            <a:pPr lvl="1" algn="just"/>
            <a:r>
              <a:rPr lang="en-US" smtClean="0"/>
              <a:t>It a response to parents messages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recognize what ego state your are in?</a:t>
            </a:r>
            <a:endParaRPr lang="en-IN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paying attention to…</a:t>
            </a:r>
          </a:p>
          <a:p>
            <a:pPr lvl="1"/>
            <a:r>
              <a:rPr lang="en-US" dirty="0" smtClean="0"/>
              <a:t>Tone </a:t>
            </a:r>
          </a:p>
          <a:p>
            <a:pPr lvl="1"/>
            <a:r>
              <a:rPr lang="en-US" dirty="0" smtClean="0"/>
              <a:t>Body posture </a:t>
            </a:r>
          </a:p>
          <a:p>
            <a:pPr lvl="1"/>
            <a:r>
              <a:rPr lang="en-US" dirty="0" smtClean="0"/>
              <a:t>Gestures</a:t>
            </a:r>
          </a:p>
          <a:p>
            <a:pPr lvl="1"/>
            <a:r>
              <a:rPr lang="en-US" dirty="0" smtClean="0"/>
              <a:t>Choice of word </a:t>
            </a:r>
          </a:p>
          <a:p>
            <a:pPr lvl="1"/>
            <a:r>
              <a:rPr lang="en-US" dirty="0" smtClean="0"/>
              <a:t>Emotions </a:t>
            </a:r>
          </a:p>
          <a:p>
            <a:pPr lvl="1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Ego states example </a:t>
            </a:r>
            <a:endParaRPr lang="en-IN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Nurturing parent: </a:t>
            </a:r>
          </a:p>
          <a:p>
            <a:pPr lvl="1"/>
            <a:r>
              <a:rPr lang="en-US" smtClean="0"/>
              <a:t>Go ahead, play and have a fun!</a:t>
            </a:r>
          </a:p>
          <a:p>
            <a:r>
              <a:rPr lang="en-US" smtClean="0"/>
              <a:t>Critical parent:</a:t>
            </a:r>
          </a:p>
          <a:p>
            <a:pPr lvl="1"/>
            <a:r>
              <a:rPr lang="en-US" smtClean="0"/>
              <a:t>Now, don’t you DARE get yourself all messy!</a:t>
            </a:r>
          </a:p>
          <a:p>
            <a:r>
              <a:rPr lang="en-US" smtClean="0"/>
              <a:t>Adult </a:t>
            </a:r>
          </a:p>
          <a:p>
            <a:pPr lvl="1"/>
            <a:r>
              <a:rPr lang="en-US" smtClean="0"/>
              <a:t>This sand looks really interesting. I can make a castle.</a:t>
            </a:r>
          </a:p>
          <a:p>
            <a:r>
              <a:rPr lang="en-US" smtClean="0"/>
              <a:t>Free child </a:t>
            </a:r>
          </a:p>
          <a:p>
            <a:pPr lvl="1"/>
            <a:r>
              <a:rPr lang="en-US" smtClean="0"/>
              <a:t>Wow! Look how tall my castle is!!!!</a:t>
            </a:r>
          </a:p>
          <a:p>
            <a:r>
              <a:rPr lang="en-US" smtClean="0"/>
              <a:t>Adopted child </a:t>
            </a:r>
          </a:p>
          <a:p>
            <a:pPr lvl="1"/>
            <a:r>
              <a:rPr lang="en-US" smtClean="0"/>
              <a:t>I better not get my clothes all dirty. </a:t>
            </a:r>
          </a:p>
          <a:p>
            <a:r>
              <a:rPr lang="en-US" smtClean="0"/>
              <a:t>Rebellious child:</a:t>
            </a:r>
          </a:p>
          <a:p>
            <a:pPr lvl="1"/>
            <a:r>
              <a:rPr lang="en-US" smtClean="0"/>
              <a:t>I don’t care if I do get dirty.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Stroke </a:t>
            </a:r>
            <a:endParaRPr lang="en-IN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 unit of human recognition </a:t>
            </a:r>
          </a:p>
          <a:p>
            <a:endParaRPr lang="en-US" dirty="0" smtClean="0"/>
          </a:p>
          <a:p>
            <a:r>
              <a:rPr lang="en-US" dirty="0" smtClean="0"/>
              <a:t>A stroke can be a look, nod, a smile, a spoken word, touch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Stroke can be positive and negative </a:t>
            </a:r>
          </a:p>
          <a:p>
            <a:pPr lvl="1"/>
            <a:r>
              <a:rPr lang="en-US" dirty="0" smtClean="0"/>
              <a:t>I love you … I hate you …..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Life script and Early decision </a:t>
            </a:r>
            <a:endParaRPr lang="en-IN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A life script is an unconscious life span based on decisions made in early childhood about ourselves, others, and our lives….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Existential positions </a:t>
            </a:r>
            <a:endParaRPr lang="en-IN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Based on the messages received and decisions made, a young child develops a basic positions.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</a:t>
            </a:r>
            <a:endParaRPr lang="en-IN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pPr algn="just"/>
            <a:r>
              <a:rPr lang="en-US" smtClean="0"/>
              <a:t>Transactions about how people interact with each other specifically, which ego state is talking to which ego state in you…..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 in your life ….</a:t>
            </a:r>
            <a:endParaRPr lang="en-IN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Can help you understand your self better </a:t>
            </a:r>
          </a:p>
          <a:p>
            <a:endParaRPr lang="en-US" smtClean="0"/>
          </a:p>
          <a:p>
            <a:r>
              <a:rPr lang="en-US" smtClean="0"/>
              <a:t>See more clearly how you interact </a:t>
            </a:r>
            <a:r>
              <a:rPr lang="en-IN" smtClean="0"/>
              <a:t>with others </a:t>
            </a:r>
          </a:p>
          <a:p>
            <a:endParaRPr lang="en-US" smtClean="0"/>
          </a:p>
          <a:p>
            <a:r>
              <a:rPr lang="en-US" smtClean="0"/>
              <a:t>It believes that we are each responsible for our future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Existential Positions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IN" dirty="0" smtClean="0"/>
              <a:t>I'm OK, You're OK </a:t>
            </a:r>
          </a:p>
          <a:p>
            <a:pPr lvl="1"/>
            <a:r>
              <a:rPr lang="en-IN" dirty="0" smtClean="0"/>
              <a:t>If things go well</a:t>
            </a:r>
          </a:p>
          <a:p>
            <a:endParaRPr lang="en-IN" dirty="0" smtClean="0"/>
          </a:p>
          <a:p>
            <a:r>
              <a:rPr lang="en-IN" dirty="0" smtClean="0"/>
              <a:t>I'm OK, You're Not OK </a:t>
            </a:r>
          </a:p>
          <a:p>
            <a:pPr lvl="1"/>
            <a:r>
              <a:rPr lang="en-IN" dirty="0" smtClean="0"/>
              <a:t>Treated badly or abused</a:t>
            </a:r>
          </a:p>
          <a:p>
            <a:endParaRPr lang="en-IN" dirty="0" smtClean="0"/>
          </a:p>
          <a:p>
            <a:r>
              <a:rPr lang="en-IN" dirty="0" smtClean="0"/>
              <a:t>I'm Not OK, You're OK </a:t>
            </a:r>
          </a:p>
          <a:p>
            <a:pPr lvl="1"/>
            <a:r>
              <a:rPr lang="en-US" dirty="0" smtClean="0"/>
              <a:t>If child not cared and decreases his values due script</a:t>
            </a:r>
            <a:endParaRPr lang="en-IN" dirty="0" smtClean="0"/>
          </a:p>
          <a:p>
            <a:endParaRPr lang="en-IN" dirty="0" smtClean="0"/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n-IN" dirty="0" smtClean="0"/>
              <a:t>I'm Not OK, You're Not OK</a:t>
            </a:r>
          </a:p>
          <a:p>
            <a:pPr lvl="1"/>
            <a:r>
              <a:rPr lang="en-US" dirty="0" smtClean="0"/>
              <a:t>When things go really wrong 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Thank you!!!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transactional-analysis-by-dr-eric-berne-5-63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" y="0"/>
            <a:ext cx="86106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b="1" smtClean="0"/>
              <a:t>A model for understanding human behavior  </a:t>
            </a:r>
            <a:endParaRPr lang="en-IN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b="1" smtClean="0"/>
              <a:t>Each person is responsible for his/her own feelings, thought, behavior and it can be controlled   </a:t>
            </a:r>
            <a:endParaRPr lang="en-IN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Ego states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algn="just">
              <a:defRPr/>
            </a:pPr>
            <a:r>
              <a:rPr lang="en-IN" b="1" dirty="0" smtClean="0">
                <a:latin typeface="+mj-lt"/>
              </a:rPr>
              <a:t>Ego state as a ‘consistent pattern of feeling and experience directly related to a corresponding consistent pattern of behaviour’</a:t>
            </a:r>
            <a:endParaRPr lang="en-US" b="1" dirty="0" smtClean="0">
              <a:latin typeface="+mj-lt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b="1" dirty="0" smtClean="0">
              <a:latin typeface="+mj-lt"/>
            </a:endParaRPr>
          </a:p>
          <a:p>
            <a:pPr algn="r">
              <a:buFont typeface="Wingdings" pitchFamily="2" charset="2"/>
              <a:buNone/>
              <a:defRPr/>
            </a:pPr>
            <a:r>
              <a:rPr lang="en-US" b="1" dirty="0" smtClean="0">
                <a:latin typeface="+mj-lt"/>
              </a:rPr>
              <a:t>Eric Berne </a:t>
            </a:r>
            <a:endParaRPr lang="en-IN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Ego states </a:t>
            </a:r>
            <a:endParaRPr lang="en-IN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b="1" smtClean="0"/>
          </a:p>
          <a:p>
            <a:endParaRPr lang="en-US" b="1" smtClean="0"/>
          </a:p>
          <a:p>
            <a:endParaRPr lang="en-US" b="1" smtClean="0"/>
          </a:p>
          <a:p>
            <a:r>
              <a:rPr lang="en-US" b="1" smtClean="0"/>
              <a:t>Parent ego state </a:t>
            </a:r>
          </a:p>
          <a:p>
            <a:endParaRPr lang="en-US" b="1" smtClean="0"/>
          </a:p>
          <a:p>
            <a:r>
              <a:rPr lang="en-US" b="1" smtClean="0"/>
              <a:t>Adult ego state </a:t>
            </a:r>
          </a:p>
          <a:p>
            <a:endParaRPr lang="en-US" b="1" smtClean="0"/>
          </a:p>
          <a:p>
            <a:r>
              <a:rPr lang="en-US" b="1" smtClean="0"/>
              <a:t>Child ego state </a:t>
            </a:r>
            <a:endParaRPr lang="en-IN" b="1" smtClean="0"/>
          </a:p>
        </p:txBody>
      </p:sp>
      <p:sp>
        <p:nvSpPr>
          <p:cNvPr id="4" name="Oval 3"/>
          <p:cNvSpPr/>
          <p:nvPr/>
        </p:nvSpPr>
        <p:spPr>
          <a:xfrm>
            <a:off x="4648200" y="685800"/>
            <a:ext cx="17526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latin typeface="Aharoni" pitchFamily="2" charset="-79"/>
                <a:cs typeface="Aharoni" pitchFamily="2" charset="-79"/>
              </a:rPr>
              <a:t>P</a:t>
            </a:r>
            <a:endParaRPr lang="en-IN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48200" y="2667000"/>
            <a:ext cx="17526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A</a:t>
            </a:r>
            <a:endParaRPr lang="en-IN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Oval 5"/>
          <p:cNvSpPr/>
          <p:nvPr/>
        </p:nvSpPr>
        <p:spPr>
          <a:xfrm>
            <a:off x="4648200" y="4648200"/>
            <a:ext cx="17526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C</a:t>
            </a:r>
            <a:endParaRPr lang="en-IN" sz="3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Parent Ego states </a:t>
            </a:r>
            <a:endParaRPr lang="en-IN" dirty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b="1" smtClean="0"/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r>
              <a:rPr lang="en-US" b="1" smtClean="0"/>
              <a:t>It is a set of thoughts, feelings and behaviors that are learned or borrowed </a:t>
            </a:r>
          </a:p>
          <a:p>
            <a:endParaRPr lang="en-US" b="1" smtClean="0"/>
          </a:p>
          <a:p>
            <a:r>
              <a:rPr lang="en-US" b="1" smtClean="0"/>
              <a:t>It can be divided to two functions </a:t>
            </a:r>
          </a:p>
          <a:p>
            <a:pPr lvl="1"/>
            <a:r>
              <a:rPr lang="en-US" b="1" smtClean="0"/>
              <a:t>Nurturing parent ego states </a:t>
            </a:r>
          </a:p>
          <a:p>
            <a:pPr lvl="1"/>
            <a:r>
              <a:rPr lang="en-US" b="1" smtClean="0"/>
              <a:t>Critical parent ego or prejudice parent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Adult ego state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 algn="just">
              <a:defRPr/>
            </a:pPr>
            <a:r>
              <a:rPr lang="en-US" dirty="0" smtClean="0"/>
              <a:t>It is data processing centre and part of our personality </a:t>
            </a:r>
          </a:p>
          <a:p>
            <a:pPr algn="just">
              <a:defRPr/>
            </a:pPr>
            <a:endParaRPr lang="en-US" dirty="0" smtClean="0"/>
          </a:p>
          <a:p>
            <a:pPr algn="just">
              <a:defRPr/>
            </a:pPr>
            <a:r>
              <a:rPr lang="en-US" dirty="0" smtClean="0"/>
              <a:t>It processes accurately that sees, hears, thinks and can come up with solutions to problems based on facts 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Child ego state </a:t>
            </a:r>
            <a:endParaRPr lang="en-IN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Part of our personality that is a seat of emotions, thoughts, feelings </a:t>
            </a:r>
          </a:p>
          <a:p>
            <a:endParaRPr lang="en-IN" smtClean="0"/>
          </a:p>
          <a:p>
            <a:r>
              <a:rPr lang="en-US" smtClean="0"/>
              <a:t>Memories from our childhood (feelings and experiences)</a:t>
            </a:r>
          </a:p>
          <a:p>
            <a:endParaRPr lang="en-US" smtClean="0"/>
          </a:p>
          <a:p>
            <a:r>
              <a:rPr lang="en-US" smtClean="0"/>
              <a:t>Behavior patterns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7027</TotalTime>
  <Words>510</Words>
  <Application>Microsoft Office PowerPoint</Application>
  <PresentationFormat>On-screen Show (4:3)</PresentationFormat>
  <Paragraphs>129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Transactional Analysis    Mr. Vijay Sansare Assistant Professor  </vt:lpstr>
      <vt:lpstr>Slide 2</vt:lpstr>
      <vt:lpstr>Slide 3</vt:lpstr>
      <vt:lpstr>Slide 4</vt:lpstr>
      <vt:lpstr>Ego states </vt:lpstr>
      <vt:lpstr>Ego states </vt:lpstr>
      <vt:lpstr>Parent Ego states </vt:lpstr>
      <vt:lpstr>Adult ego state </vt:lpstr>
      <vt:lpstr>Child ego state </vt:lpstr>
      <vt:lpstr>Child ego state </vt:lpstr>
      <vt:lpstr>How recognize what ego state your are in?</vt:lpstr>
      <vt:lpstr>Ego states example </vt:lpstr>
      <vt:lpstr>Stroke </vt:lpstr>
      <vt:lpstr>Life script and Early decision </vt:lpstr>
      <vt:lpstr>Existential positions </vt:lpstr>
      <vt:lpstr>TA</vt:lpstr>
      <vt:lpstr>Ta in your life ….</vt:lpstr>
      <vt:lpstr>Existential Positions 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and Self Awareness</dc:title>
  <dc:creator>SAVA</dc:creator>
  <cp:lastModifiedBy>ADMIN</cp:lastModifiedBy>
  <cp:revision>157</cp:revision>
  <dcterms:created xsi:type="dcterms:W3CDTF">2006-08-16T00:00:00Z</dcterms:created>
  <dcterms:modified xsi:type="dcterms:W3CDTF">2019-01-18T06:28:25Z</dcterms:modified>
</cp:coreProperties>
</file>