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8/14/2018</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8/14/2018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8/14/2018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8/14/2018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8/14/2018</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8/14/2018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8/14/2018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8/14/2018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8/14/2018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8/14/2018</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8/14/2018</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8/14/2018</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Factories act 1948</a:t>
            </a:r>
            <a:endParaRPr lang="en-GB" dirty="0"/>
          </a:p>
        </p:txBody>
      </p:sp>
      <p:sp>
        <p:nvSpPr>
          <p:cNvPr id="3" name="Subtitle 2"/>
          <p:cNvSpPr>
            <a:spLocks noGrp="1"/>
          </p:cNvSpPr>
          <p:nvPr>
            <p:ph type="subTitle" idx="1"/>
          </p:nvPr>
        </p:nvSpPr>
        <p:spPr/>
        <p:txBody>
          <a:bodyPr/>
          <a:lstStyle/>
          <a:p>
            <a:r>
              <a:rPr lang="en-GB" dirty="0" smtClean="0"/>
              <a:t>WELFARE, WORKING HOURS AND ANNUAL LEAVE WITH WAGES</a:t>
            </a:r>
            <a:endParaRPr lang="en-GB" dirty="0"/>
          </a:p>
        </p:txBody>
      </p:sp>
    </p:spTree>
    <p:extLst>
      <p:ext uri="{BB962C8B-B14F-4D97-AF65-F5344CB8AC3E}">
        <p14:creationId xmlns:p14="http://schemas.microsoft.com/office/powerpoint/2010/main" val="29656904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Times New Roman" panose="02020603050405020304" pitchFamily="18" charset="0"/>
                <a:cs typeface="Times New Roman" panose="02020603050405020304" pitchFamily="18" charset="0"/>
              </a:rPr>
              <a:t>Contd</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66800" y="2103120"/>
            <a:ext cx="10058400" cy="4480560"/>
          </a:xfrm>
        </p:spPr>
        <p:txBody>
          <a:bodyPr>
            <a:normAutofit/>
          </a:bodyPr>
          <a:lstStyle/>
          <a:p>
            <a:r>
              <a:rPr lang="en-GB" sz="2200" b="1" dirty="0" smtClean="0">
                <a:latin typeface="Times New Roman" panose="02020603050405020304" pitchFamily="18" charset="0"/>
                <a:cs typeface="Times New Roman" panose="02020603050405020304" pitchFamily="18" charset="0"/>
              </a:rPr>
              <a:t>Night </a:t>
            </a:r>
            <a:r>
              <a:rPr lang="en-GB" sz="2200" b="1" dirty="0">
                <a:latin typeface="Times New Roman" panose="02020603050405020304" pitchFamily="18" charset="0"/>
                <a:cs typeface="Times New Roman" panose="02020603050405020304" pitchFamily="18" charset="0"/>
              </a:rPr>
              <a:t>Shifts: </a:t>
            </a:r>
            <a:r>
              <a:rPr lang="en-GB" sz="2200" dirty="0">
                <a:latin typeface="Times New Roman" panose="02020603050405020304" pitchFamily="18" charset="0"/>
                <a:cs typeface="Times New Roman" panose="02020603050405020304" pitchFamily="18" charset="0"/>
              </a:rPr>
              <a:t> a shift which extends beyond midnight, </a:t>
            </a:r>
          </a:p>
          <a:p>
            <a:pPr lvl="1"/>
            <a:r>
              <a:rPr lang="en-GB" sz="2200" dirty="0">
                <a:latin typeface="Times New Roman" panose="02020603050405020304" pitchFamily="18" charset="0"/>
                <a:cs typeface="Times New Roman" panose="02020603050405020304" pitchFamily="18" charset="0"/>
              </a:rPr>
              <a:t>a holiday for a whole day shall mean in his case a period of twenty-four consecutive hours beginning when his shift </a:t>
            </a:r>
            <a:r>
              <a:rPr lang="en-GB" sz="2200" dirty="0" smtClean="0">
                <a:latin typeface="Times New Roman" panose="02020603050405020304" pitchFamily="18" charset="0"/>
                <a:cs typeface="Times New Roman" panose="02020603050405020304" pitchFamily="18" charset="0"/>
              </a:rPr>
              <a:t>ends</a:t>
            </a:r>
            <a:endParaRPr lang="en-GB" sz="2200" b="1" dirty="0" smtClean="0">
              <a:latin typeface="Times New Roman" panose="02020603050405020304" pitchFamily="18" charset="0"/>
              <a:cs typeface="Times New Roman" panose="02020603050405020304" pitchFamily="18" charset="0"/>
            </a:endParaRPr>
          </a:p>
          <a:p>
            <a:r>
              <a:rPr lang="en-GB" sz="2200" b="1" dirty="0" smtClean="0">
                <a:latin typeface="Times New Roman" panose="02020603050405020304" pitchFamily="18" charset="0"/>
                <a:cs typeface="Times New Roman" panose="02020603050405020304" pitchFamily="18" charset="0"/>
              </a:rPr>
              <a:t>Prohibition </a:t>
            </a:r>
            <a:r>
              <a:rPr lang="en-GB" sz="2200" b="1" dirty="0">
                <a:latin typeface="Times New Roman" panose="02020603050405020304" pitchFamily="18" charset="0"/>
                <a:cs typeface="Times New Roman" panose="02020603050405020304" pitchFamily="18" charset="0"/>
              </a:rPr>
              <a:t>of overlapping </a:t>
            </a:r>
            <a:r>
              <a:rPr lang="en-GB" sz="2200" b="1" dirty="0" smtClean="0">
                <a:latin typeface="Times New Roman" panose="02020603050405020304" pitchFamily="18" charset="0"/>
                <a:cs typeface="Times New Roman" panose="02020603050405020304" pitchFamily="18" charset="0"/>
              </a:rPr>
              <a:t>shifts: </a:t>
            </a:r>
            <a:r>
              <a:rPr lang="en-GB" sz="2200" dirty="0" smtClean="0">
                <a:latin typeface="Times New Roman" panose="02020603050405020304" pitchFamily="18" charset="0"/>
                <a:cs typeface="Times New Roman" panose="02020603050405020304" pitchFamily="18" charset="0"/>
              </a:rPr>
              <a:t>more </a:t>
            </a:r>
            <a:r>
              <a:rPr lang="en-GB" sz="2200" dirty="0">
                <a:latin typeface="Times New Roman" panose="02020603050405020304" pitchFamily="18" charset="0"/>
                <a:cs typeface="Times New Roman" panose="02020603050405020304" pitchFamily="18" charset="0"/>
              </a:rPr>
              <a:t>than one relay of workers is engaged in work of the same kind at the same </a:t>
            </a:r>
            <a:r>
              <a:rPr lang="en-GB" sz="2200" dirty="0" smtClean="0">
                <a:latin typeface="Times New Roman" panose="02020603050405020304" pitchFamily="18" charset="0"/>
                <a:cs typeface="Times New Roman" panose="02020603050405020304" pitchFamily="18" charset="0"/>
              </a:rPr>
              <a:t>time</a:t>
            </a:r>
          </a:p>
          <a:p>
            <a:r>
              <a:rPr lang="en-GB" sz="2200" b="1" dirty="0">
                <a:latin typeface="Times New Roman" panose="02020603050405020304" pitchFamily="18" charset="0"/>
                <a:cs typeface="Times New Roman" panose="02020603050405020304" pitchFamily="18" charset="0"/>
              </a:rPr>
              <a:t>Extra wages for </a:t>
            </a:r>
            <a:r>
              <a:rPr lang="en-GB" sz="2200" b="1" dirty="0" smtClean="0">
                <a:latin typeface="Times New Roman" panose="02020603050405020304" pitchFamily="18" charset="0"/>
                <a:cs typeface="Times New Roman" panose="02020603050405020304" pitchFamily="18" charset="0"/>
              </a:rPr>
              <a:t>overtime: </a:t>
            </a:r>
            <a:r>
              <a:rPr lang="en-GB" sz="2200" dirty="0">
                <a:latin typeface="Times New Roman" panose="02020603050405020304" pitchFamily="18" charset="0"/>
                <a:cs typeface="Times New Roman" panose="02020603050405020304" pitchFamily="18" charset="0"/>
              </a:rPr>
              <a:t>more than nine hours in any day or for more than forty-eight hours in any </a:t>
            </a:r>
            <a:r>
              <a:rPr lang="en-GB" sz="2200" dirty="0" smtClean="0">
                <a:latin typeface="Times New Roman" panose="02020603050405020304" pitchFamily="18" charset="0"/>
                <a:cs typeface="Times New Roman" panose="02020603050405020304" pitchFamily="18" charset="0"/>
              </a:rPr>
              <a:t>week, </a:t>
            </a:r>
            <a:r>
              <a:rPr lang="en-GB" sz="2200" dirty="0">
                <a:latin typeface="Times New Roman" panose="02020603050405020304" pitchFamily="18" charset="0"/>
                <a:cs typeface="Times New Roman" panose="02020603050405020304" pitchFamily="18" charset="0"/>
              </a:rPr>
              <a:t>wages at the rate of twice his ordinary rate of </a:t>
            </a:r>
            <a:r>
              <a:rPr lang="en-GB" sz="2200" dirty="0" smtClean="0">
                <a:latin typeface="Times New Roman" panose="02020603050405020304" pitchFamily="18" charset="0"/>
                <a:cs typeface="Times New Roman" panose="02020603050405020304" pitchFamily="18" charset="0"/>
              </a:rPr>
              <a:t>wages</a:t>
            </a:r>
          </a:p>
          <a:p>
            <a:r>
              <a:rPr lang="en-GB" sz="2200" b="1" dirty="0">
                <a:latin typeface="Times New Roman" panose="02020603050405020304" pitchFamily="18" charset="0"/>
                <a:cs typeface="Times New Roman" panose="02020603050405020304" pitchFamily="18" charset="0"/>
              </a:rPr>
              <a:t>Restriction on double </a:t>
            </a:r>
            <a:r>
              <a:rPr lang="en-GB" sz="2200" b="1" dirty="0" smtClean="0">
                <a:latin typeface="Times New Roman" panose="02020603050405020304" pitchFamily="18" charset="0"/>
                <a:cs typeface="Times New Roman" panose="02020603050405020304" pitchFamily="18" charset="0"/>
              </a:rPr>
              <a:t>employment: </a:t>
            </a:r>
            <a:r>
              <a:rPr lang="en-GB" sz="2200" dirty="0">
                <a:latin typeface="Times New Roman" panose="02020603050405020304" pitchFamily="18" charset="0"/>
                <a:cs typeface="Times New Roman" panose="02020603050405020304" pitchFamily="18" charset="0"/>
              </a:rPr>
              <a:t>on  any  day  on which he has already been working in any other </a:t>
            </a:r>
            <a:r>
              <a:rPr lang="en-GB" sz="2200" dirty="0" smtClean="0">
                <a:latin typeface="Times New Roman" panose="02020603050405020304" pitchFamily="18" charset="0"/>
                <a:cs typeface="Times New Roman" panose="02020603050405020304" pitchFamily="18" charset="0"/>
              </a:rPr>
              <a:t>factory</a:t>
            </a:r>
          </a:p>
          <a:p>
            <a:r>
              <a:rPr lang="en-GB" sz="2200" b="1" dirty="0">
                <a:latin typeface="Times New Roman" panose="02020603050405020304" pitchFamily="18" charset="0"/>
                <a:cs typeface="Times New Roman" panose="02020603050405020304" pitchFamily="18" charset="0"/>
              </a:rPr>
              <a:t>Notice of periods of work for </a:t>
            </a:r>
            <a:r>
              <a:rPr lang="en-GB" sz="2200" b="1" dirty="0" smtClean="0">
                <a:latin typeface="Times New Roman" panose="02020603050405020304" pitchFamily="18" charset="0"/>
                <a:cs typeface="Times New Roman" panose="02020603050405020304" pitchFamily="18" charset="0"/>
              </a:rPr>
              <a:t>adults: </a:t>
            </a:r>
            <a:r>
              <a:rPr lang="en-GB" sz="2200" dirty="0">
                <a:latin typeface="Times New Roman" panose="02020603050405020304" pitchFamily="18" charset="0"/>
                <a:cs typeface="Times New Roman" panose="02020603050405020304" pitchFamily="18" charset="0"/>
              </a:rPr>
              <a:t>displayed and correctly </a:t>
            </a:r>
            <a:r>
              <a:rPr lang="en-GB" sz="2200" dirty="0" smtClean="0">
                <a:latin typeface="Times New Roman" panose="02020603050405020304" pitchFamily="18" charset="0"/>
                <a:cs typeface="Times New Roman" panose="02020603050405020304" pitchFamily="18" charset="0"/>
              </a:rPr>
              <a:t>maintained </a:t>
            </a:r>
            <a:r>
              <a:rPr lang="en-GB" sz="2200" dirty="0">
                <a:latin typeface="Times New Roman" panose="02020603050405020304" pitchFamily="18" charset="0"/>
                <a:cs typeface="Times New Roman" panose="02020603050405020304" pitchFamily="18" charset="0"/>
              </a:rPr>
              <a:t>a notice of periods of work for </a:t>
            </a:r>
            <a:r>
              <a:rPr lang="en-GB" sz="2200" dirty="0" smtClean="0">
                <a:latin typeface="Times New Roman" panose="02020603050405020304" pitchFamily="18" charset="0"/>
                <a:cs typeface="Times New Roman" panose="02020603050405020304" pitchFamily="18" charset="0"/>
              </a:rPr>
              <a:t>adults</a:t>
            </a:r>
          </a:p>
          <a:p>
            <a:pPr marL="0" indent="0">
              <a:buNone/>
            </a:pPr>
            <a:endParaRPr lang="en-GB" sz="2200" b="1" dirty="0">
              <a:latin typeface="Times New Roman" panose="02020603050405020304" pitchFamily="18" charset="0"/>
              <a:cs typeface="Times New Roman" panose="02020603050405020304" pitchFamily="18" charset="0"/>
            </a:endParaRPr>
          </a:p>
          <a:p>
            <a:endParaRPr lang="en-GB" sz="2200" b="1" dirty="0">
              <a:latin typeface="Times New Roman" panose="02020603050405020304" pitchFamily="18" charset="0"/>
              <a:cs typeface="Times New Roman" panose="02020603050405020304" pitchFamily="18" charset="0"/>
            </a:endParaRPr>
          </a:p>
          <a:p>
            <a:endParaRPr lang="en-GB" b="1" dirty="0"/>
          </a:p>
          <a:p>
            <a:endParaRPr lang="en-GB" b="1" dirty="0"/>
          </a:p>
          <a:p>
            <a:endParaRPr lang="en-GB" b="1" dirty="0"/>
          </a:p>
          <a:p>
            <a:endParaRPr lang="en-GB" dirty="0"/>
          </a:p>
          <a:p>
            <a:endParaRPr lang="en-GB" dirty="0"/>
          </a:p>
          <a:p>
            <a:endParaRPr lang="en-GB" dirty="0"/>
          </a:p>
        </p:txBody>
      </p:sp>
    </p:spTree>
    <p:extLst>
      <p:ext uri="{BB962C8B-B14F-4D97-AF65-F5344CB8AC3E}">
        <p14:creationId xmlns:p14="http://schemas.microsoft.com/office/powerpoint/2010/main" val="1687219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Times New Roman" panose="02020603050405020304" pitchFamily="18" charset="0"/>
                <a:cs typeface="Times New Roman" panose="02020603050405020304" pitchFamily="18" charset="0"/>
              </a:rPr>
              <a:t>Contd</a:t>
            </a:r>
            <a:r>
              <a:rPr lang="en-GB" dirty="0" smtClean="0">
                <a:latin typeface="Times New Roman" panose="02020603050405020304" pitchFamily="18" charset="0"/>
                <a:cs typeface="Times New Roman" panose="02020603050405020304" pitchFamily="18" charset="0"/>
              </a:rPr>
              <a:t>…</a:t>
            </a:r>
            <a:r>
              <a:rPr lang="en-GB" dirty="0" smtClean="0"/>
              <a:t>..</a:t>
            </a:r>
            <a:endParaRPr lang="en-GB" dirty="0"/>
          </a:p>
        </p:txBody>
      </p:sp>
      <p:sp>
        <p:nvSpPr>
          <p:cNvPr id="3" name="Content Placeholder 2"/>
          <p:cNvSpPr>
            <a:spLocks noGrp="1"/>
          </p:cNvSpPr>
          <p:nvPr>
            <p:ph idx="1"/>
          </p:nvPr>
        </p:nvSpPr>
        <p:spPr>
          <a:xfrm>
            <a:off x="1066800" y="2103120"/>
            <a:ext cx="10058400" cy="4396154"/>
          </a:xfrm>
        </p:spPr>
        <p:txBody>
          <a:bodyPr>
            <a:normAutofit/>
          </a:bodyPr>
          <a:lstStyle/>
          <a:p>
            <a:r>
              <a:rPr lang="en-GB" sz="2200" b="1" dirty="0" smtClean="0">
                <a:latin typeface="Times New Roman" panose="02020603050405020304" pitchFamily="18" charset="0"/>
                <a:cs typeface="Times New Roman" panose="02020603050405020304" pitchFamily="18" charset="0"/>
              </a:rPr>
              <a:t>Register </a:t>
            </a:r>
            <a:r>
              <a:rPr lang="en-GB" sz="2200" b="1" dirty="0">
                <a:latin typeface="Times New Roman" panose="02020603050405020304" pitchFamily="18" charset="0"/>
                <a:cs typeface="Times New Roman" panose="02020603050405020304" pitchFamily="18" charset="0"/>
              </a:rPr>
              <a:t>of adult workers:</a:t>
            </a:r>
            <a:r>
              <a:rPr lang="en-GB" sz="2200" dirty="0">
                <a:latin typeface="Times New Roman" panose="02020603050405020304" pitchFamily="18" charset="0"/>
                <a:cs typeface="Times New Roman" panose="02020603050405020304" pitchFamily="18" charset="0"/>
              </a:rPr>
              <a:t> maintain a register of adult workers, to be available to the Inspector at all times during working hours</a:t>
            </a:r>
            <a:r>
              <a:rPr lang="en-GB" sz="2200" b="1" dirty="0">
                <a:latin typeface="Times New Roman" panose="02020603050405020304" pitchFamily="18" charset="0"/>
                <a:cs typeface="Times New Roman" panose="02020603050405020304" pitchFamily="18" charset="0"/>
              </a:rPr>
              <a:t>, </a:t>
            </a:r>
            <a:r>
              <a:rPr lang="en-GB" sz="2200" dirty="0">
                <a:latin typeface="Times New Roman" panose="02020603050405020304" pitchFamily="18" charset="0"/>
                <a:cs typeface="Times New Roman" panose="02020603050405020304" pitchFamily="18" charset="0"/>
              </a:rPr>
              <a:t>showing, the name of each adult worker in the </a:t>
            </a:r>
            <a:r>
              <a:rPr lang="en-GB" sz="2200" dirty="0" smtClean="0">
                <a:latin typeface="Times New Roman" panose="02020603050405020304" pitchFamily="18" charset="0"/>
                <a:cs typeface="Times New Roman" panose="02020603050405020304" pitchFamily="18" charset="0"/>
              </a:rPr>
              <a:t>factory;</a:t>
            </a:r>
            <a:endParaRPr lang="en-GB" sz="2200" dirty="0">
              <a:latin typeface="Times New Roman" panose="02020603050405020304" pitchFamily="18" charset="0"/>
              <a:cs typeface="Times New Roman" panose="02020603050405020304" pitchFamily="18" charset="0"/>
            </a:endParaRPr>
          </a:p>
          <a:p>
            <a:pPr lvl="1"/>
            <a:r>
              <a:rPr lang="en-GB" sz="2200" dirty="0">
                <a:latin typeface="Times New Roman" panose="02020603050405020304" pitchFamily="18" charset="0"/>
                <a:cs typeface="Times New Roman" panose="02020603050405020304" pitchFamily="18" charset="0"/>
              </a:rPr>
              <a:t>the nature of his worker ;</a:t>
            </a:r>
          </a:p>
          <a:p>
            <a:pPr lvl="1"/>
            <a:r>
              <a:rPr lang="en-GB" sz="2200" dirty="0">
                <a:latin typeface="Times New Roman" panose="02020603050405020304" pitchFamily="18" charset="0"/>
                <a:cs typeface="Times New Roman" panose="02020603050405020304" pitchFamily="18" charset="0"/>
              </a:rPr>
              <a:t>the group, if any, in which he is included;</a:t>
            </a:r>
          </a:p>
          <a:p>
            <a:pPr lvl="1"/>
            <a:r>
              <a:rPr lang="en-GB" sz="2200" dirty="0">
                <a:latin typeface="Times New Roman" panose="02020603050405020304" pitchFamily="18" charset="0"/>
                <a:cs typeface="Times New Roman" panose="02020603050405020304" pitchFamily="18" charset="0"/>
              </a:rPr>
              <a:t>where his group works on shift, the relay to which he is allotted ; and</a:t>
            </a:r>
          </a:p>
          <a:p>
            <a:pPr lvl="1"/>
            <a:r>
              <a:rPr lang="en-GB" sz="2200" dirty="0">
                <a:latin typeface="Times New Roman" panose="02020603050405020304" pitchFamily="18" charset="0"/>
                <a:cs typeface="Times New Roman" panose="02020603050405020304" pitchFamily="18" charset="0"/>
              </a:rPr>
              <a:t>such other particulars as may be prescribed</a:t>
            </a:r>
          </a:p>
          <a:p>
            <a:r>
              <a:rPr lang="en-GB" sz="2200" dirty="0">
                <a:latin typeface="Times New Roman" panose="02020603050405020304" pitchFamily="18" charset="0"/>
                <a:cs typeface="Times New Roman" panose="02020603050405020304" pitchFamily="18" charset="0"/>
              </a:rPr>
              <a:t>No Adult worker shall be required or allowed to work in any factory unless his name and other particulars have been entered in the register of adult workers</a:t>
            </a:r>
          </a:p>
        </p:txBody>
      </p:sp>
    </p:spTree>
    <p:extLst>
      <p:ext uri="{BB962C8B-B14F-4D97-AF65-F5344CB8AC3E}">
        <p14:creationId xmlns:p14="http://schemas.microsoft.com/office/powerpoint/2010/main" val="496936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Employment of young persons</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66800" y="2103120"/>
            <a:ext cx="10058400" cy="4466492"/>
          </a:xfrm>
        </p:spPr>
        <p:txBody>
          <a:bodyPr>
            <a:normAutofit fontScale="92500" lnSpcReduction="20000"/>
          </a:bodyPr>
          <a:lstStyle/>
          <a:p>
            <a:r>
              <a:rPr lang="en-GB" sz="2400" b="1" dirty="0">
                <a:latin typeface="Times New Roman" panose="02020603050405020304" pitchFamily="18" charset="0"/>
                <a:cs typeface="Times New Roman" panose="02020603050405020304" pitchFamily="18" charset="0"/>
              </a:rPr>
              <a:t>Prohibition of employment of young </a:t>
            </a:r>
            <a:r>
              <a:rPr lang="en-GB" sz="2400" b="1" dirty="0" smtClean="0">
                <a:latin typeface="Times New Roman" panose="02020603050405020304" pitchFamily="18" charset="0"/>
                <a:cs typeface="Times New Roman" panose="02020603050405020304" pitchFamily="18" charset="0"/>
              </a:rPr>
              <a:t>children: </a:t>
            </a:r>
            <a:r>
              <a:rPr lang="en-GB" sz="2400" dirty="0">
                <a:latin typeface="Times New Roman" panose="02020603050405020304" pitchFamily="18" charset="0"/>
                <a:cs typeface="Times New Roman" panose="02020603050405020304" pitchFamily="18" charset="0"/>
              </a:rPr>
              <a:t>No </a:t>
            </a:r>
            <a:r>
              <a:rPr lang="en-GB" sz="2400" dirty="0" smtClean="0">
                <a:latin typeface="Times New Roman" panose="02020603050405020304" pitchFamily="18" charset="0"/>
                <a:cs typeface="Times New Roman" panose="02020603050405020304" pitchFamily="18" charset="0"/>
              </a:rPr>
              <a:t>child -</a:t>
            </a:r>
            <a:r>
              <a:rPr lang="en-GB" sz="2400" dirty="0">
                <a:latin typeface="Times New Roman" panose="02020603050405020304" pitchFamily="18" charset="0"/>
                <a:cs typeface="Times New Roman" panose="02020603050405020304" pitchFamily="18" charset="0"/>
              </a:rPr>
              <a:t> fourteenth </a:t>
            </a:r>
            <a:r>
              <a:rPr lang="en-GB" sz="2400" dirty="0" smtClean="0">
                <a:latin typeface="Times New Roman" panose="02020603050405020304" pitchFamily="18" charset="0"/>
                <a:cs typeface="Times New Roman" panose="02020603050405020304" pitchFamily="18" charset="0"/>
              </a:rPr>
              <a:t>year</a:t>
            </a:r>
          </a:p>
          <a:p>
            <a:r>
              <a:rPr lang="en-GB" sz="2400" b="1" dirty="0">
                <a:latin typeface="Times New Roman" panose="02020603050405020304" pitchFamily="18" charset="0"/>
                <a:cs typeface="Times New Roman" panose="02020603050405020304" pitchFamily="18" charset="0"/>
              </a:rPr>
              <a:t>Non-adult workers to carry </a:t>
            </a:r>
            <a:r>
              <a:rPr lang="en-GB" sz="2400" b="1" dirty="0" smtClean="0">
                <a:latin typeface="Times New Roman" panose="02020603050405020304" pitchFamily="18" charset="0"/>
                <a:cs typeface="Times New Roman" panose="02020603050405020304" pitchFamily="18" charset="0"/>
              </a:rPr>
              <a:t>tokens</a:t>
            </a:r>
            <a:r>
              <a:rPr lang="en-GB" sz="2400" b="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 child who has completed his fourteenth year or an adolescent shall not be required or allowed to work in any factory, unless </a:t>
            </a:r>
            <a:r>
              <a:rPr lang="en-GB" sz="2400" dirty="0" smtClean="0">
                <a:latin typeface="Times New Roman" panose="02020603050405020304" pitchFamily="18" charset="0"/>
                <a:cs typeface="Times New Roman" panose="02020603050405020304" pitchFamily="18" charset="0"/>
              </a:rPr>
              <a:t>–</a:t>
            </a:r>
          </a:p>
          <a:p>
            <a:pPr lvl="1"/>
            <a:r>
              <a:rPr lang="en-GB" sz="2400" dirty="0" smtClean="0">
                <a:latin typeface="Times New Roman" panose="02020603050405020304" pitchFamily="18" charset="0"/>
                <a:cs typeface="Times New Roman" panose="02020603050405020304" pitchFamily="18" charset="0"/>
              </a:rPr>
              <a:t>a </a:t>
            </a:r>
            <a:r>
              <a:rPr lang="en-GB" sz="2400" dirty="0">
                <a:latin typeface="Times New Roman" panose="02020603050405020304" pitchFamily="18" charset="0"/>
                <a:cs typeface="Times New Roman" panose="02020603050405020304" pitchFamily="18" charset="0"/>
              </a:rPr>
              <a:t>certificate of fitness granted </a:t>
            </a:r>
            <a:r>
              <a:rPr lang="en-GB" sz="2400" dirty="0" smtClean="0">
                <a:latin typeface="Times New Roman" panose="02020603050405020304" pitchFamily="18" charset="0"/>
                <a:cs typeface="Times New Roman" panose="02020603050405020304" pitchFamily="18" charset="0"/>
              </a:rPr>
              <a:t>(sec 69) </a:t>
            </a:r>
            <a:r>
              <a:rPr lang="en-GB" sz="2400" dirty="0">
                <a:latin typeface="Times New Roman" panose="02020603050405020304" pitchFamily="18" charset="0"/>
                <a:cs typeface="Times New Roman" panose="02020603050405020304" pitchFamily="18" charset="0"/>
              </a:rPr>
              <a:t>is in the custody of the manager of the factory, and</a:t>
            </a:r>
          </a:p>
          <a:p>
            <a:pPr lvl="1"/>
            <a:r>
              <a:rPr lang="en-GB" sz="2400" dirty="0">
                <a:latin typeface="Times New Roman" panose="02020603050405020304" pitchFamily="18" charset="0"/>
                <a:cs typeface="Times New Roman" panose="02020603050405020304" pitchFamily="18" charset="0"/>
              </a:rPr>
              <a:t>such child or adolescent carried while he is at work a token giving a reference to such </a:t>
            </a:r>
            <a:r>
              <a:rPr lang="en-GB" sz="2400" dirty="0" smtClean="0">
                <a:latin typeface="Times New Roman" panose="02020603050405020304" pitchFamily="18" charset="0"/>
                <a:cs typeface="Times New Roman" panose="02020603050405020304" pitchFamily="18" charset="0"/>
              </a:rPr>
              <a:t>certificate</a:t>
            </a:r>
            <a:endParaRPr lang="en-GB" sz="2400" dirty="0">
              <a:latin typeface="Times New Roman" panose="02020603050405020304" pitchFamily="18" charset="0"/>
              <a:cs typeface="Times New Roman" panose="02020603050405020304" pitchFamily="18" charset="0"/>
            </a:endParaRPr>
          </a:p>
          <a:p>
            <a:r>
              <a:rPr lang="en-GB" sz="2400" b="1" dirty="0">
                <a:latin typeface="Times New Roman" panose="02020603050405020304" pitchFamily="18" charset="0"/>
                <a:cs typeface="Times New Roman" panose="02020603050405020304" pitchFamily="18" charset="0"/>
              </a:rPr>
              <a:t>C</a:t>
            </a:r>
            <a:r>
              <a:rPr lang="en-GB" sz="2400" b="1" dirty="0" smtClean="0">
                <a:latin typeface="Times New Roman" panose="02020603050405020304" pitchFamily="18" charset="0"/>
                <a:cs typeface="Times New Roman" panose="02020603050405020304" pitchFamily="18" charset="0"/>
              </a:rPr>
              <a:t>ertificate </a:t>
            </a:r>
            <a:r>
              <a:rPr lang="en-GB" sz="2400" b="1" dirty="0">
                <a:latin typeface="Times New Roman" panose="02020603050405020304" pitchFamily="18" charset="0"/>
                <a:cs typeface="Times New Roman" panose="02020603050405020304" pitchFamily="18" charset="0"/>
              </a:rPr>
              <a:t>of </a:t>
            </a:r>
            <a:r>
              <a:rPr lang="en-GB" sz="2400" b="1" dirty="0" smtClean="0">
                <a:latin typeface="Times New Roman" panose="02020603050405020304" pitchFamily="18" charset="0"/>
                <a:cs typeface="Times New Roman" panose="02020603050405020304" pitchFamily="18" charset="0"/>
              </a:rPr>
              <a:t>fitness: </a:t>
            </a:r>
            <a:r>
              <a:rPr lang="en-GB" sz="2400" dirty="0" smtClean="0">
                <a:latin typeface="Times New Roman" panose="02020603050405020304" pitchFamily="18" charset="0"/>
                <a:cs typeface="Times New Roman" panose="02020603050405020304" pitchFamily="18" charset="0"/>
              </a:rPr>
              <a:t>A </a:t>
            </a:r>
            <a:r>
              <a:rPr lang="en-GB" sz="2400" dirty="0">
                <a:latin typeface="Times New Roman" panose="02020603050405020304" pitchFamily="18" charset="0"/>
                <a:cs typeface="Times New Roman" panose="02020603050405020304" pitchFamily="18" charset="0"/>
              </a:rPr>
              <a:t>certifying </a:t>
            </a:r>
            <a:r>
              <a:rPr lang="en-GB" sz="2400" dirty="0" smtClean="0">
                <a:latin typeface="Times New Roman" panose="02020603050405020304" pitchFamily="18" charset="0"/>
                <a:cs typeface="Times New Roman" panose="02020603050405020304" pitchFamily="18" charset="0"/>
              </a:rPr>
              <a:t>surgeon (application by a young person/ parent/ guardian accompanied by manager of factory), examine </a:t>
            </a:r>
            <a:r>
              <a:rPr lang="en-GB" sz="2400" dirty="0">
                <a:latin typeface="Times New Roman" panose="02020603050405020304" pitchFamily="18" charset="0"/>
                <a:cs typeface="Times New Roman" panose="02020603050405020304" pitchFamily="18" charset="0"/>
              </a:rPr>
              <a:t>such person and ascertain his fitness for work in a </a:t>
            </a:r>
            <a:r>
              <a:rPr lang="en-GB" sz="2400" dirty="0" smtClean="0">
                <a:latin typeface="Times New Roman" panose="02020603050405020304" pitchFamily="18" charset="0"/>
                <a:cs typeface="Times New Roman" panose="02020603050405020304" pitchFamily="18" charset="0"/>
              </a:rPr>
              <a:t>factory. The </a:t>
            </a:r>
            <a:r>
              <a:rPr lang="en-GB" sz="2400" dirty="0">
                <a:latin typeface="Times New Roman" panose="02020603050405020304" pitchFamily="18" charset="0"/>
                <a:cs typeface="Times New Roman" panose="02020603050405020304" pitchFamily="18" charset="0"/>
              </a:rPr>
              <a:t>certifying </a:t>
            </a:r>
            <a:r>
              <a:rPr lang="en-GB" sz="2400" dirty="0" smtClean="0">
                <a:latin typeface="Times New Roman" panose="02020603050405020304" pitchFamily="18" charset="0"/>
                <a:cs typeface="Times New Roman" panose="02020603050405020304" pitchFamily="18" charset="0"/>
              </a:rPr>
              <a:t>surgeon – </a:t>
            </a:r>
          </a:p>
          <a:p>
            <a:pPr lvl="1"/>
            <a:r>
              <a:rPr lang="en-GB" sz="2400" dirty="0" smtClean="0">
                <a:latin typeface="Times New Roman" panose="02020603050405020304" pitchFamily="18" charset="0"/>
                <a:cs typeface="Times New Roman" panose="02020603050405020304" pitchFamily="18" charset="0"/>
              </a:rPr>
              <a:t>certificate </a:t>
            </a:r>
            <a:r>
              <a:rPr lang="en-GB" sz="2400" dirty="0">
                <a:latin typeface="Times New Roman" panose="02020603050405020304" pitchFamily="18" charset="0"/>
                <a:cs typeface="Times New Roman" panose="02020603050405020304" pitchFamily="18" charset="0"/>
              </a:rPr>
              <a:t>of </a:t>
            </a:r>
            <a:r>
              <a:rPr lang="en-GB" sz="2400" dirty="0" smtClean="0">
                <a:latin typeface="Times New Roman" panose="02020603050405020304" pitchFamily="18" charset="0"/>
                <a:cs typeface="Times New Roman" panose="02020603050405020304" pitchFamily="18" charset="0"/>
              </a:rPr>
              <a:t>fitness - physical </a:t>
            </a:r>
            <a:r>
              <a:rPr lang="en-GB" sz="2400" dirty="0">
                <a:latin typeface="Times New Roman" panose="02020603050405020304" pitchFamily="18" charset="0"/>
                <a:cs typeface="Times New Roman" panose="02020603050405020304" pitchFamily="18" charset="0"/>
              </a:rPr>
              <a:t>standards and that he is fit for such </a:t>
            </a:r>
            <a:r>
              <a:rPr lang="en-GB" sz="2400" dirty="0" smtClean="0">
                <a:latin typeface="Times New Roman" panose="02020603050405020304" pitchFamily="18" charset="0"/>
                <a:cs typeface="Times New Roman" panose="02020603050405020304" pitchFamily="18" charset="0"/>
              </a:rPr>
              <a:t>work;</a:t>
            </a:r>
          </a:p>
          <a:p>
            <a:pPr lvl="1"/>
            <a:r>
              <a:rPr lang="en-GB" sz="2400" dirty="0">
                <a:latin typeface="Times New Roman" panose="02020603050405020304" pitchFamily="18" charset="0"/>
                <a:cs typeface="Times New Roman" panose="02020603050405020304" pitchFamily="18" charset="0"/>
              </a:rPr>
              <a:t>a certificate of fitness to work in a factory as an adult, if he is satisfied that the young person has completed his fifteenth year and is fit for a full day's work in a factory</a:t>
            </a:r>
            <a:endParaRPr lang="en-GB" sz="2400" b="1" dirty="0">
              <a:latin typeface="Times New Roman" panose="02020603050405020304" pitchFamily="18" charset="0"/>
              <a:cs typeface="Times New Roman" panose="02020603050405020304" pitchFamily="18" charset="0"/>
            </a:endParaRPr>
          </a:p>
          <a:p>
            <a:endParaRPr lang="en-GB" b="1" dirty="0"/>
          </a:p>
          <a:p>
            <a:endParaRPr lang="en-GB" b="1" dirty="0"/>
          </a:p>
          <a:p>
            <a:endParaRPr lang="en-GB" dirty="0"/>
          </a:p>
        </p:txBody>
      </p:sp>
    </p:spTree>
    <p:extLst>
      <p:ext uri="{BB962C8B-B14F-4D97-AF65-F5344CB8AC3E}">
        <p14:creationId xmlns:p14="http://schemas.microsoft.com/office/powerpoint/2010/main" val="16216821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Times New Roman" panose="02020603050405020304" pitchFamily="18" charset="0"/>
                <a:cs typeface="Times New Roman" panose="02020603050405020304" pitchFamily="18" charset="0"/>
              </a:rPr>
              <a:t>Contd</a:t>
            </a:r>
            <a:r>
              <a:rPr lang="en-GB" dirty="0" smtClean="0">
                <a:latin typeface="Times New Roman" panose="02020603050405020304" pitchFamily="18" charset="0"/>
                <a:cs typeface="Times New Roman" panose="02020603050405020304" pitchFamily="18" charset="0"/>
              </a:rPr>
              <a:t>…</a:t>
            </a:r>
            <a:r>
              <a:rPr lang="en-GB" dirty="0" smtClean="0"/>
              <a:t>...</a:t>
            </a:r>
            <a:endParaRPr lang="en-GB" dirty="0"/>
          </a:p>
        </p:txBody>
      </p:sp>
      <p:sp>
        <p:nvSpPr>
          <p:cNvPr id="3" name="Content Placeholder 2"/>
          <p:cNvSpPr>
            <a:spLocks noGrp="1"/>
          </p:cNvSpPr>
          <p:nvPr>
            <p:ph idx="1"/>
          </p:nvPr>
        </p:nvSpPr>
        <p:spPr>
          <a:xfrm>
            <a:off x="1066800" y="2103119"/>
            <a:ext cx="10058400" cy="4424289"/>
          </a:xfrm>
        </p:spPr>
        <p:txBody>
          <a:bodyPr/>
          <a:lstStyle/>
          <a:p>
            <a:r>
              <a:rPr lang="en-GB" sz="2200" dirty="0">
                <a:latin typeface="Times New Roman" panose="02020603050405020304" pitchFamily="18" charset="0"/>
                <a:cs typeface="Times New Roman" panose="02020603050405020304" pitchFamily="18" charset="0"/>
              </a:rPr>
              <a:t>A certificate of fitness granted or </a:t>
            </a:r>
            <a:r>
              <a:rPr lang="en-GB" sz="2200" dirty="0" smtClean="0">
                <a:latin typeface="Times New Roman" panose="02020603050405020304" pitchFamily="18" charset="0"/>
                <a:cs typeface="Times New Roman" panose="02020603050405020304" pitchFamily="18" charset="0"/>
              </a:rPr>
              <a:t>renewed, </a:t>
            </a:r>
            <a:r>
              <a:rPr lang="en-GB" sz="2200" dirty="0">
                <a:latin typeface="Times New Roman" panose="02020603050405020304" pitchFamily="18" charset="0"/>
                <a:cs typeface="Times New Roman" panose="02020603050405020304" pitchFamily="18" charset="0"/>
              </a:rPr>
              <a:t>shall be valid only for a period of twelve months from the date thereof </a:t>
            </a:r>
            <a:endParaRPr lang="en-GB" sz="2200" dirty="0" smtClean="0">
              <a:latin typeface="Times New Roman" panose="02020603050405020304" pitchFamily="18" charset="0"/>
              <a:cs typeface="Times New Roman" panose="02020603050405020304" pitchFamily="18" charset="0"/>
            </a:endParaRPr>
          </a:p>
          <a:p>
            <a:r>
              <a:rPr lang="en-GB" sz="2200" dirty="0">
                <a:latin typeface="Times New Roman" panose="02020603050405020304" pitchFamily="18" charset="0"/>
                <a:cs typeface="Times New Roman" panose="02020603050405020304" pitchFamily="18" charset="0"/>
              </a:rPr>
              <a:t>A certifying surgeon shall revoke any certificate granted or renewed </a:t>
            </a:r>
            <a:r>
              <a:rPr lang="en-GB" sz="2200" dirty="0" smtClean="0">
                <a:latin typeface="Times New Roman" panose="02020603050405020304" pitchFamily="18" charset="0"/>
                <a:cs typeface="Times New Roman" panose="02020603050405020304" pitchFamily="18" charset="0"/>
              </a:rPr>
              <a:t>under </a:t>
            </a:r>
            <a:r>
              <a:rPr lang="en-GB" sz="2200" dirty="0">
                <a:latin typeface="Times New Roman" panose="02020603050405020304" pitchFamily="18" charset="0"/>
                <a:cs typeface="Times New Roman" panose="02020603050405020304" pitchFamily="18" charset="0"/>
              </a:rPr>
              <a:t>if in his opinion the holder of it is no longer fit to work in the capacity' stated therein an a </a:t>
            </a:r>
            <a:r>
              <a:rPr lang="en-GB" sz="2200" dirty="0" smtClean="0">
                <a:latin typeface="Times New Roman" panose="02020603050405020304" pitchFamily="18" charset="0"/>
                <a:cs typeface="Times New Roman" panose="02020603050405020304" pitchFamily="18" charset="0"/>
              </a:rPr>
              <a:t>factory</a:t>
            </a:r>
          </a:p>
          <a:p>
            <a:r>
              <a:rPr lang="en-GB" sz="2200" b="1" dirty="0">
                <a:latin typeface="Times New Roman" panose="02020603050405020304" pitchFamily="18" charset="0"/>
                <a:cs typeface="Times New Roman" panose="02020603050405020304" pitchFamily="18" charset="0"/>
              </a:rPr>
              <a:t>Working hour for </a:t>
            </a:r>
            <a:r>
              <a:rPr lang="en-GB" sz="2200" b="1" dirty="0" smtClean="0">
                <a:latin typeface="Times New Roman" panose="02020603050405020304" pitchFamily="18" charset="0"/>
                <a:cs typeface="Times New Roman" panose="02020603050405020304" pitchFamily="18" charset="0"/>
              </a:rPr>
              <a:t>children: </a:t>
            </a:r>
            <a:r>
              <a:rPr lang="en-GB" sz="2200" dirty="0">
                <a:latin typeface="Times New Roman" panose="02020603050405020304" pitchFamily="18" charset="0"/>
                <a:cs typeface="Times New Roman" panose="02020603050405020304" pitchFamily="18" charset="0"/>
              </a:rPr>
              <a:t>for more than four and a half hours in any </a:t>
            </a:r>
            <a:r>
              <a:rPr lang="en-GB" sz="2200" dirty="0" smtClean="0">
                <a:latin typeface="Times New Roman" panose="02020603050405020304" pitchFamily="18" charset="0"/>
                <a:cs typeface="Times New Roman" panose="02020603050405020304" pitchFamily="18" charset="0"/>
              </a:rPr>
              <a:t>day; during </a:t>
            </a:r>
            <a:r>
              <a:rPr lang="en-GB" sz="2200" dirty="0">
                <a:latin typeface="Times New Roman" panose="02020603050405020304" pitchFamily="18" charset="0"/>
                <a:cs typeface="Times New Roman" panose="02020603050405020304" pitchFamily="18" charset="0"/>
              </a:rPr>
              <a:t>the </a:t>
            </a:r>
            <a:r>
              <a:rPr lang="en-GB" sz="2200" dirty="0" smtClean="0">
                <a:latin typeface="Times New Roman" panose="02020603050405020304" pitchFamily="18" charset="0"/>
                <a:cs typeface="Times New Roman" panose="02020603050405020304" pitchFamily="18" charset="0"/>
              </a:rPr>
              <a:t>night (</a:t>
            </a:r>
            <a:r>
              <a:rPr lang="en-GB" sz="2200" dirty="0">
                <a:latin typeface="Times New Roman" panose="02020603050405020304" pitchFamily="18" charset="0"/>
                <a:cs typeface="Times New Roman" panose="02020603050405020304" pitchFamily="18" charset="0"/>
              </a:rPr>
              <a:t>10 P.M. and 6 A.M</a:t>
            </a:r>
            <a:r>
              <a:rPr lang="en-GB" sz="2200" dirty="0" smtClean="0">
                <a:latin typeface="Times New Roman" panose="02020603050405020304" pitchFamily="18" charset="0"/>
                <a:cs typeface="Times New Roman" panose="02020603050405020304" pitchFamily="18" charset="0"/>
              </a:rPr>
              <a:t>.)</a:t>
            </a:r>
          </a:p>
          <a:p>
            <a:r>
              <a:rPr lang="en-GB" sz="2200" dirty="0" smtClean="0">
                <a:latin typeface="Times New Roman" panose="02020603050405020304" pitchFamily="18" charset="0"/>
                <a:cs typeface="Times New Roman" panose="02020603050405020304" pitchFamily="18" charset="0"/>
              </a:rPr>
              <a:t>Spread-over </a:t>
            </a:r>
            <a:r>
              <a:rPr lang="en-GB" sz="2200" dirty="0">
                <a:latin typeface="Times New Roman" panose="02020603050405020304" pitchFamily="18" charset="0"/>
                <a:cs typeface="Times New Roman" panose="02020603050405020304" pitchFamily="18" charset="0"/>
              </a:rPr>
              <a:t>more than five hours </a:t>
            </a:r>
            <a:r>
              <a:rPr lang="en-GB" sz="2200" dirty="0" smtClean="0">
                <a:latin typeface="Times New Roman" panose="02020603050405020304" pitchFamily="18" charset="0"/>
                <a:cs typeface="Times New Roman" panose="02020603050405020304" pitchFamily="18" charset="0"/>
              </a:rPr>
              <a:t>each</a:t>
            </a:r>
          </a:p>
          <a:p>
            <a:r>
              <a:rPr lang="en-GB" sz="2200" dirty="0" smtClean="0">
                <a:latin typeface="Times New Roman" panose="02020603050405020304" pitchFamily="18" charset="0"/>
                <a:cs typeface="Times New Roman" panose="02020603050405020304" pitchFamily="18" charset="0"/>
              </a:rPr>
              <a:t>Double employment</a:t>
            </a:r>
          </a:p>
          <a:p>
            <a:r>
              <a:rPr lang="en-GB" sz="2200" dirty="0">
                <a:latin typeface="Times New Roman" panose="02020603050405020304" pitchFamily="18" charset="0"/>
                <a:cs typeface="Times New Roman" panose="02020603050405020304" pitchFamily="18" charset="0"/>
              </a:rPr>
              <a:t>F</a:t>
            </a:r>
            <a:r>
              <a:rPr lang="en-GB" sz="2200" dirty="0" smtClean="0">
                <a:latin typeface="Times New Roman" panose="02020603050405020304" pitchFamily="18" charset="0"/>
                <a:cs typeface="Times New Roman" panose="02020603050405020304" pitchFamily="18" charset="0"/>
              </a:rPr>
              <a:t>emale child - except</a:t>
            </a:r>
            <a:r>
              <a:rPr lang="en-GB" sz="2200" dirty="0">
                <a:latin typeface="Times New Roman" panose="02020603050405020304" pitchFamily="18" charset="0"/>
                <a:cs typeface="Times New Roman" panose="02020603050405020304" pitchFamily="18" charset="0"/>
              </a:rPr>
              <a:t> between 8 A.M. and 7 P.M</a:t>
            </a:r>
            <a:r>
              <a:rPr lang="en-GB" sz="2200" dirty="0" smtClean="0">
                <a:latin typeface="Times New Roman" panose="02020603050405020304" pitchFamily="18" charset="0"/>
                <a:cs typeface="Times New Roman" panose="02020603050405020304" pitchFamily="18" charset="0"/>
              </a:rPr>
              <a:t>.</a:t>
            </a:r>
            <a:endParaRPr lang="en-GB" sz="2200" b="1" dirty="0">
              <a:latin typeface="Times New Roman" panose="02020603050405020304" pitchFamily="18" charset="0"/>
              <a:cs typeface="Times New Roman" panose="02020603050405020304" pitchFamily="18" charset="0"/>
            </a:endParaRPr>
          </a:p>
          <a:p>
            <a:endParaRPr lang="en-GB" sz="2200" dirty="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9500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Contd</a:t>
            </a:r>
            <a:r>
              <a:rPr lang="en-GB" dirty="0" smtClean="0"/>
              <a:t>…..</a:t>
            </a:r>
            <a:endParaRPr lang="en-GB" dirty="0"/>
          </a:p>
        </p:txBody>
      </p:sp>
      <p:sp>
        <p:nvSpPr>
          <p:cNvPr id="3" name="Content Placeholder 2"/>
          <p:cNvSpPr>
            <a:spLocks noGrp="1"/>
          </p:cNvSpPr>
          <p:nvPr>
            <p:ph idx="1"/>
          </p:nvPr>
        </p:nvSpPr>
        <p:spPr>
          <a:xfrm>
            <a:off x="1066800" y="2103120"/>
            <a:ext cx="10058400" cy="4382086"/>
          </a:xfrm>
        </p:spPr>
        <p:txBody>
          <a:bodyPr>
            <a:normAutofit/>
          </a:bodyPr>
          <a:lstStyle/>
          <a:p>
            <a:r>
              <a:rPr lang="en-GB" sz="2200" b="1" dirty="0" smtClean="0">
                <a:latin typeface="Times New Roman" panose="02020603050405020304" pitchFamily="18" charset="0"/>
                <a:cs typeface="Times New Roman" panose="02020603050405020304" pitchFamily="18" charset="0"/>
              </a:rPr>
              <a:t>Notice </a:t>
            </a:r>
            <a:r>
              <a:rPr lang="en-GB" sz="2200" b="1" dirty="0">
                <a:latin typeface="Times New Roman" panose="02020603050405020304" pitchFamily="18" charset="0"/>
                <a:cs typeface="Times New Roman" panose="02020603050405020304" pitchFamily="18" charset="0"/>
              </a:rPr>
              <a:t>of period of work for </a:t>
            </a:r>
            <a:r>
              <a:rPr lang="en-GB" sz="2200" b="1" dirty="0" smtClean="0">
                <a:latin typeface="Times New Roman" panose="02020603050405020304" pitchFamily="18" charset="0"/>
                <a:cs typeface="Times New Roman" panose="02020603050405020304" pitchFamily="18" charset="0"/>
              </a:rPr>
              <a:t>children: </a:t>
            </a:r>
            <a:r>
              <a:rPr lang="en-GB" sz="2200" dirty="0" smtClean="0">
                <a:latin typeface="Times New Roman" panose="02020603050405020304" pitchFamily="18" charset="0"/>
                <a:cs typeface="Times New Roman" panose="02020603050405020304" pitchFamily="18" charset="0"/>
              </a:rPr>
              <a:t>displayed </a:t>
            </a:r>
            <a:r>
              <a:rPr lang="en-GB" sz="2200" dirty="0">
                <a:latin typeface="Times New Roman" panose="02020603050405020304" pitchFamily="18" charset="0"/>
                <a:cs typeface="Times New Roman" panose="02020603050405020304" pitchFamily="18" charset="0"/>
              </a:rPr>
              <a:t>and correctly </a:t>
            </a:r>
            <a:r>
              <a:rPr lang="en-GB" sz="2200" dirty="0" smtClean="0">
                <a:latin typeface="Times New Roman" panose="02020603050405020304" pitchFamily="18" charset="0"/>
                <a:cs typeface="Times New Roman" panose="02020603050405020304" pitchFamily="18" charset="0"/>
              </a:rPr>
              <a:t>maintained</a:t>
            </a:r>
            <a:r>
              <a:rPr lang="en-GB" sz="2200" b="1" dirty="0">
                <a:latin typeface="Times New Roman" panose="02020603050405020304" pitchFamily="18" charset="0"/>
                <a:cs typeface="Times New Roman" panose="02020603050405020304" pitchFamily="18" charset="0"/>
              </a:rPr>
              <a:t> </a:t>
            </a:r>
            <a:r>
              <a:rPr lang="en-GB" sz="2200" dirty="0">
                <a:latin typeface="Times New Roman" panose="02020603050405020304" pitchFamily="18" charset="0"/>
                <a:cs typeface="Times New Roman" panose="02020603050405020304" pitchFamily="18" charset="0"/>
              </a:rPr>
              <a:t> a notice of periods of work for </a:t>
            </a:r>
            <a:r>
              <a:rPr lang="en-GB" sz="2200" dirty="0" smtClean="0">
                <a:latin typeface="Times New Roman" panose="02020603050405020304" pitchFamily="18" charset="0"/>
                <a:cs typeface="Times New Roman" panose="02020603050405020304" pitchFamily="18" charset="0"/>
              </a:rPr>
              <a:t>children</a:t>
            </a:r>
          </a:p>
          <a:p>
            <a:r>
              <a:rPr lang="en-GB" sz="2200" b="1" dirty="0">
                <a:latin typeface="Times New Roman" panose="02020603050405020304" pitchFamily="18" charset="0"/>
                <a:cs typeface="Times New Roman" panose="02020603050405020304" pitchFamily="18" charset="0"/>
              </a:rPr>
              <a:t>Register of child </a:t>
            </a:r>
            <a:r>
              <a:rPr lang="en-GB" sz="2200" b="1" dirty="0" smtClean="0">
                <a:latin typeface="Times New Roman" panose="02020603050405020304" pitchFamily="18" charset="0"/>
                <a:cs typeface="Times New Roman" panose="02020603050405020304" pitchFamily="18" charset="0"/>
              </a:rPr>
              <a:t>workers:</a:t>
            </a:r>
          </a:p>
          <a:p>
            <a:pPr lvl="1"/>
            <a:r>
              <a:rPr lang="en-GB" sz="2200" dirty="0" smtClean="0">
                <a:latin typeface="Times New Roman" panose="02020603050405020304" pitchFamily="18" charset="0"/>
                <a:cs typeface="Times New Roman" panose="02020603050405020304" pitchFamily="18" charset="0"/>
              </a:rPr>
              <a:t>the </a:t>
            </a:r>
            <a:r>
              <a:rPr lang="en-GB" sz="2200" dirty="0">
                <a:latin typeface="Times New Roman" panose="02020603050405020304" pitchFamily="18" charset="0"/>
                <a:cs typeface="Times New Roman" panose="02020603050405020304" pitchFamily="18" charset="0"/>
              </a:rPr>
              <a:t>name of each child worker in the factory,</a:t>
            </a:r>
          </a:p>
          <a:p>
            <a:pPr lvl="1"/>
            <a:r>
              <a:rPr lang="en-GB" sz="2200" dirty="0">
                <a:latin typeface="Times New Roman" panose="02020603050405020304" pitchFamily="18" charset="0"/>
                <a:cs typeface="Times New Roman" panose="02020603050405020304" pitchFamily="18" charset="0"/>
              </a:rPr>
              <a:t>the nature of his work,</a:t>
            </a:r>
          </a:p>
          <a:p>
            <a:pPr lvl="1"/>
            <a:r>
              <a:rPr lang="en-GB" sz="2200" dirty="0">
                <a:latin typeface="Times New Roman" panose="02020603050405020304" pitchFamily="18" charset="0"/>
                <a:cs typeface="Times New Roman" panose="02020603050405020304" pitchFamily="18" charset="0"/>
              </a:rPr>
              <a:t>the group, if any, in which he is included,</a:t>
            </a:r>
          </a:p>
          <a:p>
            <a:pPr lvl="1"/>
            <a:r>
              <a:rPr lang="en-GB" sz="2200" dirty="0">
                <a:latin typeface="Times New Roman" panose="02020603050405020304" pitchFamily="18" charset="0"/>
                <a:cs typeface="Times New Roman" panose="02020603050405020304" pitchFamily="18" charset="0"/>
              </a:rPr>
              <a:t>where his group on shifts, the relay to which he is allotted, and</a:t>
            </a:r>
          </a:p>
          <a:p>
            <a:pPr lvl="1"/>
            <a:r>
              <a:rPr lang="en-GB" sz="2200" dirty="0">
                <a:latin typeface="Times New Roman" panose="02020603050405020304" pitchFamily="18" charset="0"/>
                <a:cs typeface="Times New Roman" panose="02020603050405020304" pitchFamily="18" charset="0"/>
              </a:rPr>
              <a:t>the number of his certificate of fitness granted under section </a:t>
            </a:r>
            <a:r>
              <a:rPr lang="en-GB" sz="2200" dirty="0" smtClean="0">
                <a:latin typeface="Times New Roman" panose="02020603050405020304" pitchFamily="18" charset="0"/>
                <a:cs typeface="Times New Roman" panose="02020603050405020304" pitchFamily="18" charset="0"/>
              </a:rPr>
              <a:t>69</a:t>
            </a:r>
          </a:p>
          <a:p>
            <a:r>
              <a:rPr lang="en-GB" sz="2200" dirty="0">
                <a:latin typeface="Times New Roman" panose="02020603050405020304" pitchFamily="18" charset="0"/>
                <a:cs typeface="Times New Roman" panose="02020603050405020304" pitchFamily="18" charset="0"/>
              </a:rPr>
              <a:t>No child worker shall be required or allowed to work in any factory unless his name and other particulars have been entered in the register of child </a:t>
            </a:r>
            <a:r>
              <a:rPr lang="en-GB" sz="2200" dirty="0" smtClean="0">
                <a:latin typeface="Times New Roman" panose="02020603050405020304" pitchFamily="18" charset="0"/>
                <a:cs typeface="Times New Roman" panose="02020603050405020304" pitchFamily="18" charset="0"/>
              </a:rPr>
              <a:t>workers</a:t>
            </a:r>
            <a:endParaRPr lang="en-GB" sz="2200" dirty="0">
              <a:latin typeface="Times New Roman" panose="02020603050405020304" pitchFamily="18" charset="0"/>
              <a:cs typeface="Times New Roman" panose="02020603050405020304" pitchFamily="18" charset="0"/>
            </a:endParaRPr>
          </a:p>
          <a:p>
            <a:endParaRPr lang="en-GB" sz="2200" b="1" dirty="0">
              <a:latin typeface="Times New Roman" panose="02020603050405020304" pitchFamily="18" charset="0"/>
              <a:cs typeface="Times New Roman" panose="02020603050405020304" pitchFamily="18" charset="0"/>
            </a:endParaRPr>
          </a:p>
          <a:p>
            <a:endParaRPr lang="en-GB" b="1" dirty="0"/>
          </a:p>
          <a:p>
            <a:endParaRPr lang="en-GB" dirty="0"/>
          </a:p>
        </p:txBody>
      </p:sp>
    </p:spTree>
    <p:extLst>
      <p:ext uri="{BB962C8B-B14F-4D97-AF65-F5344CB8AC3E}">
        <p14:creationId xmlns:p14="http://schemas.microsoft.com/office/powerpoint/2010/main" val="1830939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Times New Roman" panose="02020603050405020304" pitchFamily="18" charset="0"/>
                <a:cs typeface="Times New Roman" panose="02020603050405020304" pitchFamily="18" charset="0"/>
              </a:rPr>
              <a:t>Annual leave with wages (Sec 79-81)</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66800" y="2103119"/>
            <a:ext cx="10058400" cy="4438357"/>
          </a:xfrm>
        </p:spPr>
        <p:txBody>
          <a:bodyPr>
            <a:normAutofit/>
          </a:bodyPr>
          <a:lstStyle/>
          <a:p>
            <a:pPr marL="0" indent="0">
              <a:buNone/>
            </a:pPr>
            <a:r>
              <a:rPr lang="en-GB" sz="2200" b="1" dirty="0" smtClean="0">
                <a:latin typeface="Times New Roman" panose="02020603050405020304" pitchFamily="18" charset="0"/>
                <a:cs typeface="Times New Roman" panose="02020603050405020304" pitchFamily="18" charset="0"/>
              </a:rPr>
              <a:t>1. Eligibility:</a:t>
            </a:r>
            <a:r>
              <a:rPr lang="en-GB" sz="2200" dirty="0" smtClean="0">
                <a:latin typeface="Times New Roman" panose="02020603050405020304" pitchFamily="18" charset="0"/>
                <a:cs typeface="Times New Roman" panose="02020603050405020304" pitchFamily="18" charset="0"/>
              </a:rPr>
              <a:t> </a:t>
            </a:r>
            <a:r>
              <a:rPr lang="en-GB" sz="2200" dirty="0">
                <a:latin typeface="Times New Roman" panose="02020603050405020304" pitchFamily="18" charset="0"/>
                <a:cs typeface="Times New Roman" panose="02020603050405020304" pitchFamily="18" charset="0"/>
              </a:rPr>
              <a:t>a period of 240 days or more in a factory during a calendar </a:t>
            </a:r>
            <a:r>
              <a:rPr lang="en-GB" sz="2200" dirty="0" smtClean="0">
                <a:latin typeface="Times New Roman" panose="02020603050405020304" pitchFamily="18" charset="0"/>
                <a:cs typeface="Times New Roman" panose="02020603050405020304" pitchFamily="18" charset="0"/>
              </a:rPr>
              <a:t>year</a:t>
            </a:r>
          </a:p>
          <a:p>
            <a:r>
              <a:rPr lang="en-GB" sz="2200" dirty="0" smtClean="0">
                <a:latin typeface="Times New Roman" panose="02020603050405020304" pitchFamily="18" charset="0"/>
                <a:cs typeface="Times New Roman" panose="02020603050405020304" pitchFamily="18" charset="0"/>
              </a:rPr>
              <a:t>For the purposes of </a:t>
            </a:r>
            <a:r>
              <a:rPr lang="en-GB" sz="2200" b="1" dirty="0" smtClean="0">
                <a:latin typeface="Times New Roman" panose="02020603050405020304" pitchFamily="18" charset="0"/>
                <a:cs typeface="Times New Roman" panose="02020603050405020304" pitchFamily="18" charset="0"/>
              </a:rPr>
              <a:t>computation </a:t>
            </a:r>
            <a:r>
              <a:rPr lang="en-GB" sz="2200" b="1" dirty="0">
                <a:latin typeface="Times New Roman" panose="02020603050405020304" pitchFamily="18" charset="0"/>
                <a:cs typeface="Times New Roman" panose="02020603050405020304" pitchFamily="18" charset="0"/>
              </a:rPr>
              <a:t>of the period of 240 days </a:t>
            </a:r>
            <a:r>
              <a:rPr lang="en-GB" sz="2200" dirty="0">
                <a:latin typeface="Times New Roman" panose="02020603050405020304" pitchFamily="18" charset="0"/>
                <a:cs typeface="Times New Roman" panose="02020603050405020304" pitchFamily="18" charset="0"/>
              </a:rPr>
              <a:t>or </a:t>
            </a:r>
            <a:r>
              <a:rPr lang="en-GB" sz="2200" dirty="0" smtClean="0">
                <a:latin typeface="Times New Roman" panose="02020603050405020304" pitchFamily="18" charset="0"/>
                <a:cs typeface="Times New Roman" panose="02020603050405020304" pitchFamily="18" charset="0"/>
              </a:rPr>
              <a:t>more:</a:t>
            </a:r>
          </a:p>
          <a:p>
            <a:pPr lvl="1"/>
            <a:r>
              <a:rPr lang="en-GB" sz="2200" dirty="0" smtClean="0">
                <a:latin typeface="Times New Roman" panose="02020603050405020304" pitchFamily="18" charset="0"/>
                <a:cs typeface="Times New Roman" panose="02020603050405020304" pitchFamily="18" charset="0"/>
              </a:rPr>
              <a:t>any </a:t>
            </a:r>
            <a:r>
              <a:rPr lang="en-GB" sz="2200" dirty="0">
                <a:latin typeface="Times New Roman" panose="02020603050405020304" pitchFamily="18" charset="0"/>
                <a:cs typeface="Times New Roman" panose="02020603050405020304" pitchFamily="18" charset="0"/>
              </a:rPr>
              <a:t>days of lay-off; by agreement or contract or as permissible under the standing orders;</a:t>
            </a:r>
          </a:p>
          <a:p>
            <a:pPr lvl="1"/>
            <a:r>
              <a:rPr lang="en-GB" sz="2200" dirty="0">
                <a:latin typeface="Times New Roman" panose="02020603050405020304" pitchFamily="18" charset="0"/>
                <a:cs typeface="Times New Roman" panose="02020603050405020304" pitchFamily="18" charset="0"/>
              </a:rPr>
              <a:t>in the case of a female worker, maternity leave for any number of days not exceeding twelve weeks; and</a:t>
            </a:r>
          </a:p>
          <a:p>
            <a:pPr lvl="1"/>
            <a:r>
              <a:rPr lang="en-GB" sz="2200" dirty="0" smtClean="0">
                <a:latin typeface="Times New Roman" panose="02020603050405020304" pitchFamily="18" charset="0"/>
                <a:cs typeface="Times New Roman" panose="02020603050405020304" pitchFamily="18" charset="0"/>
              </a:rPr>
              <a:t>the leave earned in the year prior to that in which the leave is enjoyed; shall be deemed to be days on which the worker has worked in a factory for the purpose of, but he shall not earn leave for these day</a:t>
            </a:r>
          </a:p>
          <a:p>
            <a:pPr marL="0" indent="0">
              <a:buNone/>
            </a:pPr>
            <a:endParaRPr lang="en-GB" dirty="0"/>
          </a:p>
        </p:txBody>
      </p:sp>
    </p:spTree>
    <p:extLst>
      <p:ext uri="{BB962C8B-B14F-4D97-AF65-F5344CB8AC3E}">
        <p14:creationId xmlns:p14="http://schemas.microsoft.com/office/powerpoint/2010/main" val="3287748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Times New Roman" panose="02020603050405020304" pitchFamily="18" charset="0"/>
                <a:cs typeface="Times New Roman" panose="02020603050405020304" pitchFamily="18" charset="0"/>
              </a:rPr>
              <a:t>Contd</a:t>
            </a:r>
            <a:r>
              <a:rPr lang="en-GB" dirty="0" smtClean="0">
                <a:latin typeface="Times New Roman" panose="02020603050405020304" pitchFamily="18" charset="0"/>
                <a:cs typeface="Times New Roman" panose="02020603050405020304" pitchFamily="18" charset="0"/>
              </a:rPr>
              <a:t>…</a:t>
            </a:r>
            <a:r>
              <a:rPr lang="en-GB" dirty="0" smtClean="0"/>
              <a:t>..</a:t>
            </a:r>
            <a:endParaRPr lang="en-GB" dirty="0"/>
          </a:p>
        </p:txBody>
      </p:sp>
      <p:sp>
        <p:nvSpPr>
          <p:cNvPr id="3" name="Content Placeholder 2"/>
          <p:cNvSpPr>
            <a:spLocks noGrp="1"/>
          </p:cNvSpPr>
          <p:nvPr>
            <p:ph idx="1"/>
          </p:nvPr>
        </p:nvSpPr>
        <p:spPr>
          <a:xfrm>
            <a:off x="1066800" y="2103120"/>
            <a:ext cx="10058400" cy="4466492"/>
          </a:xfrm>
        </p:spPr>
        <p:txBody>
          <a:bodyPr>
            <a:noAutofit/>
          </a:bodyPr>
          <a:lstStyle/>
          <a:p>
            <a:pPr marL="0" indent="0">
              <a:buNone/>
            </a:pPr>
            <a:r>
              <a:rPr lang="en-GB" sz="2200" b="1" dirty="0" smtClean="0">
                <a:latin typeface="Times New Roman" panose="02020603050405020304" pitchFamily="18" charset="0"/>
                <a:cs typeface="Times New Roman" panose="02020603050405020304" pitchFamily="18" charset="0"/>
              </a:rPr>
              <a:t>2. Service </a:t>
            </a:r>
            <a:r>
              <a:rPr lang="en-GB" sz="2200" b="1" dirty="0">
                <a:latin typeface="Times New Roman" panose="02020603050405020304" pitchFamily="18" charset="0"/>
                <a:cs typeface="Times New Roman" panose="02020603050405020304" pitchFamily="18" charset="0"/>
              </a:rPr>
              <a:t>other than January</a:t>
            </a:r>
            <a:r>
              <a:rPr lang="en-GB" sz="2200" dirty="0">
                <a:latin typeface="Times New Roman" panose="02020603050405020304" pitchFamily="18" charset="0"/>
                <a:cs typeface="Times New Roman" panose="02020603050405020304" pitchFamily="18" charset="0"/>
              </a:rPr>
              <a:t>: A worker whose service commences otherwise than on the first day of January shall be entitled to leave with wages at the rate</a:t>
            </a:r>
            <a:r>
              <a:rPr lang="en-GB" sz="2200" dirty="0" smtClean="0">
                <a:latin typeface="Times New Roman" panose="02020603050405020304" pitchFamily="18" charset="0"/>
                <a:cs typeface="Times New Roman" panose="02020603050405020304" pitchFamily="18" charset="0"/>
              </a:rPr>
              <a:t>, </a:t>
            </a:r>
            <a:r>
              <a:rPr lang="en-GB" sz="2200" dirty="0">
                <a:latin typeface="Times New Roman" panose="02020603050405020304" pitchFamily="18" charset="0"/>
                <a:cs typeface="Times New Roman" panose="02020603050405020304" pitchFamily="18" charset="0"/>
              </a:rPr>
              <a:t>if he has worked for two-thirds of the total number of days in the remainder of the calendar year</a:t>
            </a:r>
          </a:p>
          <a:p>
            <a:pPr marL="0" indent="0">
              <a:buNone/>
            </a:pPr>
            <a:r>
              <a:rPr lang="en-GB" sz="2200" b="1" dirty="0" smtClean="0">
                <a:latin typeface="Times New Roman" panose="02020603050405020304" pitchFamily="18" charset="0"/>
                <a:cs typeface="Times New Roman" panose="02020603050405020304" pitchFamily="18" charset="0"/>
              </a:rPr>
              <a:t>3. Calculation of leave</a:t>
            </a:r>
            <a:r>
              <a:rPr lang="en-GB" sz="2200" dirty="0" smtClean="0">
                <a:latin typeface="Times New Roman" panose="02020603050405020304" pitchFamily="18" charset="0"/>
                <a:cs typeface="Times New Roman" panose="02020603050405020304" pitchFamily="18" charset="0"/>
              </a:rPr>
              <a:t>: Leave </a:t>
            </a:r>
            <a:r>
              <a:rPr lang="en-GB" sz="2200" dirty="0">
                <a:latin typeface="Times New Roman" panose="02020603050405020304" pitchFamily="18" charset="0"/>
                <a:cs typeface="Times New Roman" panose="02020603050405020304" pitchFamily="18" charset="0"/>
              </a:rPr>
              <a:t>with wages for a number of days calculated at the rate </a:t>
            </a:r>
            <a:r>
              <a:rPr lang="en-GB" sz="2200" dirty="0" smtClean="0">
                <a:latin typeface="Times New Roman" panose="02020603050405020304" pitchFamily="18" charset="0"/>
                <a:cs typeface="Times New Roman" panose="02020603050405020304" pitchFamily="18" charset="0"/>
              </a:rPr>
              <a:t>of:</a:t>
            </a:r>
            <a:endParaRPr lang="en-GB" sz="2200" dirty="0">
              <a:latin typeface="Times New Roman" panose="02020603050405020304" pitchFamily="18" charset="0"/>
              <a:cs typeface="Times New Roman" panose="02020603050405020304" pitchFamily="18" charset="0"/>
            </a:endParaRPr>
          </a:p>
          <a:p>
            <a:pPr lvl="1"/>
            <a:r>
              <a:rPr lang="en-GB" sz="2200" dirty="0">
                <a:latin typeface="Times New Roman" panose="02020603050405020304" pitchFamily="18" charset="0"/>
                <a:cs typeface="Times New Roman" panose="02020603050405020304" pitchFamily="18" charset="0"/>
              </a:rPr>
              <a:t>if an adult, one day for every </a:t>
            </a:r>
            <a:r>
              <a:rPr lang="en-GB" sz="2200" b="1" dirty="0">
                <a:latin typeface="Times New Roman" panose="02020603050405020304" pitchFamily="18" charset="0"/>
                <a:cs typeface="Times New Roman" panose="02020603050405020304" pitchFamily="18" charset="0"/>
              </a:rPr>
              <a:t>twenty </a:t>
            </a:r>
            <a:r>
              <a:rPr lang="en-GB" sz="2200" dirty="0">
                <a:latin typeface="Times New Roman" panose="02020603050405020304" pitchFamily="18" charset="0"/>
                <a:cs typeface="Times New Roman" panose="02020603050405020304" pitchFamily="18" charset="0"/>
              </a:rPr>
              <a:t>days of work performed by him during the previous calendar year ;</a:t>
            </a:r>
          </a:p>
          <a:p>
            <a:pPr lvl="1"/>
            <a:r>
              <a:rPr lang="en-GB" sz="2200" dirty="0">
                <a:latin typeface="Times New Roman" panose="02020603050405020304" pitchFamily="18" charset="0"/>
                <a:cs typeface="Times New Roman" panose="02020603050405020304" pitchFamily="18" charset="0"/>
              </a:rPr>
              <a:t>if a child, one day for every </a:t>
            </a:r>
            <a:r>
              <a:rPr lang="en-GB" sz="2200" b="1" dirty="0">
                <a:latin typeface="Times New Roman" panose="02020603050405020304" pitchFamily="18" charset="0"/>
                <a:cs typeface="Times New Roman" panose="02020603050405020304" pitchFamily="18" charset="0"/>
              </a:rPr>
              <a:t>fifteen </a:t>
            </a:r>
            <a:r>
              <a:rPr lang="en-GB" sz="2200" dirty="0">
                <a:latin typeface="Times New Roman" panose="02020603050405020304" pitchFamily="18" charset="0"/>
                <a:cs typeface="Times New Roman" panose="02020603050405020304" pitchFamily="18" charset="0"/>
              </a:rPr>
              <a:t>days of work performed by him during the previous calendar year.</a:t>
            </a:r>
          </a:p>
          <a:p>
            <a:pPr marL="0" indent="0">
              <a:buNone/>
            </a:pPr>
            <a:r>
              <a:rPr lang="en-GB" sz="2200" dirty="0" smtClean="0">
                <a:latin typeface="Times New Roman" panose="02020603050405020304" pitchFamily="18" charset="0"/>
                <a:cs typeface="Times New Roman" panose="02020603050405020304" pitchFamily="18" charset="0"/>
              </a:rPr>
              <a:t>4. In </a:t>
            </a:r>
            <a:r>
              <a:rPr lang="en-GB" sz="2200" b="1" dirty="0">
                <a:latin typeface="Times New Roman" panose="02020603050405020304" pitchFamily="18" charset="0"/>
                <a:cs typeface="Times New Roman" panose="02020603050405020304" pitchFamily="18" charset="0"/>
              </a:rPr>
              <a:t>calculating </a:t>
            </a:r>
            <a:r>
              <a:rPr lang="en-GB" sz="2200" b="1" dirty="0" smtClean="0">
                <a:latin typeface="Times New Roman" panose="02020603050405020304" pitchFamily="18" charset="0"/>
                <a:cs typeface="Times New Roman" panose="02020603050405020304" pitchFamily="18" charset="0"/>
              </a:rPr>
              <a:t>days of leave </a:t>
            </a:r>
            <a:r>
              <a:rPr lang="en-GB" sz="2200" dirty="0">
                <a:latin typeface="Times New Roman" panose="02020603050405020304" pitchFamily="18" charset="0"/>
                <a:cs typeface="Times New Roman" panose="02020603050405020304" pitchFamily="18" charset="0"/>
              </a:rPr>
              <a:t>under this section, fraction of leave of half a day or more shall be treated as one full day's leave and fraction of less than a half a day shall be </a:t>
            </a:r>
            <a:r>
              <a:rPr lang="en-GB" sz="2200" dirty="0" smtClean="0">
                <a:latin typeface="Times New Roman" panose="02020603050405020304" pitchFamily="18" charset="0"/>
                <a:cs typeface="Times New Roman" panose="02020603050405020304" pitchFamily="18" charset="0"/>
              </a:rPr>
              <a:t>omitted</a:t>
            </a:r>
          </a:p>
          <a:p>
            <a:endParaRPr lang="en-GB"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7348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Times New Roman" panose="02020603050405020304" pitchFamily="18" charset="0"/>
                <a:cs typeface="Times New Roman" panose="02020603050405020304" pitchFamily="18" charset="0"/>
              </a:rPr>
              <a:t>Contd</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66800" y="2103120"/>
            <a:ext cx="10058400" cy="4480560"/>
          </a:xfrm>
        </p:spPr>
        <p:txBody>
          <a:bodyPr>
            <a:noAutofit/>
          </a:bodyPr>
          <a:lstStyle/>
          <a:p>
            <a:pPr marL="0" indent="0">
              <a:buNone/>
            </a:pPr>
            <a:r>
              <a:rPr lang="en-GB" sz="2200" b="1" dirty="0" smtClean="0">
                <a:latin typeface="Times New Roman" panose="02020603050405020304" pitchFamily="18" charset="0"/>
                <a:cs typeface="Times New Roman" panose="02020603050405020304" pitchFamily="18" charset="0"/>
              </a:rPr>
              <a:t>5. Accumulation </a:t>
            </a:r>
            <a:r>
              <a:rPr lang="en-GB" sz="2200" b="1" dirty="0">
                <a:latin typeface="Times New Roman" panose="02020603050405020304" pitchFamily="18" charset="0"/>
                <a:cs typeface="Times New Roman" panose="02020603050405020304" pitchFamily="18" charset="0"/>
              </a:rPr>
              <a:t>of Leave: </a:t>
            </a:r>
            <a:r>
              <a:rPr lang="en-GB" sz="2200" dirty="0">
                <a:latin typeface="Times New Roman" panose="02020603050405020304" pitchFamily="18" charset="0"/>
                <a:cs typeface="Times New Roman" panose="02020603050405020304" pitchFamily="18" charset="0"/>
              </a:rPr>
              <a:t>If a worker does not take the whole of the leave </a:t>
            </a:r>
            <a:r>
              <a:rPr lang="en-GB" sz="2200" dirty="0" smtClean="0">
                <a:latin typeface="Times New Roman" panose="02020603050405020304" pitchFamily="18" charset="0"/>
                <a:cs typeface="Times New Roman" panose="02020603050405020304" pitchFamily="18" charset="0"/>
              </a:rPr>
              <a:t>allowed </a:t>
            </a:r>
            <a:r>
              <a:rPr lang="en-GB" sz="2200" dirty="0">
                <a:latin typeface="Times New Roman" panose="02020603050405020304" pitchFamily="18" charset="0"/>
                <a:cs typeface="Times New Roman" panose="02020603050405020304" pitchFamily="18" charset="0"/>
              </a:rPr>
              <a:t>in any one calendar year or any leave allowed to him, shall be added to the leave to be allowed to him in the succeeding calendar year </a:t>
            </a:r>
          </a:p>
          <a:p>
            <a:r>
              <a:rPr lang="en-GB" sz="2200" dirty="0">
                <a:latin typeface="Times New Roman" panose="02020603050405020304" pitchFamily="18" charset="0"/>
                <a:cs typeface="Times New Roman" panose="02020603050405020304" pitchFamily="18" charset="0"/>
              </a:rPr>
              <a:t>Provided that the total number of days of leave that may be carried forward to a succeeding year shall not exceed, </a:t>
            </a:r>
          </a:p>
          <a:p>
            <a:pPr lvl="1"/>
            <a:r>
              <a:rPr lang="en-GB" sz="2200" dirty="0">
                <a:latin typeface="Times New Roman" panose="02020603050405020304" pitchFamily="18" charset="0"/>
                <a:cs typeface="Times New Roman" panose="02020603050405020304" pitchFamily="18" charset="0"/>
              </a:rPr>
              <a:t>thirty in the case of an adult or</a:t>
            </a:r>
          </a:p>
          <a:p>
            <a:pPr lvl="1"/>
            <a:r>
              <a:rPr lang="en-GB" sz="2200" dirty="0" smtClean="0">
                <a:latin typeface="Times New Roman" panose="02020603050405020304" pitchFamily="18" charset="0"/>
                <a:cs typeface="Times New Roman" panose="02020603050405020304" pitchFamily="18" charset="0"/>
              </a:rPr>
              <a:t>forty </a:t>
            </a:r>
            <a:r>
              <a:rPr lang="en-GB" sz="2200" dirty="0">
                <a:latin typeface="Times New Roman" panose="02020603050405020304" pitchFamily="18" charset="0"/>
                <a:cs typeface="Times New Roman" panose="02020603050405020304" pitchFamily="18" charset="0"/>
              </a:rPr>
              <a:t>in the case of a child </a:t>
            </a:r>
            <a:endParaRPr lang="en-GB" sz="2200" dirty="0" smtClean="0">
              <a:latin typeface="Times New Roman" panose="02020603050405020304" pitchFamily="18" charset="0"/>
              <a:cs typeface="Times New Roman" panose="02020603050405020304" pitchFamily="18" charset="0"/>
            </a:endParaRPr>
          </a:p>
          <a:p>
            <a:pPr marL="0" indent="0">
              <a:buNone/>
            </a:pPr>
            <a:r>
              <a:rPr lang="en-GB" sz="2200" b="1" dirty="0" smtClean="0">
                <a:latin typeface="Times New Roman" panose="02020603050405020304" pitchFamily="18" charset="0"/>
                <a:cs typeface="Times New Roman" panose="02020603050405020304" pitchFamily="18" charset="0"/>
              </a:rPr>
              <a:t>6. Application</a:t>
            </a:r>
            <a:r>
              <a:rPr lang="en-GB" sz="2200" dirty="0" smtClean="0">
                <a:latin typeface="Times New Roman" panose="02020603050405020304" pitchFamily="18" charset="0"/>
                <a:cs typeface="Times New Roman" panose="02020603050405020304" pitchFamily="18" charset="0"/>
              </a:rPr>
              <a:t>: A </a:t>
            </a:r>
            <a:r>
              <a:rPr lang="en-GB" sz="2200" dirty="0">
                <a:latin typeface="Times New Roman" panose="02020603050405020304" pitchFamily="18" charset="0"/>
                <a:cs typeface="Times New Roman" panose="02020603050405020304" pitchFamily="18" charset="0"/>
              </a:rPr>
              <a:t>worker may at any time apply in writing to the manager of a factory not less than fifteen days before the date on which he wishes his leave to begin, to take all the leave or any portion thereof allowable to him during the calendar </a:t>
            </a:r>
            <a:r>
              <a:rPr lang="en-GB" sz="2200" dirty="0" smtClean="0">
                <a:latin typeface="Times New Roman" panose="02020603050405020304" pitchFamily="18" charset="0"/>
                <a:cs typeface="Times New Roman" panose="02020603050405020304" pitchFamily="18" charset="0"/>
              </a:rPr>
              <a:t>year</a:t>
            </a:r>
          </a:p>
          <a:p>
            <a:pPr marL="0" indent="0">
              <a:buNone/>
            </a:pPr>
            <a:r>
              <a:rPr lang="en-GB" sz="2200" b="1" dirty="0">
                <a:latin typeface="Times New Roman" panose="02020603050405020304" pitchFamily="18" charset="0"/>
                <a:cs typeface="Times New Roman" panose="02020603050405020304" pitchFamily="18" charset="0"/>
              </a:rPr>
              <a:t>7</a:t>
            </a:r>
            <a:r>
              <a:rPr lang="en-GB" sz="2200" b="1" dirty="0" smtClean="0">
                <a:latin typeface="Times New Roman" panose="02020603050405020304" pitchFamily="18" charset="0"/>
                <a:cs typeface="Times New Roman" panose="02020603050405020304" pitchFamily="18" charset="0"/>
              </a:rPr>
              <a:t>. Times</a:t>
            </a:r>
            <a:r>
              <a:rPr lang="en-GB" sz="2200" dirty="0" smtClean="0">
                <a:latin typeface="Times New Roman" panose="02020603050405020304" pitchFamily="18" charset="0"/>
                <a:cs typeface="Times New Roman" panose="02020603050405020304" pitchFamily="18" charset="0"/>
              </a:rPr>
              <a:t>: The </a:t>
            </a:r>
            <a:r>
              <a:rPr lang="en-GB" sz="2200" dirty="0">
                <a:latin typeface="Times New Roman" panose="02020603050405020304" pitchFamily="18" charset="0"/>
                <a:cs typeface="Times New Roman" panose="02020603050405020304" pitchFamily="18" charset="0"/>
              </a:rPr>
              <a:t>number of times in which leave may be taken during any year shall not exceed three</a:t>
            </a:r>
            <a:r>
              <a:rPr lang="en-GB" sz="2200" dirty="0" smtClean="0">
                <a:latin typeface="Times New Roman" panose="02020603050405020304" pitchFamily="18" charset="0"/>
                <a:cs typeface="Times New Roman" panose="02020603050405020304" pitchFamily="18" charset="0"/>
              </a:rPr>
              <a:t>.</a:t>
            </a:r>
          </a:p>
          <a:p>
            <a:pPr marL="0" indent="0">
              <a:buNone/>
            </a:pPr>
            <a:endParaRPr lang="en-GB" sz="2200" dirty="0" smtClean="0"/>
          </a:p>
        </p:txBody>
      </p:sp>
    </p:spTree>
    <p:extLst>
      <p:ext uri="{BB962C8B-B14F-4D97-AF65-F5344CB8AC3E}">
        <p14:creationId xmlns:p14="http://schemas.microsoft.com/office/powerpoint/2010/main" val="4123400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Times New Roman" panose="02020603050405020304" pitchFamily="18" charset="0"/>
                <a:cs typeface="Times New Roman" panose="02020603050405020304" pitchFamily="18" charset="0"/>
              </a:rPr>
              <a:t>Contd</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66800" y="2103120"/>
            <a:ext cx="10058400" cy="4410222"/>
          </a:xfrm>
        </p:spPr>
        <p:txBody>
          <a:bodyPr>
            <a:noAutofit/>
          </a:bodyPr>
          <a:lstStyle/>
          <a:p>
            <a:pPr marL="0" indent="0">
              <a:buNone/>
            </a:pPr>
            <a:r>
              <a:rPr lang="en-GB" sz="2200" b="1" dirty="0" smtClean="0">
                <a:latin typeface="Times New Roman" panose="02020603050405020304" pitchFamily="18" charset="0"/>
                <a:cs typeface="Times New Roman" panose="02020603050405020304" pitchFamily="18" charset="0"/>
              </a:rPr>
              <a:t>8. Illness:</a:t>
            </a:r>
            <a:r>
              <a:rPr lang="en-GB" sz="2200" dirty="0" smtClean="0">
                <a:latin typeface="Times New Roman" panose="02020603050405020304" pitchFamily="18" charset="0"/>
                <a:cs typeface="Times New Roman" panose="02020603050405020304" pitchFamily="18" charset="0"/>
              </a:rPr>
              <a:t> If </a:t>
            </a:r>
            <a:r>
              <a:rPr lang="en-GB" sz="2200" dirty="0">
                <a:latin typeface="Times New Roman" panose="02020603050405020304" pitchFamily="18" charset="0"/>
                <a:cs typeface="Times New Roman" panose="02020603050405020304" pitchFamily="18" charset="0"/>
              </a:rPr>
              <a:t>a worker wants to avail himself of the leave with wages due to him to cover a period of illness, he shall be granted such leave even if the application for leave is not made within the </a:t>
            </a:r>
            <a:r>
              <a:rPr lang="en-GB" sz="2200" dirty="0" smtClean="0">
                <a:latin typeface="Times New Roman" panose="02020603050405020304" pitchFamily="18" charset="0"/>
                <a:cs typeface="Times New Roman" panose="02020603050405020304" pitchFamily="18" charset="0"/>
              </a:rPr>
              <a:t>time</a:t>
            </a:r>
          </a:p>
          <a:p>
            <a:pPr marL="0" indent="0">
              <a:buNone/>
            </a:pPr>
            <a:r>
              <a:rPr lang="en-GB" sz="2200" b="1" dirty="0" smtClean="0">
                <a:latin typeface="Times New Roman" panose="02020603050405020304" pitchFamily="18" charset="0"/>
                <a:cs typeface="Times New Roman" panose="02020603050405020304" pitchFamily="18" charset="0"/>
              </a:rPr>
              <a:t>9. Discharge or Dismissal: </a:t>
            </a:r>
            <a:r>
              <a:rPr lang="en-GB" sz="2200" dirty="0" smtClean="0">
                <a:latin typeface="Times New Roman" panose="02020603050405020304" pitchFamily="18" charset="0"/>
                <a:cs typeface="Times New Roman" panose="02020603050405020304" pitchFamily="18" charset="0"/>
              </a:rPr>
              <a:t>If </a:t>
            </a:r>
            <a:r>
              <a:rPr lang="en-GB" sz="2200" dirty="0">
                <a:latin typeface="Times New Roman" panose="02020603050405020304" pitchFamily="18" charset="0"/>
                <a:cs typeface="Times New Roman" panose="02020603050405020304" pitchFamily="18" charset="0"/>
              </a:rPr>
              <a:t>a worker is discharged or dismissed from service or quits his </a:t>
            </a:r>
            <a:r>
              <a:rPr lang="en-GB" sz="2200" dirty="0" smtClean="0">
                <a:latin typeface="Times New Roman" panose="02020603050405020304" pitchFamily="18" charset="0"/>
                <a:cs typeface="Times New Roman" panose="02020603050405020304" pitchFamily="18" charset="0"/>
              </a:rPr>
              <a:t>employment or </a:t>
            </a:r>
            <a:r>
              <a:rPr lang="en-GB" sz="2200" dirty="0">
                <a:latin typeface="Times New Roman" panose="02020603050405020304" pitchFamily="18" charset="0"/>
                <a:cs typeface="Times New Roman" panose="02020603050405020304" pitchFamily="18" charset="0"/>
              </a:rPr>
              <a:t>is superannuated or dies while in service</a:t>
            </a:r>
            <a:r>
              <a:rPr lang="en-GB" sz="2200" dirty="0" smtClean="0">
                <a:latin typeface="Times New Roman" panose="02020603050405020304" pitchFamily="18" charset="0"/>
                <a:cs typeface="Times New Roman" panose="02020603050405020304" pitchFamily="18" charset="0"/>
              </a:rPr>
              <a:t>, during </a:t>
            </a:r>
            <a:r>
              <a:rPr lang="en-GB" sz="2200" dirty="0">
                <a:latin typeface="Times New Roman" panose="02020603050405020304" pitchFamily="18" charset="0"/>
                <a:cs typeface="Times New Roman" panose="02020603050405020304" pitchFamily="18" charset="0"/>
              </a:rPr>
              <a:t>the course of the calendar year, he or his heir or nominee, as the case may be</a:t>
            </a:r>
            <a:r>
              <a:rPr lang="en-GB" sz="2200" dirty="0" smtClean="0">
                <a:latin typeface="Times New Roman" panose="02020603050405020304" pitchFamily="18" charset="0"/>
                <a:cs typeface="Times New Roman" panose="02020603050405020304" pitchFamily="18" charset="0"/>
              </a:rPr>
              <a:t>, shall </a:t>
            </a:r>
            <a:r>
              <a:rPr lang="en-GB" sz="2200" dirty="0">
                <a:latin typeface="Times New Roman" panose="02020603050405020304" pitchFamily="18" charset="0"/>
                <a:cs typeface="Times New Roman" panose="02020603050405020304" pitchFamily="18" charset="0"/>
              </a:rPr>
              <a:t>be entitled to wages in lieu of the quantum of leave to which he was entitled immediately before the discharge, dismissal, quitting of employment, superannuating or </a:t>
            </a:r>
            <a:r>
              <a:rPr lang="en-GB" sz="2200" dirty="0" smtClean="0">
                <a:latin typeface="Times New Roman" panose="02020603050405020304" pitchFamily="18" charset="0"/>
                <a:cs typeface="Times New Roman" panose="02020603050405020304" pitchFamily="18" charset="0"/>
              </a:rPr>
              <a:t>death</a:t>
            </a:r>
          </a:p>
          <a:p>
            <a:pPr lvl="1"/>
            <a:r>
              <a:rPr lang="en-GB" sz="2200" dirty="0" smtClean="0">
                <a:latin typeface="Times New Roman" panose="02020603050405020304" pitchFamily="18" charset="0"/>
                <a:cs typeface="Times New Roman" panose="02020603050405020304" pitchFamily="18" charset="0"/>
              </a:rPr>
              <a:t>where </a:t>
            </a:r>
            <a:r>
              <a:rPr lang="en-GB" sz="2200" dirty="0">
                <a:latin typeface="Times New Roman" panose="02020603050405020304" pitchFamily="18" charset="0"/>
                <a:cs typeface="Times New Roman" panose="02020603050405020304" pitchFamily="18" charset="0"/>
              </a:rPr>
              <a:t>the worker is discharged or dismissed or quits employment, before the expiry of the second working day from the date of such discharge, dismissal or </a:t>
            </a:r>
            <a:r>
              <a:rPr lang="en-GB" sz="2200" dirty="0" smtClean="0">
                <a:latin typeface="Times New Roman" panose="02020603050405020304" pitchFamily="18" charset="0"/>
                <a:cs typeface="Times New Roman" panose="02020603050405020304" pitchFamily="18" charset="0"/>
              </a:rPr>
              <a:t>quitting;</a:t>
            </a:r>
          </a:p>
          <a:p>
            <a:pPr lvl="1"/>
            <a:r>
              <a:rPr lang="en-GB" sz="2200" dirty="0" smtClean="0">
                <a:latin typeface="Times New Roman" panose="02020603050405020304" pitchFamily="18" charset="0"/>
                <a:cs typeface="Times New Roman" panose="02020603050405020304" pitchFamily="18" charset="0"/>
              </a:rPr>
              <a:t>where </a:t>
            </a:r>
            <a:r>
              <a:rPr lang="en-GB" sz="2200" dirty="0">
                <a:latin typeface="Times New Roman" panose="02020603050405020304" pitchFamily="18" charset="0"/>
                <a:cs typeface="Times New Roman" panose="02020603050405020304" pitchFamily="18" charset="0"/>
              </a:rPr>
              <a:t>the worker is superannuated or dies while in service, before the expiry of two months from the date of such superannuating or death</a:t>
            </a:r>
          </a:p>
          <a:p>
            <a:endParaRPr lang="en-GB"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4252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Times New Roman" panose="02020603050405020304" pitchFamily="18" charset="0"/>
                <a:cs typeface="Times New Roman" panose="02020603050405020304" pitchFamily="18" charset="0"/>
              </a:rPr>
              <a:t>Contd</a:t>
            </a:r>
            <a:r>
              <a:rPr lang="en-GB" dirty="0" smtClean="0">
                <a:latin typeface="Times New Roman" panose="02020603050405020304" pitchFamily="18" charset="0"/>
                <a:cs typeface="Times New Roman" panose="02020603050405020304" pitchFamily="18" charset="0"/>
              </a:rPr>
              <a:t>…</a:t>
            </a:r>
            <a:r>
              <a:rPr lang="en-GB" dirty="0" smtClean="0"/>
              <a:t>..</a:t>
            </a:r>
            <a:endParaRPr lang="en-GB" dirty="0"/>
          </a:p>
        </p:txBody>
      </p:sp>
      <p:sp>
        <p:nvSpPr>
          <p:cNvPr id="3" name="Content Placeholder 2"/>
          <p:cNvSpPr>
            <a:spLocks noGrp="1"/>
          </p:cNvSpPr>
          <p:nvPr>
            <p:ph idx="1"/>
          </p:nvPr>
        </p:nvSpPr>
        <p:spPr>
          <a:xfrm>
            <a:off x="1066800" y="2103120"/>
            <a:ext cx="10058400" cy="4480560"/>
          </a:xfrm>
        </p:spPr>
        <p:txBody>
          <a:bodyPr/>
          <a:lstStyle/>
          <a:p>
            <a:pPr marL="0" indent="0">
              <a:buNone/>
            </a:pPr>
            <a:r>
              <a:rPr lang="en-GB" sz="2200" b="1" dirty="0" smtClean="0">
                <a:latin typeface="Times New Roman" panose="02020603050405020304" pitchFamily="18" charset="0"/>
                <a:cs typeface="Times New Roman" panose="02020603050405020304" pitchFamily="18" charset="0"/>
              </a:rPr>
              <a:t>10. Wages </a:t>
            </a:r>
            <a:r>
              <a:rPr lang="en-GB" sz="2200" b="1" dirty="0">
                <a:latin typeface="Times New Roman" panose="02020603050405020304" pitchFamily="18" charset="0"/>
                <a:cs typeface="Times New Roman" panose="02020603050405020304" pitchFamily="18" charset="0"/>
              </a:rPr>
              <a:t>during leave period: </a:t>
            </a:r>
            <a:r>
              <a:rPr lang="en-GB" sz="2200" dirty="0">
                <a:latin typeface="Times New Roman" panose="02020603050405020304" pitchFamily="18" charset="0"/>
                <a:cs typeface="Times New Roman" panose="02020603050405020304" pitchFamily="18" charset="0"/>
              </a:rPr>
              <a:t>For the leave allowed to </a:t>
            </a:r>
            <a:r>
              <a:rPr lang="en-GB" sz="2200" dirty="0" smtClean="0">
                <a:latin typeface="Times New Roman" panose="02020603050405020304" pitchFamily="18" charset="0"/>
                <a:cs typeface="Times New Roman" panose="02020603050405020304" pitchFamily="18" charset="0"/>
              </a:rPr>
              <a:t>him (under section </a:t>
            </a:r>
            <a:r>
              <a:rPr lang="en-GB" sz="2200" dirty="0">
                <a:latin typeface="Times New Roman" panose="02020603050405020304" pitchFamily="18" charset="0"/>
                <a:cs typeface="Times New Roman" panose="02020603050405020304" pitchFamily="18" charset="0"/>
              </a:rPr>
              <a:t>78 or section </a:t>
            </a:r>
            <a:r>
              <a:rPr lang="en-GB" sz="2200" dirty="0" smtClean="0">
                <a:latin typeface="Times New Roman" panose="02020603050405020304" pitchFamily="18" charset="0"/>
                <a:cs typeface="Times New Roman" panose="02020603050405020304" pitchFamily="18" charset="0"/>
              </a:rPr>
              <a:t>79), </a:t>
            </a:r>
            <a:r>
              <a:rPr lang="en-GB" sz="2200" dirty="0">
                <a:latin typeface="Times New Roman" panose="02020603050405020304" pitchFamily="18" charset="0"/>
                <a:cs typeface="Times New Roman" panose="02020603050405020304" pitchFamily="18" charset="0"/>
              </a:rPr>
              <a:t>a worker shall be entitled to wages at a rate equal to daily average of his total full time earnings for the day on which he actually worked during the months immediately preceding his leave, exclusive of any overtime and bonus but inclusive of dearness allowance </a:t>
            </a:r>
            <a:endParaRPr lang="en-GB" sz="2200" b="1" dirty="0">
              <a:latin typeface="Times New Roman" panose="02020603050405020304" pitchFamily="18" charset="0"/>
              <a:cs typeface="Times New Roman" panose="02020603050405020304" pitchFamily="18" charset="0"/>
            </a:endParaRPr>
          </a:p>
          <a:p>
            <a:pPr marL="0" indent="0">
              <a:buNone/>
            </a:pPr>
            <a:r>
              <a:rPr lang="en-GB" sz="2200" b="1" dirty="0" smtClean="0">
                <a:latin typeface="Times New Roman" panose="02020603050405020304" pitchFamily="18" charset="0"/>
                <a:cs typeface="Times New Roman" panose="02020603050405020304" pitchFamily="18" charset="0"/>
              </a:rPr>
              <a:t>11. Payment </a:t>
            </a:r>
            <a:r>
              <a:rPr lang="en-GB" sz="2200" b="1" dirty="0">
                <a:latin typeface="Times New Roman" panose="02020603050405020304" pitchFamily="18" charset="0"/>
                <a:cs typeface="Times New Roman" panose="02020603050405020304" pitchFamily="18" charset="0"/>
              </a:rPr>
              <a:t>in advance in certain cases: </a:t>
            </a:r>
            <a:r>
              <a:rPr lang="en-GB" sz="2200" dirty="0">
                <a:latin typeface="Times New Roman" panose="02020603050405020304" pitchFamily="18" charset="0"/>
                <a:cs typeface="Times New Roman" panose="02020603050405020304" pitchFamily="18" charset="0"/>
              </a:rPr>
              <a:t>A worker who has been allowed </a:t>
            </a:r>
            <a:r>
              <a:rPr lang="en-GB" sz="2200" dirty="0" smtClean="0">
                <a:latin typeface="Times New Roman" panose="02020603050405020304" pitchFamily="18" charset="0"/>
                <a:cs typeface="Times New Roman" panose="02020603050405020304" pitchFamily="18" charset="0"/>
              </a:rPr>
              <a:t>leave, </a:t>
            </a:r>
            <a:endParaRPr lang="en-GB" sz="2200" dirty="0">
              <a:latin typeface="Times New Roman" panose="02020603050405020304" pitchFamily="18" charset="0"/>
              <a:cs typeface="Times New Roman" panose="02020603050405020304" pitchFamily="18" charset="0"/>
            </a:endParaRPr>
          </a:p>
          <a:p>
            <a:r>
              <a:rPr lang="en-GB" sz="2200" dirty="0">
                <a:latin typeface="Times New Roman" panose="02020603050405020304" pitchFamily="18" charset="0"/>
                <a:cs typeface="Times New Roman" panose="02020603050405020304" pitchFamily="18" charset="0"/>
              </a:rPr>
              <a:t>for not less than four days, in the case of an adult, </a:t>
            </a:r>
          </a:p>
          <a:p>
            <a:r>
              <a:rPr lang="en-GB" sz="2200" dirty="0">
                <a:latin typeface="Times New Roman" panose="02020603050405020304" pitchFamily="18" charset="0"/>
                <a:cs typeface="Times New Roman" panose="02020603050405020304" pitchFamily="18" charset="0"/>
              </a:rPr>
              <a:t>and five days, in the case of a child, </a:t>
            </a:r>
          </a:p>
          <a:p>
            <a:r>
              <a:rPr lang="en-GB" sz="2200" dirty="0">
                <a:latin typeface="Times New Roman" panose="02020603050405020304" pitchFamily="18" charset="0"/>
                <a:cs typeface="Times New Roman" panose="02020603050405020304" pitchFamily="18" charset="0"/>
              </a:rPr>
              <a:t>Shall be paid the wages before his leave begins, due for the periods of the leave allowed</a:t>
            </a:r>
            <a:endParaRPr lang="en-GB" sz="2200" b="1" dirty="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465378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Times New Roman" panose="02020603050405020304" pitchFamily="18" charset="0"/>
                <a:cs typeface="Times New Roman" panose="02020603050405020304" pitchFamily="18" charset="0"/>
              </a:rPr>
              <a:t>WELFARE PROVISIONS (Sec 42 -49)</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66799" y="2103120"/>
            <a:ext cx="10537065" cy="4452226"/>
          </a:xfrm>
        </p:spPr>
        <p:txBody>
          <a:bodyPr>
            <a:normAutofit/>
          </a:bodyPr>
          <a:lstStyle/>
          <a:p>
            <a:r>
              <a:rPr lang="en-GB" sz="2200" b="1" dirty="0">
                <a:latin typeface="Times New Roman" panose="02020603050405020304" pitchFamily="18" charset="0"/>
                <a:cs typeface="Times New Roman" panose="02020603050405020304" pitchFamily="18" charset="0"/>
              </a:rPr>
              <a:t>Washing </a:t>
            </a:r>
            <a:r>
              <a:rPr lang="en-GB" sz="2200" b="1" dirty="0" smtClean="0">
                <a:latin typeface="Times New Roman" panose="02020603050405020304" pitchFamily="18" charset="0"/>
                <a:cs typeface="Times New Roman" panose="02020603050405020304" pitchFamily="18" charset="0"/>
              </a:rPr>
              <a:t>facilities (Sec 42): </a:t>
            </a:r>
          </a:p>
          <a:p>
            <a:r>
              <a:rPr lang="en-GB" sz="2200" dirty="0">
                <a:latin typeface="Times New Roman" panose="02020603050405020304" pitchFamily="18" charset="0"/>
                <a:cs typeface="Times New Roman" panose="02020603050405020304" pitchFamily="18" charset="0"/>
              </a:rPr>
              <a:t>adequate and suitable facilities for washing </a:t>
            </a:r>
            <a:endParaRPr lang="en-GB" sz="2200" dirty="0" smtClean="0">
              <a:latin typeface="Times New Roman" panose="02020603050405020304" pitchFamily="18" charset="0"/>
              <a:cs typeface="Times New Roman" panose="02020603050405020304" pitchFamily="18" charset="0"/>
            </a:endParaRPr>
          </a:p>
          <a:p>
            <a:r>
              <a:rPr lang="en-GB" sz="2200" dirty="0" smtClean="0">
                <a:latin typeface="Times New Roman" panose="02020603050405020304" pitchFamily="18" charset="0"/>
                <a:cs typeface="Times New Roman" panose="02020603050405020304" pitchFamily="18" charset="0"/>
              </a:rPr>
              <a:t>Separate </a:t>
            </a:r>
            <a:r>
              <a:rPr lang="en-GB" sz="2200" dirty="0">
                <a:latin typeface="Times New Roman" panose="02020603050405020304" pitchFamily="18" charset="0"/>
                <a:cs typeface="Times New Roman" panose="02020603050405020304" pitchFamily="18" charset="0"/>
              </a:rPr>
              <a:t> for the use of male and female </a:t>
            </a:r>
            <a:r>
              <a:rPr lang="en-GB" sz="2200" dirty="0" smtClean="0">
                <a:latin typeface="Times New Roman" panose="02020603050405020304" pitchFamily="18" charset="0"/>
                <a:cs typeface="Times New Roman" panose="02020603050405020304" pitchFamily="18" charset="0"/>
              </a:rPr>
              <a:t>workers</a:t>
            </a:r>
          </a:p>
          <a:p>
            <a:r>
              <a:rPr lang="en-GB" sz="2200" dirty="0">
                <a:latin typeface="Times New Roman" panose="02020603050405020304" pitchFamily="18" charset="0"/>
                <a:cs typeface="Times New Roman" panose="02020603050405020304" pitchFamily="18" charset="0"/>
              </a:rPr>
              <a:t>conveniently accessible and shall be kept </a:t>
            </a:r>
            <a:r>
              <a:rPr lang="en-GB" sz="2200" dirty="0" smtClean="0">
                <a:latin typeface="Times New Roman" panose="02020603050405020304" pitchFamily="18" charset="0"/>
                <a:cs typeface="Times New Roman" panose="02020603050405020304" pitchFamily="18" charset="0"/>
              </a:rPr>
              <a:t>clean</a:t>
            </a:r>
          </a:p>
          <a:p>
            <a:r>
              <a:rPr lang="en-GB" sz="2200" b="1" dirty="0">
                <a:latin typeface="Times New Roman" panose="02020603050405020304" pitchFamily="18" charset="0"/>
                <a:cs typeface="Times New Roman" panose="02020603050405020304" pitchFamily="18" charset="0"/>
              </a:rPr>
              <a:t>Facilities for storing and drying </a:t>
            </a:r>
            <a:r>
              <a:rPr lang="en-GB" sz="2200" b="1" dirty="0" smtClean="0">
                <a:latin typeface="Times New Roman" panose="02020603050405020304" pitchFamily="18" charset="0"/>
                <a:cs typeface="Times New Roman" panose="02020603050405020304" pitchFamily="18" charset="0"/>
              </a:rPr>
              <a:t>clothing (Sec 43)</a:t>
            </a:r>
          </a:p>
          <a:p>
            <a:r>
              <a:rPr lang="en-GB" sz="2200" dirty="0">
                <a:latin typeface="Times New Roman" panose="02020603050405020304" pitchFamily="18" charset="0"/>
                <a:cs typeface="Times New Roman" panose="02020603050405020304" pitchFamily="18" charset="0"/>
              </a:rPr>
              <a:t>The </a:t>
            </a:r>
            <a:r>
              <a:rPr lang="en-GB" sz="2200" dirty="0" smtClean="0">
                <a:latin typeface="Times New Roman" panose="02020603050405020304" pitchFamily="18" charset="0"/>
                <a:cs typeface="Times New Roman" panose="02020603050405020304" pitchFamily="18" charset="0"/>
              </a:rPr>
              <a:t>State Govt may make rule for the</a:t>
            </a:r>
            <a:r>
              <a:rPr lang="en-GB" sz="2200" dirty="0">
                <a:latin typeface="Times New Roman" panose="02020603050405020304" pitchFamily="18" charset="0"/>
                <a:cs typeface="Times New Roman" panose="02020603050405020304" pitchFamily="18" charset="0"/>
              </a:rPr>
              <a:t>  provision </a:t>
            </a:r>
            <a:r>
              <a:rPr lang="en-GB" sz="2200" dirty="0" smtClean="0">
                <a:latin typeface="Times New Roman" panose="02020603050405020304" pitchFamily="18" charset="0"/>
                <a:cs typeface="Times New Roman" panose="02020603050405020304" pitchFamily="18" charset="0"/>
              </a:rPr>
              <a:t>therein</a:t>
            </a:r>
            <a:r>
              <a:rPr lang="en-GB" sz="2200" dirty="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of</a:t>
            </a:r>
            <a:r>
              <a:rPr lang="en-GB" sz="2200" dirty="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suitable</a:t>
            </a:r>
            <a:r>
              <a:rPr lang="en-GB" sz="2200" dirty="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places</a:t>
            </a:r>
            <a:r>
              <a:rPr lang="en-GB" sz="2200" dirty="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for keeping clothing not</a:t>
            </a:r>
            <a:r>
              <a:rPr lang="en-GB" sz="2200" dirty="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worn</a:t>
            </a:r>
            <a:r>
              <a:rPr lang="en-GB" sz="2200" dirty="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during</a:t>
            </a:r>
            <a:r>
              <a:rPr lang="en-GB" sz="2200" dirty="0">
                <a:latin typeface="Times New Roman" panose="02020603050405020304" pitchFamily="18" charset="0"/>
                <a:cs typeface="Times New Roman" panose="02020603050405020304" pitchFamily="18" charset="0"/>
              </a:rPr>
              <a:t>  working </a:t>
            </a:r>
            <a:r>
              <a:rPr lang="en-GB" sz="2200" dirty="0" smtClean="0">
                <a:latin typeface="Times New Roman" panose="02020603050405020304" pitchFamily="18" charset="0"/>
                <a:cs typeface="Times New Roman" panose="02020603050405020304" pitchFamily="18" charset="0"/>
              </a:rPr>
              <a:t>hours</a:t>
            </a:r>
            <a:r>
              <a:rPr lang="en-GB" sz="2200" dirty="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and</a:t>
            </a:r>
            <a:r>
              <a:rPr lang="en-GB" sz="2200" dirty="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for</a:t>
            </a:r>
            <a:r>
              <a:rPr lang="en-GB" sz="2200" dirty="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the</a:t>
            </a:r>
            <a:r>
              <a:rPr lang="en-GB" sz="2200" dirty="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drying</a:t>
            </a:r>
            <a:r>
              <a:rPr lang="en-GB" sz="2200" dirty="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of</a:t>
            </a:r>
            <a:r>
              <a:rPr lang="en-GB" sz="2200" dirty="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wet</a:t>
            </a:r>
            <a:r>
              <a:rPr lang="en-GB" sz="2200" dirty="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clothing</a:t>
            </a:r>
          </a:p>
          <a:p>
            <a:r>
              <a:rPr lang="en-GB" sz="2200" b="1" dirty="0">
                <a:latin typeface="Times New Roman" panose="02020603050405020304" pitchFamily="18" charset="0"/>
                <a:cs typeface="Times New Roman" panose="02020603050405020304" pitchFamily="18" charset="0"/>
              </a:rPr>
              <a:t> Facilities for </a:t>
            </a:r>
            <a:r>
              <a:rPr lang="en-GB" sz="2200" b="1" dirty="0" smtClean="0">
                <a:latin typeface="Times New Roman" panose="02020603050405020304" pitchFamily="18" charset="0"/>
                <a:cs typeface="Times New Roman" panose="02020603050405020304" pitchFamily="18" charset="0"/>
              </a:rPr>
              <a:t>sitting (Sec 44)</a:t>
            </a:r>
          </a:p>
          <a:p>
            <a:r>
              <a:rPr lang="en-GB" sz="2200" dirty="0">
                <a:latin typeface="Times New Roman" panose="02020603050405020304" pitchFamily="18" charset="0"/>
                <a:cs typeface="Times New Roman" panose="02020603050405020304" pitchFamily="18" charset="0"/>
              </a:rPr>
              <a:t>suitable arrangements for sitting </a:t>
            </a:r>
            <a:r>
              <a:rPr lang="en-GB" sz="2200" dirty="0" smtClean="0">
                <a:latin typeface="Times New Roman" panose="02020603050405020304" pitchFamily="18" charset="0"/>
                <a:cs typeface="Times New Roman" panose="02020603050405020304" pitchFamily="18" charset="0"/>
              </a:rPr>
              <a:t>- obliged </a:t>
            </a:r>
            <a:r>
              <a:rPr lang="en-GB" sz="2200" dirty="0">
                <a:latin typeface="Times New Roman" panose="02020603050405020304" pitchFamily="18" charset="0"/>
                <a:cs typeface="Times New Roman" panose="02020603050405020304" pitchFamily="18" charset="0"/>
              </a:rPr>
              <a:t>to work in a standing position, </a:t>
            </a:r>
            <a:r>
              <a:rPr lang="en-GB" sz="2200" dirty="0" smtClean="0">
                <a:latin typeface="Times New Roman" panose="02020603050405020304" pitchFamily="18" charset="0"/>
                <a:cs typeface="Times New Roman" panose="02020603050405020304" pitchFamily="18" charset="0"/>
              </a:rPr>
              <a:t>take </a:t>
            </a:r>
            <a:r>
              <a:rPr lang="en-GB" sz="2200" dirty="0">
                <a:latin typeface="Times New Roman" panose="02020603050405020304" pitchFamily="18" charset="0"/>
                <a:cs typeface="Times New Roman" panose="02020603050405020304" pitchFamily="18" charset="0"/>
              </a:rPr>
              <a:t>advantage of any opportunities for rest which may occur in the course of their </a:t>
            </a:r>
            <a:r>
              <a:rPr lang="en-GB" sz="2200" dirty="0" smtClean="0">
                <a:latin typeface="Times New Roman" panose="02020603050405020304" pitchFamily="18" charset="0"/>
                <a:cs typeface="Times New Roman" panose="02020603050405020304" pitchFamily="18" charset="0"/>
              </a:rPr>
              <a:t>work</a:t>
            </a:r>
            <a:endParaRPr lang="en-GB" sz="2200" b="1" dirty="0" smtClean="0">
              <a:latin typeface="Times New Roman" panose="02020603050405020304" pitchFamily="18" charset="0"/>
              <a:cs typeface="Times New Roman" panose="02020603050405020304" pitchFamily="18" charset="0"/>
            </a:endParaRPr>
          </a:p>
          <a:p>
            <a:endParaRPr lang="en-GB" sz="2200" b="1" dirty="0"/>
          </a:p>
          <a:p>
            <a:endParaRPr lang="en-GB" b="1" dirty="0"/>
          </a:p>
          <a:p>
            <a:endParaRPr lang="en-GB" dirty="0"/>
          </a:p>
        </p:txBody>
      </p:sp>
    </p:spTree>
    <p:extLst>
      <p:ext uri="{BB962C8B-B14F-4D97-AF65-F5344CB8AC3E}">
        <p14:creationId xmlns:p14="http://schemas.microsoft.com/office/powerpoint/2010/main" val="38776546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Times New Roman" panose="02020603050405020304" pitchFamily="18" charset="0"/>
                <a:cs typeface="Times New Roman" panose="02020603050405020304" pitchFamily="18" charset="0"/>
              </a:rPr>
              <a:t>Contd</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66800" y="2103120"/>
            <a:ext cx="10058400" cy="4477984"/>
          </a:xfrm>
        </p:spPr>
        <p:txBody>
          <a:bodyPr>
            <a:normAutofit/>
          </a:bodyPr>
          <a:lstStyle/>
          <a:p>
            <a:r>
              <a:rPr lang="en-GB" sz="2200" b="1" dirty="0">
                <a:latin typeface="Times New Roman" panose="02020603050405020304" pitchFamily="18" charset="0"/>
                <a:cs typeface="Times New Roman" panose="02020603050405020304" pitchFamily="18" charset="0"/>
              </a:rPr>
              <a:t>First-aid </a:t>
            </a:r>
            <a:r>
              <a:rPr lang="en-GB" sz="2200" b="1" dirty="0" smtClean="0">
                <a:latin typeface="Times New Roman" panose="02020603050405020304" pitchFamily="18" charset="0"/>
                <a:cs typeface="Times New Roman" panose="02020603050405020304" pitchFamily="18" charset="0"/>
              </a:rPr>
              <a:t>appliances (Sec 45)</a:t>
            </a:r>
          </a:p>
          <a:p>
            <a:r>
              <a:rPr lang="en-GB" sz="2200" dirty="0" smtClean="0">
                <a:latin typeface="Times New Roman" panose="02020603050405020304" pitchFamily="18" charset="0"/>
                <a:cs typeface="Times New Roman" panose="02020603050405020304" pitchFamily="18" charset="0"/>
              </a:rPr>
              <a:t>first-aid </a:t>
            </a:r>
            <a:r>
              <a:rPr lang="en-GB" sz="2200" dirty="0">
                <a:latin typeface="Times New Roman" panose="02020603050405020304" pitchFamily="18" charset="0"/>
                <a:cs typeface="Times New Roman" panose="02020603050405020304" pitchFamily="18" charset="0"/>
              </a:rPr>
              <a:t>boxes or cupboards equipped with the prescribed </a:t>
            </a:r>
            <a:r>
              <a:rPr lang="en-GB" sz="2200" dirty="0" smtClean="0">
                <a:latin typeface="Times New Roman" panose="02020603050405020304" pitchFamily="18" charset="0"/>
                <a:cs typeface="Times New Roman" panose="02020603050405020304" pitchFamily="18" charset="0"/>
              </a:rPr>
              <a:t>contents</a:t>
            </a:r>
          </a:p>
          <a:p>
            <a:r>
              <a:rPr lang="en-GB" sz="2200" dirty="0" smtClean="0">
                <a:latin typeface="Times New Roman" panose="02020603050405020304" pitchFamily="18" charset="0"/>
                <a:cs typeface="Times New Roman" panose="02020603050405020304" pitchFamily="18" charset="0"/>
              </a:rPr>
              <a:t>one </a:t>
            </a:r>
            <a:r>
              <a:rPr lang="en-GB" sz="2200" dirty="0">
                <a:latin typeface="Times New Roman" panose="02020603050405020304" pitchFamily="18" charset="0"/>
                <a:cs typeface="Times New Roman" panose="02020603050405020304" pitchFamily="18" charset="0"/>
              </a:rPr>
              <a:t>for every one hundred and fifty workers ordinarily employed </a:t>
            </a:r>
            <a:endParaRPr lang="en-GB" sz="2200" dirty="0" smtClean="0">
              <a:latin typeface="Times New Roman" panose="02020603050405020304" pitchFamily="18" charset="0"/>
              <a:cs typeface="Times New Roman" panose="02020603050405020304" pitchFamily="18" charset="0"/>
            </a:endParaRPr>
          </a:p>
          <a:p>
            <a:r>
              <a:rPr lang="en-GB" sz="2200" dirty="0">
                <a:latin typeface="Times New Roman" panose="02020603050405020304" pitchFamily="18" charset="0"/>
                <a:cs typeface="Times New Roman" panose="02020603050405020304" pitchFamily="18" charset="0"/>
              </a:rPr>
              <a:t>kept in the charge of a separate responsible </a:t>
            </a:r>
            <a:r>
              <a:rPr lang="en-GB" sz="2200" dirty="0" smtClean="0">
                <a:latin typeface="Times New Roman" panose="02020603050405020304" pitchFamily="18" charset="0"/>
                <a:cs typeface="Times New Roman" panose="02020603050405020304" pitchFamily="18" charset="0"/>
              </a:rPr>
              <a:t>person who </a:t>
            </a:r>
            <a:r>
              <a:rPr lang="en-GB" sz="2200" dirty="0">
                <a:latin typeface="Times New Roman" panose="02020603050405020304" pitchFamily="18" charset="0"/>
                <a:cs typeface="Times New Roman" panose="02020603050405020304" pitchFamily="18" charset="0"/>
              </a:rPr>
              <a:t>holds a certificate in first-aid treatment recognized by the State </a:t>
            </a:r>
            <a:r>
              <a:rPr lang="en-GB" sz="2200" dirty="0" smtClean="0">
                <a:latin typeface="Times New Roman" panose="02020603050405020304" pitchFamily="18" charset="0"/>
                <a:cs typeface="Times New Roman" panose="02020603050405020304" pitchFamily="18" charset="0"/>
              </a:rPr>
              <a:t>Government and </a:t>
            </a:r>
            <a:r>
              <a:rPr lang="en-GB" sz="2200" dirty="0">
                <a:latin typeface="Times New Roman" panose="02020603050405020304" pitchFamily="18" charset="0"/>
                <a:cs typeface="Times New Roman" panose="02020603050405020304" pitchFamily="18" charset="0"/>
              </a:rPr>
              <a:t>who shall always be readily available during the working hours of the </a:t>
            </a:r>
            <a:r>
              <a:rPr lang="en-GB" sz="2200" dirty="0" smtClean="0">
                <a:latin typeface="Times New Roman" panose="02020603050405020304" pitchFamily="18" charset="0"/>
                <a:cs typeface="Times New Roman" panose="02020603050405020304" pitchFamily="18" charset="0"/>
              </a:rPr>
              <a:t>factory</a:t>
            </a:r>
            <a:endParaRPr lang="en-GB" sz="2200" dirty="0">
              <a:latin typeface="Times New Roman" panose="02020603050405020304" pitchFamily="18" charset="0"/>
              <a:cs typeface="Times New Roman" panose="02020603050405020304" pitchFamily="18" charset="0"/>
            </a:endParaRPr>
          </a:p>
          <a:p>
            <a:r>
              <a:rPr lang="en-GB" sz="2200" dirty="0">
                <a:latin typeface="Times New Roman" panose="02020603050405020304" pitchFamily="18" charset="0"/>
                <a:cs typeface="Times New Roman" panose="02020603050405020304" pitchFamily="18" charset="0"/>
              </a:rPr>
              <a:t>more than five hundred workers are </a:t>
            </a:r>
            <a:r>
              <a:rPr lang="en-GB" sz="2200" dirty="0" smtClean="0">
                <a:latin typeface="Times New Roman" panose="02020603050405020304" pitchFamily="18" charset="0"/>
                <a:cs typeface="Times New Roman" panose="02020603050405020304" pitchFamily="18" charset="0"/>
              </a:rPr>
              <a:t>ordinarily</a:t>
            </a:r>
            <a:r>
              <a:rPr lang="en-GB" sz="2200" dirty="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employed - an </a:t>
            </a:r>
            <a:r>
              <a:rPr lang="en-GB" sz="2200" dirty="0">
                <a:latin typeface="Times New Roman" panose="02020603050405020304" pitchFamily="18" charset="0"/>
                <a:cs typeface="Times New Roman" panose="02020603050405020304" pitchFamily="18" charset="0"/>
              </a:rPr>
              <a:t>ambulance room of the prescribed size, containing the prescribed equipment </a:t>
            </a:r>
            <a:r>
              <a:rPr lang="en-GB" sz="2200" dirty="0" smtClean="0">
                <a:latin typeface="Times New Roman" panose="02020603050405020304" pitchFamily="18" charset="0"/>
                <a:cs typeface="Times New Roman" panose="02020603050405020304" pitchFamily="18" charset="0"/>
              </a:rPr>
              <a:t>and </a:t>
            </a:r>
            <a:r>
              <a:rPr lang="en-GB" sz="2200" dirty="0">
                <a:latin typeface="Times New Roman" panose="02020603050405020304" pitchFamily="18" charset="0"/>
                <a:cs typeface="Times New Roman" panose="02020603050405020304" pitchFamily="18" charset="0"/>
              </a:rPr>
              <a:t>in the charge of such medical and nursing staff as may be prescribed </a:t>
            </a:r>
            <a:endParaRPr lang="en-GB" sz="2200" dirty="0" smtClean="0">
              <a:latin typeface="Times New Roman" panose="02020603050405020304" pitchFamily="18" charset="0"/>
              <a:cs typeface="Times New Roman" panose="02020603050405020304" pitchFamily="18" charset="0"/>
            </a:endParaRPr>
          </a:p>
          <a:p>
            <a:r>
              <a:rPr lang="en-GB" sz="2200" b="1" dirty="0" smtClean="0">
                <a:latin typeface="Times New Roman" panose="02020603050405020304" pitchFamily="18" charset="0"/>
                <a:cs typeface="Times New Roman" panose="02020603050405020304" pitchFamily="18" charset="0"/>
              </a:rPr>
              <a:t>Canteens (Sec 46)</a:t>
            </a:r>
          </a:p>
          <a:p>
            <a:r>
              <a:rPr lang="en-GB" sz="2200" dirty="0">
                <a:latin typeface="Times New Roman" panose="02020603050405020304" pitchFamily="18" charset="0"/>
                <a:cs typeface="Times New Roman" panose="02020603050405020304" pitchFamily="18" charset="0"/>
              </a:rPr>
              <a:t> more than two hundred and fifty workers are ordinarily </a:t>
            </a:r>
            <a:r>
              <a:rPr lang="en-GB" sz="2200" dirty="0" smtClean="0">
                <a:latin typeface="Times New Roman" panose="02020603050405020304" pitchFamily="18" charset="0"/>
                <a:cs typeface="Times New Roman" panose="02020603050405020304" pitchFamily="18" charset="0"/>
              </a:rPr>
              <a:t>employed</a:t>
            </a:r>
            <a:endParaRPr lang="en-GB" sz="2200" b="1" dirty="0">
              <a:latin typeface="Times New Roman" panose="02020603050405020304" pitchFamily="18" charset="0"/>
              <a:cs typeface="Times New Roman" panose="02020603050405020304" pitchFamily="18" charset="0"/>
            </a:endParaRPr>
          </a:p>
          <a:p>
            <a:pPr marL="0" indent="0">
              <a:buNone/>
            </a:pPr>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995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Times New Roman" panose="02020603050405020304" pitchFamily="18" charset="0"/>
                <a:cs typeface="Times New Roman" panose="02020603050405020304" pitchFamily="18" charset="0"/>
              </a:rPr>
              <a:t>Contd</a:t>
            </a:r>
            <a:r>
              <a:rPr lang="en-GB" dirty="0" smtClean="0">
                <a:latin typeface="Times New Roman" panose="02020603050405020304" pitchFamily="18" charset="0"/>
                <a:cs typeface="Times New Roman" panose="02020603050405020304" pitchFamily="18" charset="0"/>
              </a:rPr>
              <a:t>…</a:t>
            </a:r>
            <a:r>
              <a:rPr lang="en-GB" dirty="0" smtClean="0"/>
              <a:t>..</a:t>
            </a:r>
            <a:endParaRPr lang="en-GB" dirty="0"/>
          </a:p>
        </p:txBody>
      </p:sp>
      <p:sp>
        <p:nvSpPr>
          <p:cNvPr id="3" name="Content Placeholder 2"/>
          <p:cNvSpPr>
            <a:spLocks noGrp="1"/>
          </p:cNvSpPr>
          <p:nvPr>
            <p:ph idx="1"/>
          </p:nvPr>
        </p:nvSpPr>
        <p:spPr>
          <a:xfrm>
            <a:off x="1066800" y="2014194"/>
            <a:ext cx="10058400" cy="4566910"/>
          </a:xfrm>
        </p:spPr>
        <p:txBody>
          <a:bodyPr/>
          <a:lstStyle/>
          <a:p>
            <a:r>
              <a:rPr lang="en-GB" sz="2200" dirty="0" smtClean="0">
                <a:latin typeface="Times New Roman" panose="02020603050405020304" pitchFamily="18" charset="0"/>
                <a:cs typeface="Times New Roman" panose="02020603050405020304" pitchFamily="18" charset="0"/>
              </a:rPr>
              <a:t>The </a:t>
            </a:r>
            <a:r>
              <a:rPr lang="en-GB" sz="2200" dirty="0">
                <a:latin typeface="Times New Roman" panose="02020603050405020304" pitchFamily="18" charset="0"/>
                <a:cs typeface="Times New Roman" panose="02020603050405020304" pitchFamily="18" charset="0"/>
              </a:rPr>
              <a:t>State Government may make rules </a:t>
            </a:r>
            <a:r>
              <a:rPr lang="en-GB" sz="2200" dirty="0" smtClean="0">
                <a:latin typeface="Times New Roman" panose="02020603050405020304" pitchFamily="18" charset="0"/>
                <a:cs typeface="Times New Roman" panose="02020603050405020304" pitchFamily="18" charset="0"/>
              </a:rPr>
              <a:t>requiring,</a:t>
            </a:r>
          </a:p>
          <a:p>
            <a:pPr lvl="1"/>
            <a:r>
              <a:rPr lang="en-GB" sz="2200" dirty="0">
                <a:latin typeface="Times New Roman" panose="02020603050405020304" pitchFamily="18" charset="0"/>
                <a:cs typeface="Times New Roman" panose="02020603050405020304" pitchFamily="18" charset="0"/>
              </a:rPr>
              <a:t>the date by which such canteen shall be provided;</a:t>
            </a:r>
          </a:p>
          <a:p>
            <a:pPr lvl="1"/>
            <a:r>
              <a:rPr lang="en-GB" sz="2200" dirty="0">
                <a:latin typeface="Times New Roman" panose="02020603050405020304" pitchFamily="18" charset="0"/>
                <a:cs typeface="Times New Roman" panose="02020603050405020304" pitchFamily="18" charset="0"/>
              </a:rPr>
              <a:t>the standards in respect of construction, accommodation, furniture and other equipment of the canteen;</a:t>
            </a:r>
          </a:p>
          <a:p>
            <a:pPr lvl="1"/>
            <a:r>
              <a:rPr lang="en-GB" sz="2200" dirty="0">
                <a:latin typeface="Times New Roman" panose="02020603050405020304" pitchFamily="18" charset="0"/>
                <a:cs typeface="Times New Roman" panose="02020603050405020304" pitchFamily="18" charset="0"/>
              </a:rPr>
              <a:t>the foodstuffs to be served therein and the charges which may be made therefor;</a:t>
            </a:r>
          </a:p>
          <a:p>
            <a:pPr lvl="1"/>
            <a:r>
              <a:rPr lang="en-GB" sz="2200" dirty="0">
                <a:latin typeface="Times New Roman" panose="02020603050405020304" pitchFamily="18" charset="0"/>
                <a:cs typeface="Times New Roman" panose="02020603050405020304" pitchFamily="18" charset="0"/>
              </a:rPr>
              <a:t>the constitution of a managing committee for the canteens and </a:t>
            </a:r>
            <a:r>
              <a:rPr lang="en-GB" sz="2200" dirty="0" smtClean="0">
                <a:latin typeface="Times New Roman" panose="02020603050405020304" pitchFamily="18" charset="0"/>
                <a:cs typeface="Times New Roman" panose="02020603050405020304" pitchFamily="18" charset="0"/>
              </a:rPr>
              <a:t>representation </a:t>
            </a:r>
            <a:r>
              <a:rPr lang="en-GB" sz="2200" dirty="0">
                <a:latin typeface="Times New Roman" panose="02020603050405020304" pitchFamily="18" charset="0"/>
                <a:cs typeface="Times New Roman" panose="02020603050405020304" pitchFamily="18" charset="0"/>
              </a:rPr>
              <a:t>of the workers in the management of the </a:t>
            </a:r>
            <a:r>
              <a:rPr lang="en-GB" sz="2200" dirty="0" smtClean="0">
                <a:latin typeface="Times New Roman" panose="02020603050405020304" pitchFamily="18" charset="0"/>
                <a:cs typeface="Times New Roman" panose="02020603050405020304" pitchFamily="18" charset="0"/>
              </a:rPr>
              <a:t>canteen</a:t>
            </a:r>
          </a:p>
          <a:p>
            <a:endParaRPr lang="en-GB" sz="2000" b="1" dirty="0"/>
          </a:p>
          <a:p>
            <a:endParaRPr lang="en-GB" sz="2000" dirty="0" smtClean="0"/>
          </a:p>
          <a:p>
            <a:endParaRPr lang="en-GB" sz="2000" dirty="0"/>
          </a:p>
          <a:p>
            <a:pPr lvl="1"/>
            <a:endParaRPr lang="en-GB" sz="1800" dirty="0" smtClean="0"/>
          </a:p>
          <a:p>
            <a:pPr lvl="1"/>
            <a:endParaRPr lang="en-GB" sz="1800" dirty="0"/>
          </a:p>
          <a:p>
            <a:endParaRPr lang="en-GB" dirty="0"/>
          </a:p>
        </p:txBody>
      </p:sp>
    </p:spTree>
    <p:extLst>
      <p:ext uri="{BB962C8B-B14F-4D97-AF65-F5344CB8AC3E}">
        <p14:creationId xmlns:p14="http://schemas.microsoft.com/office/powerpoint/2010/main" val="1305755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Times New Roman" panose="02020603050405020304" pitchFamily="18" charset="0"/>
                <a:cs typeface="Times New Roman" panose="02020603050405020304" pitchFamily="18" charset="0"/>
              </a:rPr>
              <a:t>Contd</a:t>
            </a:r>
            <a:r>
              <a:rPr lang="en-GB" dirty="0" smtClean="0"/>
              <a:t>…..</a:t>
            </a:r>
            <a:endParaRPr lang="en-GB" dirty="0"/>
          </a:p>
        </p:txBody>
      </p:sp>
      <p:sp>
        <p:nvSpPr>
          <p:cNvPr id="3" name="Content Placeholder 2"/>
          <p:cNvSpPr>
            <a:spLocks noGrp="1"/>
          </p:cNvSpPr>
          <p:nvPr>
            <p:ph idx="1"/>
          </p:nvPr>
        </p:nvSpPr>
        <p:spPr>
          <a:xfrm>
            <a:off x="1066800" y="2103120"/>
            <a:ext cx="10058400" cy="4439348"/>
          </a:xfrm>
        </p:spPr>
        <p:txBody>
          <a:bodyPr>
            <a:normAutofit fontScale="92500" lnSpcReduction="20000"/>
          </a:bodyPr>
          <a:lstStyle/>
          <a:p>
            <a:r>
              <a:rPr lang="en-GB" sz="2400" b="1" dirty="0">
                <a:latin typeface="Times New Roman" panose="02020603050405020304" pitchFamily="18" charset="0"/>
                <a:cs typeface="Times New Roman" panose="02020603050405020304" pitchFamily="18" charset="0"/>
              </a:rPr>
              <a:t>Shelters, rest-rooms and lunch-rooms (Sec 47)</a:t>
            </a:r>
          </a:p>
          <a:p>
            <a:r>
              <a:rPr lang="en-GB" sz="2400" dirty="0">
                <a:latin typeface="Times New Roman" panose="02020603050405020304" pitchFamily="18" charset="0"/>
                <a:cs typeface="Times New Roman" panose="02020603050405020304" pitchFamily="18" charset="0"/>
              </a:rPr>
              <a:t>m</a:t>
            </a:r>
            <a:r>
              <a:rPr lang="en-GB" sz="2400" dirty="0" smtClean="0">
                <a:latin typeface="Times New Roman" panose="02020603050405020304" pitchFamily="18" charset="0"/>
                <a:cs typeface="Times New Roman" panose="02020603050405020304" pitchFamily="18" charset="0"/>
              </a:rPr>
              <a:t>ore </a:t>
            </a:r>
            <a:r>
              <a:rPr lang="en-GB" sz="2400" dirty="0">
                <a:latin typeface="Times New Roman" panose="02020603050405020304" pitchFamily="18" charset="0"/>
                <a:cs typeface="Times New Roman" panose="02020603050405020304" pitchFamily="18" charset="0"/>
              </a:rPr>
              <a:t>than one hundred and fifty workers are ordinarily employed </a:t>
            </a:r>
            <a:r>
              <a:rPr lang="en-GB" sz="2400" dirty="0" smtClean="0">
                <a:latin typeface="Times New Roman" panose="02020603050405020304" pitchFamily="18" charset="0"/>
                <a:cs typeface="Times New Roman" panose="02020603050405020304" pitchFamily="18" charset="0"/>
              </a:rPr>
              <a:t>, shelters </a:t>
            </a:r>
            <a:r>
              <a:rPr lang="en-GB" sz="2400" dirty="0">
                <a:latin typeface="Times New Roman" panose="02020603050405020304" pitchFamily="18" charset="0"/>
                <a:cs typeface="Times New Roman" panose="02020603050405020304" pitchFamily="18" charset="0"/>
              </a:rPr>
              <a:t>or rest-rooms and a suitable lunch- </a:t>
            </a:r>
            <a:r>
              <a:rPr lang="en-GB" sz="2400" dirty="0" smtClean="0">
                <a:latin typeface="Times New Roman" panose="02020603050405020304" pitchFamily="18" charset="0"/>
                <a:cs typeface="Times New Roman" panose="02020603050405020304" pitchFamily="18" charset="0"/>
              </a:rPr>
              <a:t>room,- with </a:t>
            </a:r>
            <a:r>
              <a:rPr lang="en-GB" sz="2400" dirty="0">
                <a:latin typeface="Times New Roman" panose="02020603050405020304" pitchFamily="18" charset="0"/>
                <a:cs typeface="Times New Roman" panose="02020603050405020304" pitchFamily="18" charset="0"/>
              </a:rPr>
              <a:t>provision for drinking </a:t>
            </a:r>
            <a:r>
              <a:rPr lang="en-GB" sz="2400" dirty="0" smtClean="0">
                <a:latin typeface="Times New Roman" panose="02020603050405020304" pitchFamily="18" charset="0"/>
                <a:cs typeface="Times New Roman" panose="02020603050405020304" pitchFamily="18" charset="0"/>
              </a:rPr>
              <a:t>water</a:t>
            </a:r>
            <a:endParaRPr lang="en-GB" sz="2400" dirty="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rPr>
              <a:t>p</a:t>
            </a:r>
            <a:r>
              <a:rPr lang="en-GB" sz="2400" dirty="0" smtClean="0">
                <a:latin typeface="Times New Roman" panose="02020603050405020304" pitchFamily="18" charset="0"/>
                <a:cs typeface="Times New Roman" panose="02020603050405020304" pitchFamily="18" charset="0"/>
              </a:rPr>
              <a:t>rovided </a:t>
            </a:r>
            <a:r>
              <a:rPr lang="en-GB" sz="2400" dirty="0">
                <a:latin typeface="Times New Roman" panose="02020603050405020304" pitchFamily="18" charset="0"/>
                <a:cs typeface="Times New Roman" panose="02020603050405020304" pitchFamily="18" charset="0"/>
              </a:rPr>
              <a:t>further that where a lunch-room exists no worker shall eat any food in the work-room.</a:t>
            </a:r>
          </a:p>
          <a:p>
            <a:r>
              <a:rPr lang="en-GB" sz="2400" dirty="0">
                <a:latin typeface="Times New Roman" panose="02020603050405020304" pitchFamily="18" charset="0"/>
                <a:cs typeface="Times New Roman" panose="02020603050405020304" pitchFamily="18" charset="0"/>
              </a:rPr>
              <a:t>t</a:t>
            </a:r>
            <a:r>
              <a:rPr lang="en-GB" sz="2400" dirty="0" smtClean="0">
                <a:latin typeface="Times New Roman" panose="02020603050405020304" pitchFamily="18" charset="0"/>
                <a:cs typeface="Times New Roman" panose="02020603050405020304" pitchFamily="18" charset="0"/>
              </a:rPr>
              <a:t>he </a:t>
            </a:r>
            <a:r>
              <a:rPr lang="en-GB" sz="2400" dirty="0">
                <a:latin typeface="Times New Roman" panose="02020603050405020304" pitchFamily="18" charset="0"/>
                <a:cs typeface="Times New Roman" panose="02020603050405020304" pitchFamily="18" charset="0"/>
              </a:rPr>
              <a:t>Shelters or rest-room or lunch-rooms and ventilated and shall be maintained in a cool and clean condition.</a:t>
            </a:r>
          </a:p>
          <a:p>
            <a:r>
              <a:rPr lang="en-GB" sz="2400" b="1" dirty="0">
                <a:latin typeface="Times New Roman" panose="02020603050405020304" pitchFamily="18" charset="0"/>
                <a:cs typeface="Times New Roman" panose="02020603050405020304" pitchFamily="18" charset="0"/>
              </a:rPr>
              <a:t> </a:t>
            </a:r>
            <a:r>
              <a:rPr lang="en-GB" sz="2400" b="1" dirty="0" smtClean="0">
                <a:latin typeface="Times New Roman" panose="02020603050405020304" pitchFamily="18" charset="0"/>
                <a:cs typeface="Times New Roman" panose="02020603050405020304" pitchFamily="18" charset="0"/>
              </a:rPr>
              <a:t>Crèches (Sec 48)</a:t>
            </a:r>
          </a:p>
          <a:p>
            <a:r>
              <a:rPr lang="en-GB" sz="2400" dirty="0">
                <a:latin typeface="Times New Roman" panose="02020603050405020304" pitchFamily="18" charset="0"/>
                <a:cs typeface="Times New Roman" panose="02020603050405020304" pitchFamily="18" charset="0"/>
              </a:rPr>
              <a:t>m</a:t>
            </a:r>
            <a:r>
              <a:rPr lang="en-GB" sz="2400" dirty="0" smtClean="0">
                <a:latin typeface="Times New Roman" panose="02020603050405020304" pitchFamily="18" charset="0"/>
                <a:cs typeface="Times New Roman" panose="02020603050405020304" pitchFamily="18" charset="0"/>
              </a:rPr>
              <a:t>ore than</a:t>
            </a:r>
            <a:r>
              <a:rPr lang="en-GB" sz="2400" dirty="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thirty </a:t>
            </a:r>
            <a:r>
              <a:rPr lang="en-GB" sz="2400" dirty="0">
                <a:latin typeface="Times New Roman" panose="02020603050405020304" pitchFamily="18" charset="0"/>
                <a:cs typeface="Times New Roman" panose="02020603050405020304" pitchFamily="18" charset="0"/>
              </a:rPr>
              <a:t>women </a:t>
            </a:r>
            <a:r>
              <a:rPr lang="en-GB" sz="2400" dirty="0" smtClean="0">
                <a:latin typeface="Times New Roman" panose="02020603050405020304" pitchFamily="18" charset="0"/>
                <a:cs typeface="Times New Roman" panose="02020603050405020304" pitchFamily="18" charset="0"/>
              </a:rPr>
              <a:t>workers are </a:t>
            </a:r>
            <a:r>
              <a:rPr lang="en-GB" sz="2400" dirty="0">
                <a:latin typeface="Times New Roman" panose="02020603050405020304" pitchFamily="18" charset="0"/>
                <a:cs typeface="Times New Roman" panose="02020603050405020304" pitchFamily="18" charset="0"/>
              </a:rPr>
              <a:t>ordinarily </a:t>
            </a:r>
            <a:r>
              <a:rPr lang="en-GB" sz="2400" dirty="0" smtClean="0">
                <a:latin typeface="Times New Roman" panose="02020603050405020304" pitchFamily="18" charset="0"/>
                <a:cs typeface="Times New Roman" panose="02020603050405020304" pitchFamily="18" charset="0"/>
              </a:rPr>
              <a:t>employed</a:t>
            </a:r>
          </a:p>
          <a:p>
            <a:r>
              <a:rPr lang="en-GB" sz="2400" dirty="0" smtClean="0">
                <a:latin typeface="Times New Roman" panose="02020603050405020304" pitchFamily="18" charset="0"/>
                <a:cs typeface="Times New Roman" panose="02020603050405020304" pitchFamily="18" charset="0"/>
              </a:rPr>
              <a:t>for</a:t>
            </a:r>
            <a:r>
              <a:rPr lang="en-GB" sz="2400" dirty="0">
                <a:latin typeface="Times New Roman" panose="02020603050405020304" pitchFamily="18" charset="0"/>
                <a:cs typeface="Times New Roman" panose="02020603050405020304" pitchFamily="18" charset="0"/>
              </a:rPr>
              <a:t> the use of children under the age of six years </a:t>
            </a:r>
            <a:endParaRPr lang="en-GB"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rPr>
              <a:t>r</a:t>
            </a:r>
            <a:r>
              <a:rPr lang="en-GB" sz="2400" dirty="0" smtClean="0">
                <a:latin typeface="Times New Roman" panose="02020603050405020304" pitchFamily="18" charset="0"/>
                <a:cs typeface="Times New Roman" panose="02020603050405020304" pitchFamily="18" charset="0"/>
              </a:rPr>
              <a:t>ooms - adequate </a:t>
            </a:r>
            <a:r>
              <a:rPr lang="en-GB" sz="2400" dirty="0">
                <a:latin typeface="Times New Roman" panose="02020603050405020304" pitchFamily="18" charset="0"/>
                <a:cs typeface="Times New Roman" panose="02020603050405020304" pitchFamily="18" charset="0"/>
              </a:rPr>
              <a:t>accommodation, shall be adequately lighted and ventilated, shall be maintained in a clean and sanitary condition and shall be under the charge of women trained in the care of children and </a:t>
            </a:r>
            <a:r>
              <a:rPr lang="en-GB" sz="2400" dirty="0" smtClean="0">
                <a:latin typeface="Times New Roman" panose="02020603050405020304" pitchFamily="18" charset="0"/>
                <a:cs typeface="Times New Roman" panose="02020603050405020304" pitchFamily="18" charset="0"/>
              </a:rPr>
              <a:t>infants</a:t>
            </a:r>
            <a:endParaRPr lang="en-GB" sz="2400" b="1" dirty="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17710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Times New Roman" panose="02020603050405020304" pitchFamily="18" charset="0"/>
                <a:cs typeface="Times New Roman" panose="02020603050405020304" pitchFamily="18" charset="0"/>
              </a:rPr>
              <a:t>Contd</a:t>
            </a:r>
            <a:r>
              <a:rPr lang="en-GB" dirty="0" smtClean="0"/>
              <a:t>…..</a:t>
            </a:r>
            <a:endParaRPr lang="en-GB" dirty="0"/>
          </a:p>
        </p:txBody>
      </p:sp>
      <p:sp>
        <p:nvSpPr>
          <p:cNvPr id="3" name="Content Placeholder 2"/>
          <p:cNvSpPr>
            <a:spLocks noGrp="1"/>
          </p:cNvSpPr>
          <p:nvPr>
            <p:ph idx="1"/>
          </p:nvPr>
        </p:nvSpPr>
        <p:spPr>
          <a:xfrm>
            <a:off x="1066800" y="2103119"/>
            <a:ext cx="10058400" cy="4490864"/>
          </a:xfrm>
        </p:spPr>
        <p:txBody>
          <a:bodyPr>
            <a:normAutofit fontScale="92500" lnSpcReduction="20000"/>
          </a:bodyPr>
          <a:lstStyle/>
          <a:p>
            <a:r>
              <a:rPr lang="en-GB" sz="2400" b="1" dirty="0">
                <a:latin typeface="Times New Roman" panose="02020603050405020304" pitchFamily="18" charset="0"/>
                <a:cs typeface="Times New Roman" panose="02020603050405020304" pitchFamily="18" charset="0"/>
              </a:rPr>
              <a:t>Welfare </a:t>
            </a:r>
            <a:r>
              <a:rPr lang="en-GB" sz="2400" b="1" dirty="0" smtClean="0">
                <a:latin typeface="Times New Roman" panose="02020603050405020304" pitchFamily="18" charset="0"/>
                <a:cs typeface="Times New Roman" panose="02020603050405020304" pitchFamily="18" charset="0"/>
              </a:rPr>
              <a:t>Officers (Sec 49)</a:t>
            </a:r>
          </a:p>
          <a:p>
            <a:r>
              <a:rPr lang="en-GB" sz="2400" dirty="0">
                <a:latin typeface="Times New Roman" panose="02020603050405020304" pitchFamily="18" charset="0"/>
                <a:cs typeface="Times New Roman" panose="02020603050405020304" pitchFamily="18" charset="0"/>
              </a:rPr>
              <a:t> five hundred or more workers are ordinarily </a:t>
            </a:r>
            <a:r>
              <a:rPr lang="en-GB" sz="2400" dirty="0" smtClean="0">
                <a:latin typeface="Times New Roman" panose="02020603050405020304" pitchFamily="18" charset="0"/>
                <a:cs typeface="Times New Roman" panose="02020603050405020304" pitchFamily="18" charset="0"/>
              </a:rPr>
              <a:t>employed</a:t>
            </a:r>
          </a:p>
          <a:p>
            <a:r>
              <a:rPr lang="en-GB" sz="2400" dirty="0">
                <a:latin typeface="Times New Roman" panose="02020603050405020304" pitchFamily="18" charset="0"/>
                <a:cs typeface="Times New Roman" panose="02020603050405020304" pitchFamily="18" charset="0"/>
              </a:rPr>
              <a:t>The </a:t>
            </a:r>
            <a:r>
              <a:rPr lang="en-GB" sz="2400" dirty="0" smtClean="0">
                <a:latin typeface="Times New Roman" panose="02020603050405020304" pitchFamily="18" charset="0"/>
                <a:cs typeface="Times New Roman" panose="02020603050405020304" pitchFamily="18" charset="0"/>
              </a:rPr>
              <a:t>State Govt may </a:t>
            </a:r>
            <a:r>
              <a:rPr lang="en-GB" sz="2400" dirty="0">
                <a:latin typeface="Times New Roman" panose="02020603050405020304" pitchFamily="18" charset="0"/>
                <a:cs typeface="Times New Roman" panose="02020603050405020304" pitchFamily="18" charset="0"/>
              </a:rPr>
              <a:t>prescribe the duties, qualifications </a:t>
            </a:r>
            <a:r>
              <a:rPr lang="en-GB" sz="2400" dirty="0" smtClean="0">
                <a:latin typeface="Times New Roman" panose="02020603050405020304" pitchFamily="18" charset="0"/>
                <a:cs typeface="Times New Roman" panose="02020603050405020304" pitchFamily="18" charset="0"/>
              </a:rPr>
              <a:t>and conditions</a:t>
            </a:r>
            <a:r>
              <a:rPr lang="en-GB" sz="2400" dirty="0">
                <a:latin typeface="Times New Roman" panose="02020603050405020304" pitchFamily="18" charset="0"/>
                <a:cs typeface="Times New Roman" panose="02020603050405020304" pitchFamily="18" charset="0"/>
              </a:rPr>
              <a:t> of service of officers employed </a:t>
            </a:r>
            <a:endParaRPr lang="en-GB" sz="2400" dirty="0" smtClean="0">
              <a:latin typeface="Times New Roman" panose="02020603050405020304" pitchFamily="18" charset="0"/>
              <a:cs typeface="Times New Roman" panose="02020603050405020304" pitchFamily="18" charset="0"/>
            </a:endParaRPr>
          </a:p>
          <a:p>
            <a:r>
              <a:rPr lang="en-GB" sz="2400" b="1" dirty="0">
                <a:latin typeface="Times New Roman" panose="02020603050405020304" pitchFamily="18" charset="0"/>
                <a:cs typeface="Times New Roman" panose="02020603050405020304" pitchFamily="18" charset="0"/>
              </a:rPr>
              <a:t>Maharashtra Welfare Officers </a:t>
            </a:r>
            <a:r>
              <a:rPr lang="en-GB" sz="2400" b="1" dirty="0" smtClean="0">
                <a:latin typeface="Times New Roman" panose="02020603050405020304" pitchFamily="18" charset="0"/>
                <a:cs typeface="Times New Roman" panose="02020603050405020304" pitchFamily="18" charset="0"/>
              </a:rPr>
              <a:t>(Duties, Qualifications </a:t>
            </a:r>
            <a:r>
              <a:rPr lang="en-GB" sz="2400" b="1" dirty="0">
                <a:latin typeface="Times New Roman" panose="02020603050405020304" pitchFamily="18" charset="0"/>
                <a:cs typeface="Times New Roman" panose="02020603050405020304" pitchFamily="18" charset="0"/>
              </a:rPr>
              <a:t>and Conditions of Service) Rules, 1966</a:t>
            </a:r>
            <a:r>
              <a:rPr lang="en-GB" sz="2400" b="1" dirty="0" smtClean="0">
                <a:latin typeface="Times New Roman" panose="02020603050405020304" pitchFamily="18" charset="0"/>
                <a:cs typeface="Times New Roman" panose="02020603050405020304" pitchFamily="18" charset="0"/>
              </a:rPr>
              <a:t>.</a:t>
            </a:r>
          </a:p>
          <a:p>
            <a:r>
              <a:rPr lang="en-GB" sz="2400" b="1" dirty="0">
                <a:latin typeface="Times New Roman" panose="02020603050405020304" pitchFamily="18" charset="0"/>
                <a:cs typeface="Times New Roman" panose="02020603050405020304" pitchFamily="18" charset="0"/>
              </a:rPr>
              <a:t>Qualifications </a:t>
            </a:r>
            <a:r>
              <a:rPr lang="en-GB" sz="2400" b="1" dirty="0" smtClean="0">
                <a:latin typeface="Times New Roman" panose="02020603050405020304" pitchFamily="18" charset="0"/>
                <a:cs typeface="Times New Roman" panose="02020603050405020304" pitchFamily="18" charset="0"/>
              </a:rPr>
              <a:t>for</a:t>
            </a:r>
            <a:r>
              <a:rPr lang="en-GB" sz="2400" b="1" dirty="0">
                <a:latin typeface="Times New Roman" panose="02020603050405020304" pitchFamily="18" charset="0"/>
                <a:cs typeface="Times New Roman" panose="02020603050405020304" pitchFamily="18" charset="0"/>
              </a:rPr>
              <a:t> Welfare </a:t>
            </a:r>
            <a:r>
              <a:rPr lang="en-GB" sz="2400" b="1" dirty="0" smtClean="0">
                <a:latin typeface="Times New Roman" panose="02020603050405020304" pitchFamily="18" charset="0"/>
                <a:cs typeface="Times New Roman" panose="02020603050405020304" pitchFamily="18" charset="0"/>
              </a:rPr>
              <a:t>Officers: </a:t>
            </a:r>
            <a:endParaRPr lang="en-GB" sz="2400" b="1" dirty="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rPr>
              <a:t>has obtained a </a:t>
            </a:r>
            <a:r>
              <a:rPr lang="en-GB" sz="2400" dirty="0" smtClean="0">
                <a:latin typeface="Times New Roman" panose="02020603050405020304" pitchFamily="18" charset="0"/>
                <a:cs typeface="Times New Roman" panose="02020603050405020304" pitchFamily="18" charset="0"/>
              </a:rPr>
              <a:t>degree or</a:t>
            </a:r>
            <a:r>
              <a:rPr lang="en-GB" sz="2400" dirty="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diploma in</a:t>
            </a:r>
            <a:r>
              <a:rPr lang="en-GB" sz="2400" dirty="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social science</a:t>
            </a:r>
            <a:r>
              <a:rPr lang="en-GB" sz="2400" dirty="0">
                <a:latin typeface="Times New Roman" panose="02020603050405020304" pitchFamily="18" charset="0"/>
                <a:cs typeface="Times New Roman" panose="02020603050405020304" pitchFamily="18" charset="0"/>
              </a:rPr>
              <a:t> recognised by the </a:t>
            </a:r>
            <a:r>
              <a:rPr lang="en-GB" sz="2400" dirty="0" smtClean="0">
                <a:latin typeface="Times New Roman" panose="02020603050405020304" pitchFamily="18" charset="0"/>
                <a:cs typeface="Times New Roman" panose="02020603050405020304" pitchFamily="18" charset="0"/>
              </a:rPr>
              <a:t>State Government has </a:t>
            </a:r>
            <a:r>
              <a:rPr lang="en-GB" sz="2400" dirty="0">
                <a:latin typeface="Times New Roman" panose="02020603050405020304" pitchFamily="18" charset="0"/>
                <a:cs typeface="Times New Roman" panose="02020603050405020304" pitchFamily="18" charset="0"/>
              </a:rPr>
              <a:t>qualified at a viva voce test conducted, by </a:t>
            </a:r>
            <a:r>
              <a:rPr lang="en-GB" sz="2400" dirty="0" smtClean="0">
                <a:latin typeface="Times New Roman" panose="02020603050405020304" pitchFamily="18" charset="0"/>
                <a:cs typeface="Times New Roman" panose="02020603050405020304" pitchFamily="18" charset="0"/>
              </a:rPr>
              <a:t>the Chief </a:t>
            </a:r>
            <a:r>
              <a:rPr lang="en-GB" sz="2400" dirty="0">
                <a:latin typeface="Times New Roman" panose="02020603050405020304" pitchFamily="18" charset="0"/>
                <a:cs typeface="Times New Roman" panose="02020603050405020304" pitchFamily="18" charset="0"/>
              </a:rPr>
              <a:t>Inspector of </a:t>
            </a:r>
            <a:r>
              <a:rPr lang="en-GB" sz="2400" dirty="0" smtClean="0">
                <a:latin typeface="Times New Roman" panose="02020603050405020304" pitchFamily="18" charset="0"/>
                <a:cs typeface="Times New Roman" panose="02020603050405020304" pitchFamily="18" charset="0"/>
              </a:rPr>
              <a:t>Factories Bombay,</a:t>
            </a:r>
          </a:p>
          <a:p>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has </a:t>
            </a:r>
            <a:r>
              <a:rPr lang="en-GB" sz="2400" dirty="0" smtClean="0">
                <a:latin typeface="Times New Roman" panose="02020603050405020304" pitchFamily="18" charset="0"/>
                <a:cs typeface="Times New Roman" panose="02020603050405020304" pitchFamily="18" charset="0"/>
              </a:rPr>
              <a:t>got himself </a:t>
            </a:r>
            <a:r>
              <a:rPr lang="en-GB" sz="2400" dirty="0">
                <a:latin typeface="Times New Roman" panose="02020603050405020304" pitchFamily="18" charset="0"/>
                <a:cs typeface="Times New Roman" panose="02020603050405020304" pitchFamily="18" charset="0"/>
              </a:rPr>
              <a:t>enrolled in the list maintained </a:t>
            </a:r>
            <a:r>
              <a:rPr lang="en-GB" sz="2400" dirty="0" smtClean="0">
                <a:latin typeface="Times New Roman" panose="02020603050405020304" pitchFamily="18" charset="0"/>
                <a:cs typeface="Times New Roman" panose="02020603050405020304" pitchFamily="18" charset="0"/>
              </a:rPr>
              <a:t>by Chief </a:t>
            </a:r>
            <a:r>
              <a:rPr lang="en-GB" sz="2400" dirty="0">
                <a:latin typeface="Times New Roman" panose="02020603050405020304" pitchFamily="18" charset="0"/>
                <a:cs typeface="Times New Roman" panose="02020603050405020304" pitchFamily="18" charset="0"/>
              </a:rPr>
              <a:t>Inspector of </a:t>
            </a:r>
            <a:r>
              <a:rPr lang="en-GB" sz="2400" dirty="0" smtClean="0">
                <a:latin typeface="Times New Roman" panose="02020603050405020304" pitchFamily="18" charset="0"/>
                <a:cs typeface="Times New Roman" panose="02020603050405020304" pitchFamily="18" charset="0"/>
              </a:rPr>
              <a:t>Factories Bombay,</a:t>
            </a:r>
          </a:p>
          <a:p>
            <a:r>
              <a:rPr lang="en-GB" sz="2400" dirty="0" smtClean="0">
                <a:latin typeface="Times New Roman" panose="02020603050405020304" pitchFamily="18" charset="0"/>
                <a:cs typeface="Times New Roman" panose="02020603050405020304" pitchFamily="18" charset="0"/>
              </a:rPr>
              <a:t>has </a:t>
            </a:r>
            <a:r>
              <a:rPr lang="en-GB" sz="2400" dirty="0">
                <a:latin typeface="Times New Roman" panose="02020603050405020304" pitchFamily="18" charset="0"/>
                <a:cs typeface="Times New Roman" panose="02020603050405020304" pitchFamily="18" charset="0"/>
              </a:rPr>
              <a:t>adequate knowledge of Marathi language </a:t>
            </a:r>
          </a:p>
          <a:p>
            <a:endParaRPr lang="en-GB" dirty="0"/>
          </a:p>
        </p:txBody>
      </p:sp>
    </p:spTree>
    <p:extLst>
      <p:ext uri="{BB962C8B-B14F-4D97-AF65-F5344CB8AC3E}">
        <p14:creationId xmlns:p14="http://schemas.microsoft.com/office/powerpoint/2010/main" val="8786093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a:r>
            <a:br>
              <a:rPr lang="en-GB" dirty="0"/>
            </a:br>
            <a:r>
              <a:rPr lang="en-GB" dirty="0">
                <a:latin typeface="Times New Roman" panose="02020603050405020304" pitchFamily="18" charset="0"/>
                <a:cs typeface="Times New Roman" panose="02020603050405020304" pitchFamily="18" charset="0"/>
              </a:rPr>
              <a:t>Duties of Welfare Officer </a:t>
            </a:r>
            <a:r>
              <a:rPr lang="en-GB" dirty="0"/>
              <a:t/>
            </a:r>
            <a:br>
              <a:rPr lang="en-GB" dirty="0"/>
            </a:br>
            <a:endParaRPr lang="en-GB" dirty="0"/>
          </a:p>
        </p:txBody>
      </p:sp>
      <p:sp>
        <p:nvSpPr>
          <p:cNvPr id="3" name="Content Placeholder 2"/>
          <p:cNvSpPr>
            <a:spLocks noGrp="1"/>
          </p:cNvSpPr>
          <p:nvPr>
            <p:ph idx="1"/>
          </p:nvPr>
        </p:nvSpPr>
        <p:spPr>
          <a:xfrm>
            <a:off x="1066800" y="2103120"/>
            <a:ext cx="10058400" cy="4477984"/>
          </a:xfrm>
        </p:spPr>
        <p:txBody>
          <a:bodyPr>
            <a:normAutofit/>
          </a:bodyPr>
          <a:lstStyle/>
          <a:p>
            <a:r>
              <a:rPr lang="en-GB" sz="2200" dirty="0" smtClean="0">
                <a:latin typeface="Times New Roman" panose="02020603050405020304" pitchFamily="18" charset="0"/>
                <a:cs typeface="Times New Roman" panose="02020603050405020304" pitchFamily="18" charset="0"/>
              </a:rPr>
              <a:t>Maintaining </a:t>
            </a:r>
            <a:r>
              <a:rPr lang="en-GB" sz="2200" dirty="0">
                <a:latin typeface="Times New Roman" panose="02020603050405020304" pitchFamily="18" charset="0"/>
                <a:cs typeface="Times New Roman" panose="02020603050405020304" pitchFamily="18" charset="0"/>
              </a:rPr>
              <a:t>harmonious relations between the factory management and workers </a:t>
            </a:r>
          </a:p>
          <a:p>
            <a:r>
              <a:rPr lang="en-GB" sz="2200" dirty="0" smtClean="0">
                <a:latin typeface="Times New Roman" panose="02020603050405020304" pitchFamily="18" charset="0"/>
                <a:cs typeface="Times New Roman" panose="02020603050405020304" pitchFamily="18" charset="0"/>
              </a:rPr>
              <a:t>Bring to the notice - the </a:t>
            </a:r>
            <a:r>
              <a:rPr lang="en-GB" sz="2200" dirty="0">
                <a:latin typeface="Times New Roman" panose="02020603050405020304" pitchFamily="18" charset="0"/>
                <a:cs typeface="Times New Roman" panose="02020603050405020304" pitchFamily="18" charset="0"/>
              </a:rPr>
              <a:t>grievances of workers, individual as well as collective </a:t>
            </a:r>
          </a:p>
          <a:p>
            <a:r>
              <a:rPr lang="en-GB" sz="2200" dirty="0" smtClean="0">
                <a:latin typeface="Times New Roman" panose="02020603050405020304" pitchFamily="18" charset="0"/>
                <a:cs typeface="Times New Roman" panose="02020603050405020304" pitchFamily="18" charset="0"/>
              </a:rPr>
              <a:t>Understand the </a:t>
            </a:r>
            <a:r>
              <a:rPr lang="en-GB" sz="2200" dirty="0">
                <a:latin typeface="Times New Roman" panose="02020603050405020304" pitchFamily="18" charset="0"/>
                <a:cs typeface="Times New Roman" panose="02020603050405020304" pitchFamily="18" charset="0"/>
              </a:rPr>
              <a:t>point of view of </a:t>
            </a:r>
            <a:r>
              <a:rPr lang="en-GB" sz="2200" dirty="0" smtClean="0">
                <a:latin typeface="Times New Roman" panose="02020603050405020304" pitchFamily="18" charset="0"/>
                <a:cs typeface="Times New Roman" panose="02020603050405020304" pitchFamily="18" charset="0"/>
              </a:rPr>
              <a:t>labour - formulate </a:t>
            </a:r>
            <a:r>
              <a:rPr lang="en-GB" sz="2200" dirty="0">
                <a:latin typeface="Times New Roman" panose="02020603050405020304" pitchFamily="18" charset="0"/>
                <a:cs typeface="Times New Roman" panose="02020603050405020304" pitchFamily="18" charset="0"/>
              </a:rPr>
              <a:t>labour policies </a:t>
            </a:r>
          </a:p>
          <a:p>
            <a:r>
              <a:rPr lang="en-GB" sz="2200" dirty="0">
                <a:latin typeface="Times New Roman" panose="02020603050405020304" pitchFamily="18" charset="0"/>
                <a:cs typeface="Times New Roman" panose="02020603050405020304" pitchFamily="18" charset="0"/>
              </a:rPr>
              <a:t>W</a:t>
            </a:r>
            <a:r>
              <a:rPr lang="en-GB" sz="2200" dirty="0" smtClean="0">
                <a:latin typeface="Times New Roman" panose="02020603050405020304" pitchFamily="18" charset="0"/>
                <a:cs typeface="Times New Roman" panose="02020603050405020304" pitchFamily="18" charset="0"/>
              </a:rPr>
              <a:t>atch </a:t>
            </a:r>
            <a:r>
              <a:rPr lang="en-GB" sz="2200" dirty="0">
                <a:latin typeface="Times New Roman" panose="02020603050405020304" pitchFamily="18" charset="0"/>
                <a:cs typeface="Times New Roman" panose="02020603050405020304" pitchFamily="18" charset="0"/>
              </a:rPr>
              <a:t>industrial relations </a:t>
            </a:r>
            <a:r>
              <a:rPr lang="en-GB" sz="2200" dirty="0" smtClean="0">
                <a:latin typeface="Times New Roman" panose="02020603050405020304" pitchFamily="18" charset="0"/>
                <a:cs typeface="Times New Roman" panose="02020603050405020304" pitchFamily="18" charset="0"/>
              </a:rPr>
              <a:t>- to </a:t>
            </a:r>
            <a:r>
              <a:rPr lang="en-GB" sz="2200" dirty="0">
                <a:latin typeface="Times New Roman" panose="02020603050405020304" pitchFamily="18" charset="0"/>
                <a:cs typeface="Times New Roman" panose="02020603050405020304" pitchFamily="18" charset="0"/>
              </a:rPr>
              <a:t>prevent a dispute </a:t>
            </a:r>
          </a:p>
          <a:p>
            <a:r>
              <a:rPr lang="en-GB" sz="2200" dirty="0" smtClean="0">
                <a:latin typeface="Times New Roman" panose="02020603050405020304" pitchFamily="18" charset="0"/>
                <a:cs typeface="Times New Roman" panose="02020603050405020304" pitchFamily="18" charset="0"/>
              </a:rPr>
              <a:t>Advise - illegal </a:t>
            </a:r>
            <a:r>
              <a:rPr lang="en-GB" sz="2200" dirty="0">
                <a:latin typeface="Times New Roman" panose="02020603050405020304" pitchFamily="18" charset="0"/>
                <a:cs typeface="Times New Roman" panose="02020603050405020304" pitchFamily="18" charset="0"/>
              </a:rPr>
              <a:t>strikes </a:t>
            </a:r>
            <a:r>
              <a:rPr lang="en-GB" sz="2200" dirty="0" smtClean="0">
                <a:latin typeface="Times New Roman" panose="02020603050405020304" pitchFamily="18" charset="0"/>
                <a:cs typeface="Times New Roman" panose="02020603050405020304" pitchFamily="18" charset="0"/>
              </a:rPr>
              <a:t>and illegal lock-outs</a:t>
            </a:r>
          </a:p>
          <a:p>
            <a:r>
              <a:rPr lang="en-GB" sz="2200" dirty="0" smtClean="0">
                <a:latin typeface="Times New Roman" panose="02020603050405020304" pitchFamily="18" charset="0"/>
                <a:cs typeface="Times New Roman" panose="02020603050405020304" pitchFamily="18" charset="0"/>
              </a:rPr>
              <a:t>Maintain impartial </a:t>
            </a:r>
            <a:r>
              <a:rPr lang="en-GB" sz="2200" dirty="0">
                <a:latin typeface="Times New Roman" panose="02020603050405020304" pitchFamily="18" charset="0"/>
                <a:cs typeface="Times New Roman" panose="02020603050405020304" pitchFamily="18" charset="0"/>
              </a:rPr>
              <a:t>attitude during lawful strikes or lock-outs </a:t>
            </a:r>
            <a:r>
              <a:rPr lang="en-GB" sz="2200" dirty="0" smtClean="0">
                <a:latin typeface="Times New Roman" panose="02020603050405020304" pitchFamily="18" charset="0"/>
                <a:cs typeface="Times New Roman" panose="02020603050405020304" pitchFamily="18" charset="0"/>
              </a:rPr>
              <a:t>- a </a:t>
            </a:r>
            <a:r>
              <a:rPr lang="en-GB" sz="2200" dirty="0">
                <a:latin typeface="Times New Roman" panose="02020603050405020304" pitchFamily="18" charset="0"/>
                <a:cs typeface="Times New Roman" panose="02020603050405020304" pitchFamily="18" charset="0"/>
              </a:rPr>
              <a:t>peaceful settlement </a:t>
            </a:r>
            <a:endParaRPr lang="en-GB" sz="2200" dirty="0" smtClean="0">
              <a:latin typeface="Times New Roman" panose="02020603050405020304" pitchFamily="18" charset="0"/>
              <a:cs typeface="Times New Roman" panose="02020603050405020304" pitchFamily="18" charset="0"/>
            </a:endParaRPr>
          </a:p>
          <a:p>
            <a:r>
              <a:rPr lang="en-GB" sz="2200" dirty="0" smtClean="0">
                <a:latin typeface="Times New Roman" panose="02020603050405020304" pitchFamily="18" charset="0"/>
                <a:cs typeface="Times New Roman" panose="02020603050405020304" pitchFamily="18" charset="0"/>
              </a:rPr>
              <a:t>Fulfilment </a:t>
            </a:r>
            <a:r>
              <a:rPr lang="en-GB" sz="2200" dirty="0">
                <a:latin typeface="Times New Roman" panose="02020603050405020304" pitchFamily="18" charset="0"/>
                <a:cs typeface="Times New Roman" panose="02020603050405020304" pitchFamily="18" charset="0"/>
              </a:rPr>
              <a:t>of obligations, statutory or otherwise </a:t>
            </a:r>
            <a:endParaRPr lang="en-GB" sz="2200" dirty="0" smtClean="0">
              <a:latin typeface="Times New Roman" panose="02020603050405020304" pitchFamily="18" charset="0"/>
              <a:cs typeface="Times New Roman" panose="02020603050405020304" pitchFamily="18" charset="0"/>
            </a:endParaRPr>
          </a:p>
          <a:p>
            <a:r>
              <a:rPr lang="en-GB" sz="2200" dirty="0">
                <a:latin typeface="Times New Roman" panose="02020603050405020304" pitchFamily="18" charset="0"/>
                <a:cs typeface="Times New Roman" panose="02020603050405020304" pitchFamily="18" charset="0"/>
              </a:rPr>
              <a:t>P</a:t>
            </a:r>
            <a:r>
              <a:rPr lang="en-GB" sz="2200" dirty="0" smtClean="0">
                <a:latin typeface="Times New Roman" panose="02020603050405020304" pitchFamily="18" charset="0"/>
                <a:cs typeface="Times New Roman" panose="02020603050405020304" pitchFamily="18" charset="0"/>
              </a:rPr>
              <a:t>romote </a:t>
            </a:r>
            <a:r>
              <a:rPr lang="en-GB" sz="2200" dirty="0">
                <a:latin typeface="Times New Roman" panose="02020603050405020304" pitchFamily="18" charset="0"/>
                <a:cs typeface="Times New Roman" panose="02020603050405020304" pitchFamily="18" charset="0"/>
              </a:rPr>
              <a:t>good relations – to promote efficiency of workers, ameliorations of working conditions, help to adapt them selves to working </a:t>
            </a:r>
            <a:r>
              <a:rPr lang="en-GB" sz="2200" dirty="0" smtClean="0">
                <a:latin typeface="Times New Roman" panose="02020603050405020304" pitchFamily="18" charset="0"/>
                <a:cs typeface="Times New Roman" panose="02020603050405020304" pitchFamily="18" charset="0"/>
              </a:rPr>
              <a:t>environment</a:t>
            </a:r>
          </a:p>
          <a:p>
            <a:r>
              <a:rPr lang="en-GB" sz="2200" dirty="0" smtClean="0">
                <a:latin typeface="Times New Roman" panose="02020603050405020304" pitchFamily="18" charset="0"/>
                <a:cs typeface="Times New Roman" panose="02020603050405020304" pitchFamily="18" charset="0"/>
              </a:rPr>
              <a:t>Formation </a:t>
            </a:r>
            <a:r>
              <a:rPr lang="en-GB" sz="2200" dirty="0">
                <a:latin typeface="Times New Roman" panose="02020603050405020304" pitchFamily="18" charset="0"/>
                <a:cs typeface="Times New Roman" panose="02020603050405020304" pitchFamily="18" charset="0"/>
              </a:rPr>
              <a:t>of works and joint production committees, co-operative societies </a:t>
            </a:r>
          </a:p>
          <a:p>
            <a:endParaRPr lang="en-GB" dirty="0"/>
          </a:p>
          <a:p>
            <a:pPr marL="342900" indent="-342900">
              <a:buFont typeface="+mj-lt"/>
              <a:buAutoNum type="arabicPeriod"/>
            </a:pPr>
            <a:endParaRPr lang="en-GB" dirty="0"/>
          </a:p>
          <a:p>
            <a:endParaRPr lang="en-GB" dirty="0"/>
          </a:p>
          <a:p>
            <a:endParaRPr lang="en-GB" dirty="0"/>
          </a:p>
          <a:p>
            <a:endParaRPr lang="en-GB" dirty="0"/>
          </a:p>
          <a:p>
            <a:endParaRPr lang="en-GB" dirty="0" smtClean="0"/>
          </a:p>
          <a:p>
            <a:endParaRPr lang="en-GB" dirty="0"/>
          </a:p>
          <a:p>
            <a:endParaRPr lang="en-GB" dirty="0"/>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29197297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Times New Roman" panose="02020603050405020304" pitchFamily="18" charset="0"/>
                <a:cs typeface="Times New Roman" panose="02020603050405020304" pitchFamily="18" charset="0"/>
              </a:rPr>
              <a:t>Contd</a:t>
            </a:r>
            <a:r>
              <a:rPr lang="en-GB" dirty="0" smtClean="0"/>
              <a:t>…..</a:t>
            </a:r>
            <a:endParaRPr lang="en-GB" dirty="0"/>
          </a:p>
        </p:txBody>
      </p:sp>
      <p:sp>
        <p:nvSpPr>
          <p:cNvPr id="3" name="Content Placeholder 2"/>
          <p:cNvSpPr>
            <a:spLocks noGrp="1"/>
          </p:cNvSpPr>
          <p:nvPr>
            <p:ph idx="1"/>
          </p:nvPr>
        </p:nvSpPr>
        <p:spPr>
          <a:xfrm>
            <a:off x="1066800" y="2103119"/>
            <a:ext cx="10058400" cy="4426469"/>
          </a:xfrm>
        </p:spPr>
        <p:txBody>
          <a:bodyPr>
            <a:normAutofit/>
          </a:bodyPr>
          <a:lstStyle/>
          <a:p>
            <a:r>
              <a:rPr lang="en-GB" sz="2200" dirty="0" smtClean="0">
                <a:latin typeface="Times New Roman" panose="02020603050405020304" pitchFamily="18" charset="0"/>
                <a:cs typeface="Times New Roman" panose="02020603050405020304" pitchFamily="18" charset="0"/>
              </a:rPr>
              <a:t>Help factory management in regulating the </a:t>
            </a:r>
            <a:r>
              <a:rPr lang="en-GB" sz="2200" dirty="0">
                <a:latin typeface="Times New Roman" panose="02020603050405020304" pitchFamily="18" charset="0"/>
                <a:cs typeface="Times New Roman" panose="02020603050405020304" pitchFamily="18" charset="0"/>
              </a:rPr>
              <a:t>grant of leave with </a:t>
            </a:r>
            <a:r>
              <a:rPr lang="en-GB" sz="2200" dirty="0" smtClean="0">
                <a:latin typeface="Times New Roman" panose="02020603050405020304" pitchFamily="18" charset="0"/>
                <a:cs typeface="Times New Roman" panose="02020603050405020304" pitchFamily="18" charset="0"/>
              </a:rPr>
              <a:t>wages – explain and guide</a:t>
            </a:r>
          </a:p>
          <a:p>
            <a:r>
              <a:rPr lang="en-GB" sz="2200" dirty="0" smtClean="0">
                <a:latin typeface="Times New Roman" panose="02020603050405020304" pitchFamily="18" charset="0"/>
                <a:cs typeface="Times New Roman" panose="02020603050405020304" pitchFamily="18" charset="0"/>
              </a:rPr>
              <a:t>Advise FM - new </a:t>
            </a:r>
            <a:r>
              <a:rPr lang="en-GB" sz="2200" dirty="0">
                <a:latin typeface="Times New Roman" panose="02020603050405020304" pitchFamily="18" charset="0"/>
                <a:cs typeface="Times New Roman" panose="02020603050405020304" pitchFamily="18" charset="0"/>
              </a:rPr>
              <a:t>problems; starters, apprentices, workers on transfer and promotion </a:t>
            </a:r>
            <a:endParaRPr lang="en-GB" sz="2200" dirty="0" smtClean="0">
              <a:latin typeface="Times New Roman" panose="02020603050405020304" pitchFamily="18" charset="0"/>
              <a:cs typeface="Times New Roman" panose="02020603050405020304" pitchFamily="18" charset="0"/>
            </a:endParaRPr>
          </a:p>
          <a:p>
            <a:r>
              <a:rPr lang="en-GB" sz="2200" dirty="0">
                <a:latin typeface="Times New Roman" panose="02020603050405020304" pitchFamily="18" charset="0"/>
                <a:cs typeface="Times New Roman" panose="02020603050405020304" pitchFamily="18" charset="0"/>
              </a:rPr>
              <a:t>S</a:t>
            </a:r>
            <a:r>
              <a:rPr lang="en-GB" sz="2200" dirty="0" smtClean="0">
                <a:latin typeface="Times New Roman" panose="02020603050405020304" pitchFamily="18" charset="0"/>
                <a:cs typeface="Times New Roman" panose="02020603050405020304" pitchFamily="18" charset="0"/>
              </a:rPr>
              <a:t>upervision </a:t>
            </a:r>
            <a:r>
              <a:rPr lang="en-GB" sz="2200" dirty="0">
                <a:latin typeface="Times New Roman" panose="02020603050405020304" pitchFamily="18" charset="0"/>
                <a:cs typeface="Times New Roman" panose="02020603050405020304" pitchFamily="18" charset="0"/>
              </a:rPr>
              <a:t>and control of notice-board and </a:t>
            </a:r>
            <a:r>
              <a:rPr lang="en-GB" sz="2200" dirty="0" smtClean="0">
                <a:latin typeface="Times New Roman" panose="02020603050405020304" pitchFamily="18" charset="0"/>
                <a:cs typeface="Times New Roman" panose="02020603050405020304" pitchFamily="18" charset="0"/>
              </a:rPr>
              <a:t>information </a:t>
            </a:r>
            <a:r>
              <a:rPr lang="en-GB" sz="2200" dirty="0">
                <a:latin typeface="Times New Roman" panose="02020603050405020304" pitchFamily="18" charset="0"/>
                <a:cs typeface="Times New Roman" panose="02020603050405020304" pitchFamily="18" charset="0"/>
              </a:rPr>
              <a:t>bulletins to further education of workers </a:t>
            </a:r>
            <a:endParaRPr lang="en-GB" sz="2200" dirty="0" smtClean="0">
              <a:latin typeface="Times New Roman" panose="02020603050405020304" pitchFamily="18" charset="0"/>
              <a:cs typeface="Times New Roman" panose="02020603050405020304" pitchFamily="18" charset="0"/>
            </a:endParaRPr>
          </a:p>
          <a:p>
            <a:r>
              <a:rPr lang="en-GB" sz="2200" dirty="0" smtClean="0">
                <a:latin typeface="Times New Roman" panose="02020603050405020304" pitchFamily="18" charset="0"/>
                <a:cs typeface="Times New Roman" panose="02020603050405020304" pitchFamily="18" charset="0"/>
              </a:rPr>
              <a:t>Suggest </a:t>
            </a:r>
            <a:r>
              <a:rPr lang="en-GB" sz="2200" dirty="0">
                <a:latin typeface="Times New Roman" panose="02020603050405020304" pitchFamily="18" charset="0"/>
                <a:cs typeface="Times New Roman" panose="02020603050405020304" pitchFamily="18" charset="0"/>
              </a:rPr>
              <a:t>measures, such as an education training in higher skills, propagation of family programme which will serve to raise the </a:t>
            </a:r>
            <a:r>
              <a:rPr lang="en-GB" sz="2200" dirty="0" smtClean="0">
                <a:latin typeface="Times New Roman" panose="02020603050405020304" pitchFamily="18" charset="0"/>
                <a:cs typeface="Times New Roman" panose="02020603050405020304" pitchFamily="18" charset="0"/>
              </a:rPr>
              <a:t>standard of </a:t>
            </a:r>
            <a:r>
              <a:rPr lang="en-GB" sz="2200" dirty="0">
                <a:latin typeface="Times New Roman" panose="02020603050405020304" pitchFamily="18" charset="0"/>
                <a:cs typeface="Times New Roman" panose="02020603050405020304" pitchFamily="18" charset="0"/>
              </a:rPr>
              <a:t>living of workers and in general promote their well-being </a:t>
            </a:r>
          </a:p>
          <a:p>
            <a:r>
              <a:rPr lang="en-GB" sz="2200" dirty="0">
                <a:latin typeface="Times New Roman" panose="02020603050405020304" pitchFamily="18" charset="0"/>
                <a:cs typeface="Times New Roman" panose="02020603050405020304" pitchFamily="18" charset="0"/>
              </a:rPr>
              <a:t>B</a:t>
            </a:r>
            <a:r>
              <a:rPr lang="en-GB" sz="2200" dirty="0" smtClean="0">
                <a:latin typeface="Times New Roman" panose="02020603050405020304" pitchFamily="18" charset="0"/>
                <a:cs typeface="Times New Roman" panose="02020603050405020304" pitchFamily="18" charset="0"/>
              </a:rPr>
              <a:t>ring </a:t>
            </a:r>
            <a:r>
              <a:rPr lang="en-GB" sz="2200" dirty="0">
                <a:latin typeface="Times New Roman" panose="02020603050405020304" pitchFamily="18" charset="0"/>
                <a:cs typeface="Times New Roman" panose="02020603050405020304" pitchFamily="18" charset="0"/>
              </a:rPr>
              <a:t>to the notice of workers their rights and liabilities under the Standing Orders of the </a:t>
            </a:r>
            <a:r>
              <a:rPr lang="en-GB" sz="2200" dirty="0" smtClean="0">
                <a:latin typeface="Times New Roman" panose="02020603050405020304" pitchFamily="18" charset="0"/>
                <a:cs typeface="Times New Roman" panose="02020603050405020304" pitchFamily="18" charset="0"/>
              </a:rPr>
              <a:t>factory, </a:t>
            </a:r>
            <a:r>
              <a:rPr lang="en-GB" sz="2200" dirty="0">
                <a:latin typeface="Times New Roman" panose="02020603050405020304" pitchFamily="18" charset="0"/>
                <a:cs typeface="Times New Roman" panose="02020603050405020304" pitchFamily="18" charset="0"/>
              </a:rPr>
              <a:t>the duties of workers, </a:t>
            </a:r>
            <a:r>
              <a:rPr lang="en-GB" sz="2200" dirty="0" smtClean="0">
                <a:latin typeface="Times New Roman" panose="02020603050405020304" pitchFamily="18" charset="0"/>
                <a:cs typeface="Times New Roman" panose="02020603050405020304" pitchFamily="18" charset="0"/>
              </a:rPr>
              <a:t>the discipline</a:t>
            </a:r>
            <a:r>
              <a:rPr lang="en-GB" sz="2200" dirty="0">
                <a:latin typeface="Times New Roman" panose="02020603050405020304" pitchFamily="18" charset="0"/>
                <a:cs typeface="Times New Roman" panose="02020603050405020304" pitchFamily="18" charset="0"/>
              </a:rPr>
              <a:t>, safety and protection of workers and the </a:t>
            </a:r>
            <a:r>
              <a:rPr lang="en-GB" sz="2200" dirty="0" smtClean="0">
                <a:latin typeface="Times New Roman" panose="02020603050405020304" pitchFamily="18" charset="0"/>
                <a:cs typeface="Times New Roman" panose="02020603050405020304" pitchFamily="18" charset="0"/>
              </a:rPr>
              <a:t>factory</a:t>
            </a:r>
            <a:endParaRPr lang="en-GB" sz="2200"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p>
          <a:p>
            <a:endParaRPr lang="en-GB" dirty="0"/>
          </a:p>
          <a:p>
            <a:endParaRPr lang="en-GB" dirty="0"/>
          </a:p>
        </p:txBody>
      </p:sp>
    </p:spTree>
    <p:extLst>
      <p:ext uri="{BB962C8B-B14F-4D97-AF65-F5344CB8AC3E}">
        <p14:creationId xmlns:p14="http://schemas.microsoft.com/office/powerpoint/2010/main" val="2902400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Times New Roman" panose="02020603050405020304" pitchFamily="18" charset="0"/>
                <a:cs typeface="Times New Roman" panose="02020603050405020304" pitchFamily="18" charset="0"/>
              </a:rPr>
              <a:t>WORKING HOURS OF ADULTS (Sec 51-62)</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66800" y="2103120"/>
            <a:ext cx="10058400" cy="4466492"/>
          </a:xfrm>
        </p:spPr>
        <p:txBody>
          <a:bodyPr>
            <a:normAutofit/>
          </a:bodyPr>
          <a:lstStyle/>
          <a:p>
            <a:r>
              <a:rPr lang="en-GB" sz="2200" b="1" dirty="0">
                <a:latin typeface="Times New Roman" panose="02020603050405020304" pitchFamily="18" charset="0"/>
                <a:cs typeface="Times New Roman" panose="02020603050405020304" pitchFamily="18" charset="0"/>
              </a:rPr>
              <a:t>Weekly </a:t>
            </a:r>
            <a:r>
              <a:rPr lang="en-GB" sz="2200" b="1" dirty="0" smtClean="0">
                <a:latin typeface="Times New Roman" panose="02020603050405020304" pitchFamily="18" charset="0"/>
                <a:cs typeface="Times New Roman" panose="02020603050405020304" pitchFamily="18" charset="0"/>
              </a:rPr>
              <a:t>hours: </a:t>
            </a:r>
            <a:r>
              <a:rPr lang="en-GB" sz="2200" dirty="0">
                <a:latin typeface="Times New Roman" panose="02020603050405020304" pitchFamily="18" charset="0"/>
                <a:cs typeface="Times New Roman" panose="02020603050405020304" pitchFamily="18" charset="0"/>
              </a:rPr>
              <a:t>forty-eight hours in any </a:t>
            </a:r>
            <a:r>
              <a:rPr lang="en-GB" sz="2200" dirty="0" smtClean="0">
                <a:latin typeface="Times New Roman" panose="02020603050405020304" pitchFamily="18" charset="0"/>
                <a:cs typeface="Times New Roman" panose="02020603050405020304" pitchFamily="18" charset="0"/>
              </a:rPr>
              <a:t>week</a:t>
            </a:r>
          </a:p>
          <a:p>
            <a:r>
              <a:rPr lang="en-GB" sz="2200" b="1" dirty="0">
                <a:latin typeface="Times New Roman" panose="02020603050405020304" pitchFamily="18" charset="0"/>
                <a:cs typeface="Times New Roman" panose="02020603050405020304" pitchFamily="18" charset="0"/>
              </a:rPr>
              <a:t>Weekly </a:t>
            </a:r>
            <a:r>
              <a:rPr lang="en-GB" sz="2200" b="1" dirty="0" smtClean="0">
                <a:latin typeface="Times New Roman" panose="02020603050405020304" pitchFamily="18" charset="0"/>
                <a:cs typeface="Times New Roman" panose="02020603050405020304" pitchFamily="18" charset="0"/>
              </a:rPr>
              <a:t>holidays: </a:t>
            </a:r>
            <a:r>
              <a:rPr lang="en-GB" sz="2200" dirty="0">
                <a:latin typeface="Times New Roman" panose="02020603050405020304" pitchFamily="18" charset="0"/>
                <a:cs typeface="Times New Roman" panose="02020603050405020304" pitchFamily="18" charset="0"/>
              </a:rPr>
              <a:t>first day of the </a:t>
            </a:r>
            <a:r>
              <a:rPr lang="en-GB" sz="2200" dirty="0" smtClean="0">
                <a:latin typeface="Times New Roman" panose="02020603050405020304" pitchFamily="18" charset="0"/>
                <a:cs typeface="Times New Roman" panose="02020603050405020304" pitchFamily="18" charset="0"/>
              </a:rPr>
              <a:t>week</a:t>
            </a:r>
          </a:p>
          <a:p>
            <a:r>
              <a:rPr lang="en-GB" sz="2200" b="1" dirty="0">
                <a:latin typeface="Times New Roman" panose="02020603050405020304" pitchFamily="18" charset="0"/>
                <a:cs typeface="Times New Roman" panose="02020603050405020304" pitchFamily="18" charset="0"/>
              </a:rPr>
              <a:t>Compensatory </a:t>
            </a:r>
            <a:r>
              <a:rPr lang="en-GB" sz="2200" b="1" dirty="0" smtClean="0">
                <a:latin typeface="Times New Roman" panose="02020603050405020304" pitchFamily="18" charset="0"/>
                <a:cs typeface="Times New Roman" panose="02020603050405020304" pitchFamily="18" charset="0"/>
              </a:rPr>
              <a:t>holidays: </a:t>
            </a:r>
            <a:r>
              <a:rPr lang="en-GB" sz="2200" dirty="0">
                <a:latin typeface="Times New Roman" panose="02020603050405020304" pitchFamily="18" charset="0"/>
                <a:cs typeface="Times New Roman" panose="02020603050405020304" pitchFamily="18" charset="0"/>
              </a:rPr>
              <a:t>a worker is deprived of any of the weekly holidays ,</a:t>
            </a:r>
            <a:r>
              <a:rPr lang="en-GB" sz="2200" dirty="0" smtClean="0">
                <a:latin typeface="Times New Roman" panose="02020603050405020304" pitchFamily="18" charset="0"/>
                <a:cs typeface="Times New Roman" panose="02020603050405020304" pitchFamily="18" charset="0"/>
              </a:rPr>
              <a:t> </a:t>
            </a:r>
            <a:r>
              <a:rPr lang="en-GB" sz="2200" dirty="0">
                <a:latin typeface="Times New Roman" panose="02020603050405020304" pitchFamily="18" charset="0"/>
                <a:cs typeface="Times New Roman" panose="02020603050405020304" pitchFamily="18" charset="0"/>
              </a:rPr>
              <a:t>within the month in which the holidays were due to him or within the two months immediately following that month, </a:t>
            </a:r>
            <a:endParaRPr lang="en-GB" sz="2200" dirty="0" smtClean="0">
              <a:latin typeface="Times New Roman" panose="02020603050405020304" pitchFamily="18" charset="0"/>
              <a:cs typeface="Times New Roman" panose="02020603050405020304" pitchFamily="18" charset="0"/>
            </a:endParaRPr>
          </a:p>
          <a:p>
            <a:pPr lvl="1"/>
            <a:r>
              <a:rPr lang="en-GB" sz="2200" dirty="0" smtClean="0">
                <a:latin typeface="Times New Roman" panose="02020603050405020304" pitchFamily="18" charset="0"/>
                <a:cs typeface="Times New Roman" panose="02020603050405020304" pitchFamily="18" charset="0"/>
              </a:rPr>
              <a:t>compensatory </a:t>
            </a:r>
            <a:r>
              <a:rPr lang="en-GB" sz="2200" dirty="0">
                <a:latin typeface="Times New Roman" panose="02020603050405020304" pitchFamily="18" charset="0"/>
                <a:cs typeface="Times New Roman" panose="02020603050405020304" pitchFamily="18" charset="0"/>
              </a:rPr>
              <a:t>holidays of equal number to the holidays so lost.</a:t>
            </a:r>
            <a:endParaRPr lang="en-GB" sz="2200" b="1" dirty="0">
              <a:latin typeface="Times New Roman" panose="02020603050405020304" pitchFamily="18" charset="0"/>
              <a:cs typeface="Times New Roman" panose="02020603050405020304" pitchFamily="18" charset="0"/>
            </a:endParaRPr>
          </a:p>
          <a:p>
            <a:r>
              <a:rPr lang="en-GB" sz="2200" b="1" dirty="0">
                <a:latin typeface="Times New Roman" panose="02020603050405020304" pitchFamily="18" charset="0"/>
                <a:cs typeface="Times New Roman" panose="02020603050405020304" pitchFamily="18" charset="0"/>
              </a:rPr>
              <a:t>Daily </a:t>
            </a:r>
            <a:r>
              <a:rPr lang="en-GB" sz="2200" b="1" dirty="0" smtClean="0">
                <a:latin typeface="Times New Roman" panose="02020603050405020304" pitchFamily="18" charset="0"/>
                <a:cs typeface="Times New Roman" panose="02020603050405020304" pitchFamily="18" charset="0"/>
              </a:rPr>
              <a:t>hours: </a:t>
            </a:r>
            <a:r>
              <a:rPr lang="en-GB" sz="2200" dirty="0">
                <a:latin typeface="Times New Roman" panose="02020603050405020304" pitchFamily="18" charset="0"/>
                <a:cs typeface="Times New Roman" panose="02020603050405020304" pitchFamily="18" charset="0"/>
              </a:rPr>
              <a:t> nine hours in any </a:t>
            </a:r>
            <a:r>
              <a:rPr lang="en-GB" sz="2200" dirty="0" smtClean="0">
                <a:latin typeface="Times New Roman" panose="02020603050405020304" pitchFamily="18" charset="0"/>
                <a:cs typeface="Times New Roman" panose="02020603050405020304" pitchFamily="18" charset="0"/>
              </a:rPr>
              <a:t>day</a:t>
            </a:r>
          </a:p>
          <a:p>
            <a:r>
              <a:rPr lang="en-GB" sz="2200" b="1" dirty="0">
                <a:latin typeface="Times New Roman" panose="02020603050405020304" pitchFamily="18" charset="0"/>
                <a:cs typeface="Times New Roman" panose="02020603050405020304" pitchFamily="18" charset="0"/>
              </a:rPr>
              <a:t>Intervals for </a:t>
            </a:r>
            <a:r>
              <a:rPr lang="en-GB" sz="2200" b="1" dirty="0" smtClean="0">
                <a:latin typeface="Times New Roman" panose="02020603050405020304" pitchFamily="18" charset="0"/>
                <a:cs typeface="Times New Roman" panose="02020603050405020304" pitchFamily="18" charset="0"/>
              </a:rPr>
              <a:t>rest: </a:t>
            </a:r>
            <a:r>
              <a:rPr lang="en-GB" sz="2200" dirty="0">
                <a:latin typeface="Times New Roman" panose="02020603050405020304" pitchFamily="18" charset="0"/>
                <a:cs typeface="Times New Roman" panose="02020603050405020304" pitchFamily="18" charset="0"/>
              </a:rPr>
              <a:t>an interval for rest of at least half an </a:t>
            </a:r>
            <a:r>
              <a:rPr lang="en-GB" sz="2200" dirty="0" smtClean="0">
                <a:latin typeface="Times New Roman" panose="02020603050405020304" pitchFamily="18" charset="0"/>
                <a:cs typeface="Times New Roman" panose="02020603050405020304" pitchFamily="18" charset="0"/>
              </a:rPr>
              <a:t>hour – after 5 hours of continuous work</a:t>
            </a:r>
          </a:p>
          <a:p>
            <a:r>
              <a:rPr lang="en-GB" sz="2200" b="1" dirty="0" smtClean="0">
                <a:latin typeface="Times New Roman" panose="02020603050405020304" pitchFamily="18" charset="0"/>
                <a:cs typeface="Times New Roman" panose="02020603050405020304" pitchFamily="18" charset="0"/>
              </a:rPr>
              <a:t>Spread-over: </a:t>
            </a:r>
            <a:r>
              <a:rPr lang="en-GB" sz="2200" dirty="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spread-over </a:t>
            </a:r>
            <a:r>
              <a:rPr lang="en-GB" sz="2200" dirty="0">
                <a:latin typeface="Times New Roman" panose="02020603050405020304" pitchFamily="18" charset="0"/>
                <a:cs typeface="Times New Roman" panose="02020603050405020304" pitchFamily="18" charset="0"/>
              </a:rPr>
              <a:t>more than ten and a half hours in any </a:t>
            </a:r>
            <a:r>
              <a:rPr lang="en-GB" sz="2200" dirty="0" smtClean="0">
                <a:latin typeface="Times New Roman" panose="02020603050405020304" pitchFamily="18" charset="0"/>
                <a:cs typeface="Times New Roman" panose="02020603050405020304" pitchFamily="18" charset="0"/>
              </a:rPr>
              <a:t>day (</a:t>
            </a:r>
            <a:r>
              <a:rPr lang="en-GB" sz="2200" dirty="0">
                <a:latin typeface="Times New Roman" panose="02020603050405020304" pitchFamily="18" charset="0"/>
                <a:cs typeface="Times New Roman" panose="02020603050405020304" pitchFamily="18" charset="0"/>
              </a:rPr>
              <a:t>inclusive of his intervals for rest</a:t>
            </a:r>
            <a:endParaRPr lang="en-GB" sz="2200" b="1" dirty="0">
              <a:latin typeface="Times New Roman" panose="02020603050405020304" pitchFamily="18" charset="0"/>
              <a:cs typeface="Times New Roman" panose="02020603050405020304" pitchFamily="18" charset="0"/>
            </a:endParaRPr>
          </a:p>
          <a:p>
            <a:endParaRPr lang="en-GB" b="1" dirty="0"/>
          </a:p>
          <a:p>
            <a:endParaRPr lang="en-GB" b="1" dirty="0"/>
          </a:p>
          <a:p>
            <a:endParaRPr lang="en-GB" b="1" dirty="0" smtClean="0"/>
          </a:p>
          <a:p>
            <a:endParaRPr lang="en-GB" b="1" dirty="0"/>
          </a:p>
          <a:p>
            <a:endParaRPr lang="en-GB" dirty="0"/>
          </a:p>
        </p:txBody>
      </p:sp>
    </p:spTree>
    <p:extLst>
      <p:ext uri="{BB962C8B-B14F-4D97-AF65-F5344CB8AC3E}">
        <p14:creationId xmlns:p14="http://schemas.microsoft.com/office/powerpoint/2010/main" val="25469989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1381</TotalTime>
  <Words>542</Words>
  <Application>Microsoft Office PowerPoint</Application>
  <PresentationFormat>Widescreen</PresentationFormat>
  <Paragraphs>162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Century Gothic</vt:lpstr>
      <vt:lpstr>Garamond</vt:lpstr>
      <vt:lpstr>Times New Roman</vt:lpstr>
      <vt:lpstr>Savon</vt:lpstr>
      <vt:lpstr>The Factories act 1948</vt:lpstr>
      <vt:lpstr>WELFARE PROVISIONS (Sec 42 -49)</vt:lpstr>
      <vt:lpstr>Contd…..</vt:lpstr>
      <vt:lpstr>Contd…..</vt:lpstr>
      <vt:lpstr>Contd…..</vt:lpstr>
      <vt:lpstr>Contd…..</vt:lpstr>
      <vt:lpstr> Duties of Welfare Officer  </vt:lpstr>
      <vt:lpstr>Contd…..</vt:lpstr>
      <vt:lpstr>WORKING HOURS OF ADULTS (Sec 51-62)</vt:lpstr>
      <vt:lpstr>Contd…..</vt:lpstr>
      <vt:lpstr>Contd…..</vt:lpstr>
      <vt:lpstr>Employment of young persons</vt:lpstr>
      <vt:lpstr>Contd…...</vt:lpstr>
      <vt:lpstr>Contd…..</vt:lpstr>
      <vt:lpstr>Annual leave with wages (Sec 79-81)</vt:lpstr>
      <vt:lpstr>Contd…..</vt:lpstr>
      <vt:lpstr>Contd…..</vt:lpstr>
      <vt:lpstr>Contd…..</vt:lpstr>
      <vt:lpstr>Contd…..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Factories act 1948</dc:title>
  <dc:creator>dineshzapake@yahoo.com</dc:creator>
  <cp:lastModifiedBy>dineshzapake@yahoo.com</cp:lastModifiedBy>
  <cp:revision>201</cp:revision>
  <dcterms:created xsi:type="dcterms:W3CDTF">2018-08-08T06:34:13Z</dcterms:created>
  <dcterms:modified xsi:type="dcterms:W3CDTF">2018-08-14T05:37:13Z</dcterms:modified>
</cp:coreProperties>
</file>