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6"/>
  </p:notesMasterIdLst>
  <p:handoutMasterIdLst>
    <p:handoutMasterId r:id="rId37"/>
  </p:handoutMasterIdLst>
  <p:sldIdLst>
    <p:sldId id="256"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8" r:id="rId33"/>
    <p:sldId id="297" r:id="rId34"/>
    <p:sldId id="266"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077613-2D99-4543-829B-B194B4F3E6BD}" type="datetimeFigureOut">
              <a:rPr lang="en-US" smtClean="0"/>
              <a:pPr/>
              <a:t>1/18/2019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D6CBC32-7E96-F546-A18A-288FD25627D7}" type="slidenum">
              <a:rPr lang="en-US" smtClean="0"/>
              <a:pPr/>
              <a:t>‹#›</a:t>
            </a:fld>
            <a:endParaRPr lang="en-US"/>
          </a:p>
        </p:txBody>
      </p:sp>
    </p:spTree>
    <p:extLst>
      <p:ext uri="{BB962C8B-B14F-4D97-AF65-F5344CB8AC3E}">
        <p14:creationId xmlns="" xmlns:p14="http://schemas.microsoft.com/office/powerpoint/2010/main" val="2947374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6F687F-AA1C-F145-B3EF-EA9D732E57E6}" type="datetimeFigureOut">
              <a:rPr lang="en-US" smtClean="0"/>
              <a:pPr/>
              <a:t>1/18/2019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1653F2-17AB-F548-B484-A50FBEA33FA1}" type="slidenum">
              <a:rPr lang="en-US" smtClean="0"/>
              <a:pPr/>
              <a:t>‹#›</a:t>
            </a:fld>
            <a:endParaRPr lang="en-US"/>
          </a:p>
        </p:txBody>
      </p:sp>
    </p:spTree>
    <p:extLst>
      <p:ext uri="{BB962C8B-B14F-4D97-AF65-F5344CB8AC3E}">
        <p14:creationId xmlns="" xmlns:p14="http://schemas.microsoft.com/office/powerpoint/2010/main" val="12249783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C9A7D3-D1BD-46F0-B562-CAB3A116B8C5}" type="slidenum">
              <a:rPr lang="en-US" smtClean="0"/>
              <a:pPr fontAlgn="base">
                <a:spcBef>
                  <a:spcPct val="0"/>
                </a:spcBef>
                <a:spcAft>
                  <a:spcPct val="0"/>
                </a:spcAft>
                <a:defRPr/>
              </a:pPr>
              <a:t>2</a:t>
            </a:fld>
            <a:endParaRPr lang="en-US" smtClean="0"/>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6A6EFABC-CC73-4CED-8359-6391E31C5EFD}" type="datetime1">
              <a:rPr lang="en-US" smtClean="0"/>
              <a:pPr fontAlgn="base">
                <a:spcBef>
                  <a:spcPct val="0"/>
                </a:spcBef>
                <a:spcAft>
                  <a:spcPct val="0"/>
                </a:spcAft>
                <a:defRPr/>
              </a:pPr>
              <a:t>1/18/2019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37317A-560B-4F9C-A4C1-C8418A66C530}" type="slidenum">
              <a:rPr lang="en-US" smtClean="0"/>
              <a:pPr fontAlgn="base">
                <a:spcBef>
                  <a:spcPct val="0"/>
                </a:spcBef>
                <a:spcAft>
                  <a:spcPct val="0"/>
                </a:spcAft>
                <a:defRPr/>
              </a:pPr>
              <a:t>5</a:t>
            </a:fld>
            <a:endParaRPr lang="en-US" smtClean="0"/>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6A6EFABC-CC73-4CED-8359-6391E31C5EFD}" type="datetime1">
              <a:rPr lang="en-US" smtClean="0"/>
              <a:pPr fontAlgn="base">
                <a:spcBef>
                  <a:spcPct val="0"/>
                </a:spcBef>
                <a:spcAft>
                  <a:spcPct val="0"/>
                </a:spcAft>
                <a:defRPr/>
              </a:pPr>
              <a:t>1/18/2019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C545E7-2E42-4873-AE54-985ADA77B6E8}" type="slidenum">
              <a:rPr lang="en-US" smtClean="0"/>
              <a:pPr fontAlgn="base">
                <a:spcBef>
                  <a:spcPct val="0"/>
                </a:spcBef>
                <a:spcAft>
                  <a:spcPct val="0"/>
                </a:spcAft>
                <a:defRPr/>
              </a:pPr>
              <a:t>6</a:t>
            </a:fld>
            <a:endParaRPr lang="en-US" smtClean="0"/>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6A6EFABC-CC73-4CED-8359-6391E31C5EFD}" type="datetime1">
              <a:rPr lang="en-US" smtClean="0"/>
              <a:pPr fontAlgn="base">
                <a:spcBef>
                  <a:spcPct val="0"/>
                </a:spcBef>
                <a:spcAft>
                  <a:spcPct val="0"/>
                </a:spcAft>
                <a:defRPr/>
              </a:pPr>
              <a:t>1/18/2019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7917DB-5EC0-42C1-B10E-ABCC6A657ED2}" type="slidenum">
              <a:rPr lang="en-US" smtClean="0"/>
              <a:pPr fontAlgn="base">
                <a:spcBef>
                  <a:spcPct val="0"/>
                </a:spcBef>
                <a:spcAft>
                  <a:spcPct val="0"/>
                </a:spcAft>
                <a:defRPr/>
              </a:pPr>
              <a:t>7</a:t>
            </a:fld>
            <a:endParaRPr lang="en-US" smtClean="0"/>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6A6EFABC-CC73-4CED-8359-6391E31C5EFD}" type="datetime1">
              <a:rPr lang="en-US" smtClean="0"/>
              <a:pPr fontAlgn="base">
                <a:spcBef>
                  <a:spcPct val="0"/>
                </a:spcBef>
                <a:spcAft>
                  <a:spcPct val="0"/>
                </a:spcAft>
                <a:defRPr/>
              </a:pPr>
              <a:t>1/18/2019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5D3CF3-DC06-4DF4-A124-CCFBA612215D}" type="slidenum">
              <a:rPr lang="en-US" smtClean="0"/>
              <a:pPr fontAlgn="base">
                <a:spcBef>
                  <a:spcPct val="0"/>
                </a:spcBef>
                <a:spcAft>
                  <a:spcPct val="0"/>
                </a:spcAft>
                <a:defRPr/>
              </a:pPr>
              <a:t>11</a:t>
            </a:fld>
            <a:endParaRPr lang="en-US" smtClean="0"/>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6A6EFABC-CC73-4CED-8359-6391E31C5EFD}" type="datetime1">
              <a:rPr lang="en-US" smtClean="0"/>
              <a:pPr fontAlgn="base">
                <a:spcBef>
                  <a:spcPct val="0"/>
                </a:spcBef>
                <a:spcAft>
                  <a:spcPct val="0"/>
                </a:spcAft>
                <a:defRPr/>
              </a:pPr>
              <a:t>1/18/2019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7EBB50-39AE-4BBA-B2AF-7A69789112B5}" type="slidenum">
              <a:rPr lang="en-US" smtClean="0"/>
              <a:pPr fontAlgn="base">
                <a:spcBef>
                  <a:spcPct val="0"/>
                </a:spcBef>
                <a:spcAft>
                  <a:spcPct val="0"/>
                </a:spcAft>
                <a:defRPr/>
              </a:pPr>
              <a:t>13</a:t>
            </a:fld>
            <a:endParaRPr lang="en-US" smtClean="0"/>
          </a:p>
        </p:txBody>
      </p:sp>
      <p:sp>
        <p:nvSpPr>
          <p:cNvPr id="2867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6A6EFABC-CC73-4CED-8359-6391E31C5EFD}" type="datetime1">
              <a:rPr lang="en-US" smtClean="0"/>
              <a:pPr fontAlgn="base">
                <a:spcBef>
                  <a:spcPct val="0"/>
                </a:spcBef>
                <a:spcAft>
                  <a:spcPct val="0"/>
                </a:spcAft>
                <a:defRPr/>
              </a:pPr>
              <a:t>1/18/2019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437DD4CF-05B4-A54B-9B2F-4C1C4367B70B}"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US"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DD4CF-05B4-A54B-9B2F-4C1C4367B70B}"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83F82-DD07-BD4A-850E-DAB804D38D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ct val="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437DD4CF-05B4-A54B-9B2F-4C1C4367B70B}" type="datetimeFigureOut">
              <a:rPr lang="en-US" smtClean="0"/>
              <a:pPr/>
              <a:t>1/18/2019</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14883F82-DD07-BD4A-850E-DAB804D38D38}" type="slidenum">
              <a:rPr lang="en-US" smtClean="0"/>
              <a:pPr/>
              <a:t>‹#›</a:t>
            </a:fld>
            <a:endParaRPr lang="en-US"/>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Click icon to add picture</a:t>
            </a:r>
            <a:endParaRPr/>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37DD4CF-05B4-A54B-9B2F-4C1C4367B70B}"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3F82-DD07-BD4A-850E-DAB804D38D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37DD4CF-05B4-A54B-9B2F-4C1C4367B70B}"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3F82-DD07-BD4A-850E-DAB804D38D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37DD4CF-05B4-A54B-9B2F-4C1C4367B70B}"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3F82-DD07-BD4A-850E-DAB804D38D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en-US"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437DD4CF-05B4-A54B-9B2F-4C1C4367B70B}"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Click icon to add picture</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7DD4CF-05B4-A54B-9B2F-4C1C4367B70B}"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3F82-DD07-BD4A-850E-DAB804D38D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US"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37DD4CF-05B4-A54B-9B2F-4C1C4367B70B}"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83F82-DD07-BD4A-850E-DAB804D38D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437DD4CF-05B4-A54B-9B2F-4C1C4367B70B}" type="datetimeFigureOut">
              <a:rPr lang="en-US" smtClean="0"/>
              <a:pPr/>
              <a:t>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883F82-DD07-BD4A-850E-DAB804D38D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37DD4CF-05B4-A54B-9B2F-4C1C4367B70B}" type="datetimeFigureOut">
              <a:rPr lang="en-US" smtClean="0"/>
              <a:pPr/>
              <a:t>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883F82-DD07-BD4A-850E-DAB804D38D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DD4CF-05B4-A54B-9B2F-4C1C4367B70B}" type="datetimeFigureOut">
              <a:rPr lang="en-US" smtClean="0"/>
              <a:pPr/>
              <a:t>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883F82-DD07-BD4A-850E-DAB804D38D3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ct val="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437DD4CF-05B4-A54B-9B2F-4C1C4367B70B}" type="datetimeFigureOut">
              <a:rPr lang="en-US" smtClean="0"/>
              <a:pPr/>
              <a:t>1/18/2019</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14883F82-DD07-BD4A-850E-DAB804D38D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437DD4CF-05B4-A54B-9B2F-4C1C4367B70B}" type="datetimeFigureOut">
              <a:rPr lang="en-US" smtClean="0"/>
              <a:pPr/>
              <a:t>1/18/2019</a:t>
            </a:fld>
            <a:endParaRPr lang="en-US"/>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14883F82-DD07-BD4A-850E-DAB804D38D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psychology.about.com/od/theoriesofpersonality/a/consciousuncon.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examples.yourdictionary.com/examples/examples-of-psychoanalytic-theory.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psychology.about.com/od/developmentalpsychology/a/sociallearning.ht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alleydog.com/glossary/definition.php?term=Kurt%20Lewi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842" y="3452882"/>
            <a:ext cx="8229600" cy="2306473"/>
          </a:xfrm>
        </p:spPr>
        <p:txBody>
          <a:bodyPr/>
          <a:lstStyle/>
          <a:p>
            <a:r>
              <a:rPr lang="en-US" sz="3600" b="1" dirty="0" smtClean="0">
                <a:solidFill>
                  <a:schemeClr val="bg1"/>
                </a:solidFill>
              </a:rPr>
              <a:t>Theoretical Assumption underlying Social Group Work </a:t>
            </a:r>
            <a:br>
              <a:rPr lang="en-US" sz="3600" b="1" dirty="0" smtClean="0">
                <a:solidFill>
                  <a:schemeClr val="bg1"/>
                </a:solidFill>
              </a:rPr>
            </a:br>
            <a:r>
              <a:rPr lang="en-US" sz="3600" b="1" dirty="0" smtClean="0">
                <a:solidFill>
                  <a:schemeClr val="bg1"/>
                </a:solidFill>
              </a:rPr>
              <a:t/>
            </a:r>
            <a:br>
              <a:rPr lang="en-US" sz="3600" b="1" dirty="0" smtClean="0">
                <a:solidFill>
                  <a:schemeClr val="bg1"/>
                </a:solidFill>
              </a:rPr>
            </a:br>
            <a:r>
              <a:rPr lang="en-US" sz="3600" b="1" dirty="0" smtClean="0">
                <a:solidFill>
                  <a:schemeClr val="bg1"/>
                </a:solidFill>
              </a:rPr>
              <a:t/>
            </a:r>
            <a:br>
              <a:rPr lang="en-US" sz="3600" b="1" dirty="0" smtClean="0">
                <a:solidFill>
                  <a:schemeClr val="bg1"/>
                </a:solidFill>
              </a:rPr>
            </a:br>
            <a:r>
              <a:rPr lang="en-US" sz="3600" b="1" dirty="0" smtClean="0">
                <a:solidFill>
                  <a:schemeClr val="bg1"/>
                </a:solidFill>
              </a:rPr>
              <a:t/>
            </a:r>
            <a:br>
              <a:rPr lang="en-US" sz="3600" b="1" dirty="0" smtClean="0">
                <a:solidFill>
                  <a:schemeClr val="bg1"/>
                </a:solidFill>
              </a:rPr>
            </a:br>
            <a:r>
              <a:rPr lang="en-US" sz="3600" b="1" dirty="0" smtClean="0">
                <a:solidFill>
                  <a:schemeClr val="bg1"/>
                </a:solidFill>
              </a:rPr>
              <a:t/>
            </a:r>
            <a:br>
              <a:rPr lang="en-US" sz="3600" b="1" dirty="0" smtClean="0">
                <a:solidFill>
                  <a:schemeClr val="bg1"/>
                </a:solidFill>
              </a:rPr>
            </a:br>
            <a:r>
              <a:rPr lang="en-US" sz="3600" b="1" dirty="0">
                <a:solidFill>
                  <a:schemeClr val="bg1"/>
                </a:solidFill>
              </a:rPr>
              <a:t/>
            </a:r>
            <a:br>
              <a:rPr lang="en-US" sz="3600" b="1" dirty="0">
                <a:solidFill>
                  <a:schemeClr val="bg1"/>
                </a:solidFill>
              </a:rPr>
            </a:br>
            <a:r>
              <a:rPr lang="en-US" sz="3600" dirty="0" smtClean="0"/>
              <a:t>Mr. Vijay </a:t>
            </a:r>
            <a:r>
              <a:rPr lang="en-US" sz="3600" dirty="0" err="1" smtClean="0"/>
              <a:t>Sansare</a:t>
            </a:r>
            <a:r>
              <a:rPr lang="en-US" sz="3600" dirty="0" smtClean="0"/>
              <a:t/>
            </a:r>
            <a:br>
              <a:rPr lang="en-US" sz="3600" dirty="0" smtClean="0"/>
            </a:br>
            <a:r>
              <a:rPr lang="en-US" sz="3600" dirty="0" smtClean="0"/>
              <a:t>Assistant Professor</a:t>
            </a:r>
            <a:r>
              <a:rPr lang="en-IN" sz="3600" smtClean="0"/>
              <a:t/>
            </a:r>
            <a:br>
              <a:rPr lang="en-IN" sz="3600" smtClean="0"/>
            </a:br>
            <a:endParaRPr lang="en-US" sz="3600" b="1"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latin typeface="Arial Narrow" pitchFamily="34" charset="0"/>
              </a:rPr>
              <a:t>Psychoanalytical theory </a:t>
            </a:r>
            <a:endParaRPr lang="en-IN" smtClean="0"/>
          </a:p>
        </p:txBody>
      </p:sp>
      <p:sp>
        <p:nvSpPr>
          <p:cNvPr id="18435" name="Content Placeholder 2"/>
          <p:cNvSpPr>
            <a:spLocks noGrp="1"/>
          </p:cNvSpPr>
          <p:nvPr>
            <p:ph idx="1"/>
          </p:nvPr>
        </p:nvSpPr>
        <p:spPr/>
        <p:txBody>
          <a:bodyPr>
            <a:normAutofit lnSpcReduction="10000"/>
          </a:bodyPr>
          <a:lstStyle/>
          <a:p>
            <a:pPr>
              <a:buFont typeface="Wingdings 2" pitchFamily="18" charset="2"/>
              <a:buNone/>
            </a:pPr>
            <a:r>
              <a:rPr lang="en-IN" sz="2800" smtClean="0"/>
              <a:t>Superego: Adding Morals</a:t>
            </a:r>
            <a:endParaRPr lang="en-IN" sz="2800" smtClean="0">
              <a:latin typeface="Aparajita" pitchFamily="34" charset="0"/>
              <a:cs typeface="Aparajita" pitchFamily="34" charset="0"/>
            </a:endParaRPr>
          </a:p>
          <a:p>
            <a:r>
              <a:rPr lang="en-IN" sz="2800" smtClean="0">
                <a:latin typeface="Aparajita" pitchFamily="34" charset="0"/>
                <a:cs typeface="Aparajita" pitchFamily="34" charset="0"/>
              </a:rPr>
              <a:t>The superego develops last, and is based on morals and judgments about right and wrong. </a:t>
            </a:r>
          </a:p>
          <a:p>
            <a:r>
              <a:rPr lang="en-IN" sz="2800" smtClean="0">
                <a:latin typeface="Aparajita" pitchFamily="34" charset="0"/>
                <a:cs typeface="Aparajita" pitchFamily="34" charset="0"/>
              </a:rPr>
              <a:t>Even though the superego and the ego may reach the same decision about something, the superego’s reason for that decision is more based on moral values, while the ego’s decision is based more on what others will think or what the consequences of an action could be.</a:t>
            </a:r>
            <a:r>
              <a:rPr lang="en-IN" smtClean="0"/>
              <a:t/>
            </a:r>
            <a:br>
              <a:rPr lang="en-IN" smtClean="0"/>
            </a:br>
            <a:endParaRPr lang="en-IN" smtClean="0"/>
          </a:p>
        </p:txBody>
      </p:sp>
      <p:sp>
        <p:nvSpPr>
          <p:cNvPr id="4" name="Slide Number Placeholder 3"/>
          <p:cNvSpPr>
            <a:spLocks noGrp="1"/>
          </p:cNvSpPr>
          <p:nvPr>
            <p:ph type="sldNum" sz="quarter" idx="12"/>
          </p:nvPr>
        </p:nvSpPr>
        <p:spPr/>
        <p:txBody>
          <a:bodyPr/>
          <a:lstStyle/>
          <a:p>
            <a:pPr>
              <a:defRPr/>
            </a:pPr>
            <a:fld id="{1563249B-89F9-41B8-8011-C2B98DBC2928}"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042988" y="142875"/>
            <a:ext cx="7024687" cy="1143000"/>
          </a:xfrm>
        </p:spPr>
        <p:txBody>
          <a:bodyPr/>
          <a:lstStyle/>
          <a:p>
            <a:pPr marL="584200" indent="-514350"/>
            <a:r>
              <a:rPr lang="en-US" sz="4400" smtClean="0">
                <a:latin typeface="Arial Narrow" pitchFamily="34" charset="0"/>
              </a:rPr>
              <a:t>Psychoanalytical theory </a:t>
            </a:r>
          </a:p>
        </p:txBody>
      </p:sp>
      <p:sp>
        <p:nvSpPr>
          <p:cNvPr id="7172"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DA4191-D19A-41DA-B38B-F0A8E267ECEE}" type="slidenum">
              <a:rPr lang="en-US" smtClean="0"/>
              <a:pPr fontAlgn="base">
                <a:spcBef>
                  <a:spcPct val="0"/>
                </a:spcBef>
                <a:spcAft>
                  <a:spcPct val="0"/>
                </a:spcAft>
                <a:defRPr/>
              </a:pPr>
              <a:t>11</a:t>
            </a:fld>
            <a:endParaRPr lang="en-US" smtClean="0"/>
          </a:p>
        </p:txBody>
      </p:sp>
      <p:sp>
        <p:nvSpPr>
          <p:cNvPr id="19460" name="Content Placeholder 5"/>
          <p:cNvSpPr>
            <a:spLocks noGrp="1"/>
          </p:cNvSpPr>
          <p:nvPr>
            <p:ph idx="1"/>
          </p:nvPr>
        </p:nvSpPr>
        <p:spPr/>
        <p:txBody>
          <a:bodyPr/>
          <a:lstStyle/>
          <a:p>
            <a:pPr algn="just"/>
            <a:endParaRPr lang="en-IN" sz="3200" smtClean="0">
              <a:latin typeface="Aparajita" pitchFamily="34" charset="0"/>
              <a:cs typeface="Aparajita" pitchFamily="34" charset="0"/>
            </a:endParaRPr>
          </a:p>
          <a:p>
            <a:pPr algn="just"/>
            <a:r>
              <a:rPr lang="en-IN" sz="3200" smtClean="0">
                <a:latin typeface="Aparajita" pitchFamily="34" charset="0"/>
                <a:cs typeface="Aparajita" pitchFamily="34" charset="0"/>
              </a:rPr>
              <a:t> Three status of mind</a:t>
            </a:r>
          </a:p>
          <a:p>
            <a:pPr lvl="1" algn="just"/>
            <a:r>
              <a:rPr lang="en-US" sz="3000" smtClean="0">
                <a:latin typeface="Aparajita" pitchFamily="34" charset="0"/>
                <a:cs typeface="Aparajita" pitchFamily="34" charset="0"/>
              </a:rPr>
              <a:t> Id  -  Pleasure Principle (Primary Process)</a:t>
            </a:r>
          </a:p>
          <a:p>
            <a:pPr lvl="1" algn="just"/>
            <a:r>
              <a:rPr lang="en-US" sz="3000" smtClean="0">
                <a:latin typeface="Aparajita" pitchFamily="34" charset="0"/>
                <a:cs typeface="Aparajita" pitchFamily="34" charset="0"/>
              </a:rPr>
              <a:t> Ego – Reality Principle – Secondary Process (balancing, conscious &amp; unconscious mind )</a:t>
            </a:r>
          </a:p>
          <a:p>
            <a:pPr lvl="1" algn="just"/>
            <a:r>
              <a:rPr lang="en-US" sz="3000" smtClean="0">
                <a:latin typeface="Aparajita" pitchFamily="34" charset="0"/>
                <a:cs typeface="Aparajita" pitchFamily="34" charset="0"/>
              </a:rPr>
              <a:t> Superego – </a:t>
            </a:r>
            <a:r>
              <a:rPr lang="en-IN" sz="3200" smtClean="0">
                <a:latin typeface="Aparajita" pitchFamily="34" charset="0"/>
                <a:cs typeface="Aparajita" pitchFamily="34" charset="0"/>
              </a:rPr>
              <a:t>internalized moral standards and ideals</a:t>
            </a:r>
            <a:endParaRPr lang="en-IN" sz="3000" smtClean="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endParaRPr lang="en-IN" smtClean="0"/>
          </a:p>
        </p:txBody>
      </p:sp>
      <p:sp>
        <p:nvSpPr>
          <p:cNvPr id="20483" name="Content Placeholder 2"/>
          <p:cNvSpPr>
            <a:spLocks noGrp="1"/>
          </p:cNvSpPr>
          <p:nvPr>
            <p:ph idx="1"/>
          </p:nvPr>
        </p:nvSpPr>
        <p:spPr/>
        <p:txBody>
          <a:bodyPr/>
          <a:lstStyle/>
          <a:p>
            <a:r>
              <a:rPr lang="en-US" smtClean="0"/>
              <a:t>Born </a:t>
            </a:r>
            <a:endParaRPr lang="en-IN" smtClean="0"/>
          </a:p>
        </p:txBody>
      </p:sp>
      <p:sp>
        <p:nvSpPr>
          <p:cNvPr id="4" name="Slide Number Placeholder 3"/>
          <p:cNvSpPr>
            <a:spLocks noGrp="1"/>
          </p:cNvSpPr>
          <p:nvPr>
            <p:ph type="sldNum" sz="quarter" idx="12"/>
          </p:nvPr>
        </p:nvSpPr>
        <p:spPr/>
        <p:txBody>
          <a:bodyPr/>
          <a:lstStyle/>
          <a:p>
            <a:pPr>
              <a:defRPr/>
            </a:pPr>
            <a:fld id="{BE43F5F2-7270-4F7F-904D-BF61211E9DF1}" type="slidenum">
              <a:rPr lang="en-US" smtClean="0"/>
              <a:pPr>
                <a:defRPr/>
              </a:pPr>
              <a:t>12</a:t>
            </a:fld>
            <a:endParaRPr lang="en-US" dirty="0"/>
          </a:p>
        </p:txBody>
      </p:sp>
      <p:pic>
        <p:nvPicPr>
          <p:cNvPr id="20485" name="Picture 6" descr="id_ego_superego.gif"/>
          <p:cNvPicPr>
            <a:picLocks noChangeAspect="1"/>
          </p:cNvPicPr>
          <p:nvPr/>
        </p:nvPicPr>
        <p:blipFill>
          <a:blip r:embed="rId2"/>
          <a:srcRect/>
          <a:stretch>
            <a:fillRect/>
          </a:stretch>
        </p:blipFill>
        <p:spPr bwMode="auto">
          <a:xfrm>
            <a:off x="571500" y="690563"/>
            <a:ext cx="7858125" cy="5453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042988" y="142875"/>
            <a:ext cx="7024687" cy="1143000"/>
          </a:xfrm>
        </p:spPr>
        <p:txBody>
          <a:bodyPr/>
          <a:lstStyle/>
          <a:p>
            <a:pPr marL="584200" indent="-514350"/>
            <a:r>
              <a:rPr lang="en-US" sz="4400" smtClean="0">
                <a:latin typeface="Arial Narrow" pitchFamily="34" charset="0"/>
              </a:rPr>
              <a:t>Psychoanalytical theory </a:t>
            </a:r>
          </a:p>
        </p:txBody>
      </p:sp>
      <p:sp>
        <p:nvSpPr>
          <p:cNvPr id="7172"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194292-5B63-407E-967A-832F17F21C7F}" type="slidenum">
              <a:rPr lang="en-US" smtClean="0"/>
              <a:pPr fontAlgn="base">
                <a:spcBef>
                  <a:spcPct val="0"/>
                </a:spcBef>
                <a:spcAft>
                  <a:spcPct val="0"/>
                </a:spcAft>
                <a:defRPr/>
              </a:pPr>
              <a:t>13</a:t>
            </a:fld>
            <a:endParaRPr lang="en-US" smtClean="0"/>
          </a:p>
        </p:txBody>
      </p:sp>
      <p:sp>
        <p:nvSpPr>
          <p:cNvPr id="12292" name="Content Placeholder 5"/>
          <p:cNvSpPr>
            <a:spLocks noGrp="1"/>
          </p:cNvSpPr>
          <p:nvPr>
            <p:ph idx="1"/>
          </p:nvPr>
        </p:nvSpPr>
        <p:spPr/>
        <p:txBody>
          <a:bodyPr/>
          <a:lstStyle/>
          <a:p>
            <a:pPr algn="just">
              <a:defRPr/>
            </a:pPr>
            <a:r>
              <a:rPr lang="en-IN" sz="3200" dirty="0" smtClean="0">
                <a:solidFill>
                  <a:schemeClr val="tx1">
                    <a:lumMod val="85000"/>
                    <a:lumOff val="15000"/>
                  </a:schemeClr>
                </a:solidFill>
                <a:latin typeface="Aparajita" pitchFamily="34" charset="0"/>
                <a:cs typeface="Aparajita" pitchFamily="34" charset="0"/>
                <a:hlinkClick r:id="rId3"/>
              </a:rPr>
              <a:t>http://psychology.about.com/od/theoriesofpersonality/a/consciousuncon.htm</a:t>
            </a:r>
            <a:r>
              <a:rPr lang="en-IN" sz="3200" dirty="0" smtClean="0">
                <a:solidFill>
                  <a:schemeClr val="tx1">
                    <a:lumMod val="85000"/>
                    <a:lumOff val="15000"/>
                  </a:schemeClr>
                </a:solidFill>
                <a:latin typeface="Aparajita" pitchFamily="34" charset="0"/>
                <a:cs typeface="Aparajita" pitchFamily="34" charset="0"/>
              </a:rPr>
              <a:t> </a:t>
            </a:r>
          </a:p>
          <a:p>
            <a:pPr algn="just">
              <a:defRPr/>
            </a:pPr>
            <a:r>
              <a:rPr lang="en-IN" sz="3200" dirty="0" smtClean="0">
                <a:latin typeface="Aparajita" pitchFamily="34" charset="0"/>
                <a:cs typeface="Aparajita" pitchFamily="34" charset="0"/>
                <a:hlinkClick r:id="rId4"/>
              </a:rPr>
              <a:t>http://examples.yourdictionary.com/examples/examples-of-psychoanalytic-theory.html</a:t>
            </a:r>
            <a:r>
              <a:rPr lang="en-IN" sz="3200" dirty="0" smtClean="0">
                <a:latin typeface="Aparajita" pitchFamily="34" charset="0"/>
                <a:cs typeface="Aparajita" pitchFamily="34" charset="0"/>
              </a:rPr>
              <a:t> </a:t>
            </a:r>
            <a:endParaRPr lang="en-IN" sz="3200" dirty="0" smtClean="0">
              <a:solidFill>
                <a:schemeClr val="tx1">
                  <a:lumMod val="85000"/>
                  <a:lumOff val="15000"/>
                </a:schemeClr>
              </a:solidFill>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Social Learning Theory </a:t>
            </a:r>
            <a:endParaRPr lang="en-IN" smtClean="0"/>
          </a:p>
        </p:txBody>
      </p:sp>
      <p:sp>
        <p:nvSpPr>
          <p:cNvPr id="22531" name="Content Placeholder 2"/>
          <p:cNvSpPr>
            <a:spLocks noGrp="1"/>
          </p:cNvSpPr>
          <p:nvPr>
            <p:ph idx="1"/>
          </p:nvPr>
        </p:nvSpPr>
        <p:spPr/>
        <p:txBody>
          <a:bodyPr/>
          <a:lstStyle/>
          <a:p>
            <a:r>
              <a:rPr lang="en-IN" sz="3200" smtClean="0">
                <a:latin typeface="Aparajita" pitchFamily="34" charset="0"/>
                <a:cs typeface="Aparajita" pitchFamily="34" charset="0"/>
              </a:rPr>
              <a:t> Albert Bandura – 1977</a:t>
            </a:r>
          </a:p>
          <a:p>
            <a:r>
              <a:rPr lang="en-IN" sz="3200" smtClean="0">
                <a:latin typeface="Aparajita" pitchFamily="34" charset="0"/>
                <a:cs typeface="Aparajita" pitchFamily="34" charset="0"/>
              </a:rPr>
              <a:t> Most influential theory of learning and development</a:t>
            </a:r>
          </a:p>
          <a:p>
            <a:r>
              <a:rPr lang="en-IN" sz="3200" smtClean="0">
                <a:latin typeface="Aparajita" pitchFamily="34" charset="0"/>
                <a:cs typeface="Aparajita" pitchFamily="34" charset="0"/>
              </a:rPr>
              <a:t> Added a social element - people can learn new information and behaviours by watching other people</a:t>
            </a:r>
          </a:p>
          <a:p>
            <a:r>
              <a:rPr lang="en-US" sz="3200" smtClean="0">
                <a:latin typeface="Aparajita" pitchFamily="34" charset="0"/>
                <a:cs typeface="Aparajita" pitchFamily="34" charset="0"/>
              </a:rPr>
              <a:t> Three core concepts …..</a:t>
            </a:r>
            <a:endParaRPr lang="en-IN" sz="32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83A429D5-A4B4-4FFA-974B-024CFA75023E}"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Social Learning Theory </a:t>
            </a:r>
            <a:endParaRPr lang="en-IN" smtClean="0"/>
          </a:p>
        </p:txBody>
      </p:sp>
      <p:sp>
        <p:nvSpPr>
          <p:cNvPr id="23555" name="Content Placeholder 2"/>
          <p:cNvSpPr>
            <a:spLocks noGrp="1"/>
          </p:cNvSpPr>
          <p:nvPr>
            <p:ph idx="1"/>
          </p:nvPr>
        </p:nvSpPr>
        <p:spPr/>
        <p:txBody>
          <a:bodyPr>
            <a:normAutofit lnSpcReduction="10000"/>
          </a:bodyPr>
          <a:lstStyle/>
          <a:p>
            <a:pPr>
              <a:buFont typeface="Wingdings 2" pitchFamily="18" charset="2"/>
              <a:buNone/>
            </a:pPr>
            <a:r>
              <a:rPr lang="en-IN" sz="3200" b="1" smtClean="0">
                <a:latin typeface="Aparajita" pitchFamily="34" charset="0"/>
                <a:cs typeface="Aparajita" pitchFamily="34" charset="0"/>
              </a:rPr>
              <a:t>1. People can learn through observation</a:t>
            </a:r>
          </a:p>
          <a:p>
            <a:pPr lvl="1"/>
            <a:r>
              <a:rPr lang="en-US" sz="3000" smtClean="0">
                <a:latin typeface="Aparajita" pitchFamily="34" charset="0"/>
                <a:cs typeface="Aparajita" pitchFamily="34" charset="0"/>
              </a:rPr>
              <a:t> </a:t>
            </a:r>
            <a:r>
              <a:rPr lang="en-IN" sz="3200" smtClean="0">
                <a:latin typeface="Aparajita" pitchFamily="34" charset="0"/>
                <a:cs typeface="Aparajita" pitchFamily="34" charset="0"/>
              </a:rPr>
              <a:t>Observational Learning</a:t>
            </a:r>
          </a:p>
          <a:p>
            <a:pPr lvl="1"/>
            <a:r>
              <a:rPr lang="en-IN" sz="3200" smtClean="0">
                <a:latin typeface="Aparajita" pitchFamily="34" charset="0"/>
                <a:cs typeface="Aparajita" pitchFamily="34" charset="0"/>
              </a:rPr>
              <a:t>Bobo Doll Experiment - two different adult models; an aggressive model and a non-aggressive one</a:t>
            </a:r>
          </a:p>
          <a:p>
            <a:pPr lvl="2"/>
            <a:r>
              <a:rPr lang="en-IN" sz="3000" smtClean="0">
                <a:latin typeface="Aparajita" pitchFamily="34" charset="0"/>
                <a:cs typeface="Aparajita" pitchFamily="34" charset="0"/>
              </a:rPr>
              <a:t> A live model</a:t>
            </a:r>
          </a:p>
          <a:p>
            <a:pPr lvl="2"/>
            <a:r>
              <a:rPr lang="en-IN" sz="3000" smtClean="0">
                <a:latin typeface="Aparajita" pitchFamily="34" charset="0"/>
                <a:cs typeface="Aparajita" pitchFamily="34" charset="0"/>
              </a:rPr>
              <a:t> A verbal instructional model</a:t>
            </a:r>
          </a:p>
          <a:p>
            <a:pPr lvl="2"/>
            <a:r>
              <a:rPr lang="en-IN" sz="3000" smtClean="0">
                <a:latin typeface="Aparajita" pitchFamily="34" charset="0"/>
                <a:cs typeface="Aparajita" pitchFamily="34" charset="0"/>
              </a:rPr>
              <a:t> A symbolic model</a:t>
            </a:r>
          </a:p>
          <a:p>
            <a:pPr lvl="1"/>
            <a:endParaRPr lang="en-IN" sz="3200" smtClean="0">
              <a:latin typeface="Aparajita" pitchFamily="34" charset="0"/>
              <a:cs typeface="Aparajita" pitchFamily="34" charset="0"/>
            </a:endParaRPr>
          </a:p>
          <a:p>
            <a:pPr lvl="1"/>
            <a:endParaRPr lang="en-IN" sz="3000" smtClean="0">
              <a:latin typeface="Aparajita" pitchFamily="34" charset="0"/>
              <a:cs typeface="Aparajita" pitchFamily="34" charset="0"/>
            </a:endParaRPr>
          </a:p>
          <a:p>
            <a:endParaRPr lang="en-IN" sz="32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45B48F5C-E801-44B5-A2C3-96B13A779157}"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Social Learning Theory </a:t>
            </a:r>
            <a:endParaRPr lang="en-IN" smtClean="0"/>
          </a:p>
        </p:txBody>
      </p:sp>
      <p:sp>
        <p:nvSpPr>
          <p:cNvPr id="24579" name="Content Placeholder 2"/>
          <p:cNvSpPr>
            <a:spLocks noGrp="1"/>
          </p:cNvSpPr>
          <p:nvPr>
            <p:ph idx="1"/>
          </p:nvPr>
        </p:nvSpPr>
        <p:spPr/>
        <p:txBody>
          <a:bodyPr/>
          <a:lstStyle/>
          <a:p>
            <a:pPr>
              <a:buFont typeface="Wingdings 2" pitchFamily="18" charset="2"/>
              <a:buNone/>
            </a:pPr>
            <a:r>
              <a:rPr lang="en-IN" sz="3200" b="1" smtClean="0">
                <a:latin typeface="Aparajita" pitchFamily="34" charset="0"/>
                <a:cs typeface="Aparajita" pitchFamily="34" charset="0"/>
              </a:rPr>
              <a:t>2. Mental states are important to learning</a:t>
            </a:r>
          </a:p>
          <a:p>
            <a:pPr lvl="1"/>
            <a:r>
              <a:rPr lang="en-IN" sz="3200" smtClean="0">
                <a:latin typeface="Aparajita" pitchFamily="34" charset="0"/>
                <a:cs typeface="Aparajita" pitchFamily="34" charset="0"/>
              </a:rPr>
              <a:t> Intrinsic (</a:t>
            </a:r>
            <a:r>
              <a:rPr lang="hi-IN" sz="3200" smtClean="0">
                <a:latin typeface="Aparajita" pitchFamily="34" charset="0"/>
                <a:cs typeface="Aparajita" pitchFamily="34" charset="0"/>
              </a:rPr>
              <a:t>वास्तविक</a:t>
            </a:r>
            <a:r>
              <a:rPr lang="en-IN" sz="3200" smtClean="0">
                <a:latin typeface="Aparajita" pitchFamily="34" charset="0"/>
                <a:cs typeface="Aparajita" pitchFamily="34" charset="0"/>
              </a:rPr>
              <a:t>) Reinforcement (</a:t>
            </a:r>
            <a:r>
              <a:rPr lang="hi-IN" sz="3200" smtClean="0">
                <a:latin typeface="Aparajita" pitchFamily="34" charset="0"/>
                <a:cs typeface="Aparajita" pitchFamily="34" charset="0"/>
              </a:rPr>
              <a:t>प्रबलीकरण</a:t>
            </a:r>
            <a:r>
              <a:rPr lang="en-IN" sz="3200" smtClean="0">
                <a:latin typeface="Aparajita" pitchFamily="34" charset="0"/>
                <a:cs typeface="Aparajita" pitchFamily="34" charset="0"/>
              </a:rPr>
              <a:t>)</a:t>
            </a:r>
          </a:p>
          <a:p>
            <a:pPr lvl="1"/>
            <a:r>
              <a:rPr lang="en-US" sz="3000" smtClean="0">
                <a:latin typeface="Aparajita" pitchFamily="34" charset="0"/>
                <a:cs typeface="Aparajita" pitchFamily="34" charset="0"/>
              </a:rPr>
              <a:t> </a:t>
            </a:r>
            <a:r>
              <a:rPr lang="en-IN" sz="3200" smtClean="0">
                <a:latin typeface="Aparajita" pitchFamily="34" charset="0"/>
                <a:cs typeface="Aparajita" pitchFamily="34" charset="0"/>
              </a:rPr>
              <a:t>as a 'social cognitive theory’</a:t>
            </a:r>
          </a:p>
          <a:p>
            <a:pPr lvl="1"/>
            <a:endParaRPr lang="en-IN" sz="3000" smtClean="0">
              <a:latin typeface="Aparajita" pitchFamily="34" charset="0"/>
              <a:cs typeface="Aparajita" pitchFamily="34" charset="0"/>
            </a:endParaRPr>
          </a:p>
          <a:p>
            <a:endParaRPr lang="en-IN" sz="32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5A4FED55-1A3B-477C-A016-3AA3F9922B41}"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Social Learning Theory </a:t>
            </a:r>
            <a:endParaRPr lang="en-IN" smtClean="0"/>
          </a:p>
        </p:txBody>
      </p:sp>
      <p:sp>
        <p:nvSpPr>
          <p:cNvPr id="25603" name="Content Placeholder 2"/>
          <p:cNvSpPr>
            <a:spLocks noGrp="1"/>
          </p:cNvSpPr>
          <p:nvPr>
            <p:ph idx="1"/>
          </p:nvPr>
        </p:nvSpPr>
        <p:spPr/>
        <p:txBody>
          <a:bodyPr/>
          <a:lstStyle/>
          <a:p>
            <a:pPr lvl="1">
              <a:buFont typeface="Wingdings 2" pitchFamily="18" charset="2"/>
              <a:buNone/>
            </a:pPr>
            <a:r>
              <a:rPr lang="en-IN" sz="3200" b="1" smtClean="0">
                <a:latin typeface="Aparajita" pitchFamily="34" charset="0"/>
                <a:cs typeface="Aparajita" pitchFamily="34" charset="0"/>
              </a:rPr>
              <a:t>3. Reinforcement leads to strengthen the behaviour in group </a:t>
            </a:r>
            <a:endParaRPr lang="en-IN" sz="3000" smtClean="0">
              <a:latin typeface="Aparajita" pitchFamily="34" charset="0"/>
              <a:cs typeface="Aparajita" pitchFamily="34" charset="0"/>
            </a:endParaRPr>
          </a:p>
          <a:p>
            <a:pPr lvl="2"/>
            <a:endParaRPr lang="en-IN" sz="28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D0076E05-9802-4E88-81A5-1647FFA08479}"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Social Learning Theory </a:t>
            </a:r>
            <a:endParaRPr lang="en-IN" smtClean="0"/>
          </a:p>
        </p:txBody>
      </p:sp>
      <p:sp>
        <p:nvSpPr>
          <p:cNvPr id="26627" name="Content Placeholder 2"/>
          <p:cNvSpPr>
            <a:spLocks noGrp="1"/>
          </p:cNvSpPr>
          <p:nvPr>
            <p:ph idx="1"/>
          </p:nvPr>
        </p:nvSpPr>
        <p:spPr/>
        <p:txBody>
          <a:bodyPr/>
          <a:lstStyle/>
          <a:p>
            <a:pPr lvl="2"/>
            <a:r>
              <a:rPr lang="en-US" sz="2800" smtClean="0">
                <a:latin typeface="Aparajita" pitchFamily="34" charset="0"/>
                <a:cs typeface="Aparajita" pitchFamily="34" charset="0"/>
              </a:rPr>
              <a:t> </a:t>
            </a:r>
            <a:r>
              <a:rPr lang="en-IN" sz="2800" b="1" smtClean="0">
                <a:latin typeface="Aparajita" pitchFamily="34" charset="0"/>
                <a:cs typeface="Aparajita" pitchFamily="34" charset="0"/>
              </a:rPr>
              <a:t>The Modeling Process &amp; </a:t>
            </a:r>
            <a:r>
              <a:rPr lang="en-IN" sz="2800" smtClean="0">
                <a:latin typeface="Aparajita" pitchFamily="34" charset="0"/>
                <a:cs typeface="Aparajita" pitchFamily="34" charset="0"/>
              </a:rPr>
              <a:t>observational learning </a:t>
            </a:r>
            <a:endParaRPr lang="en-IN" sz="2800" b="1" smtClean="0">
              <a:latin typeface="Aparajita" pitchFamily="34" charset="0"/>
              <a:cs typeface="Aparajita" pitchFamily="34" charset="0"/>
            </a:endParaRPr>
          </a:p>
          <a:p>
            <a:pPr lvl="3"/>
            <a:r>
              <a:rPr lang="en-IN" sz="2800" b="1" smtClean="0">
                <a:latin typeface="Aparajita" pitchFamily="34" charset="0"/>
                <a:cs typeface="Aparajita" pitchFamily="34" charset="0"/>
              </a:rPr>
              <a:t> Attention (</a:t>
            </a:r>
            <a:r>
              <a:rPr lang="hi-IN" sz="2800" smtClean="0">
                <a:latin typeface="Aparajita" pitchFamily="34" charset="0"/>
                <a:cs typeface="Aparajita" pitchFamily="34" charset="0"/>
              </a:rPr>
              <a:t>सावधान स्थिति</a:t>
            </a:r>
            <a:r>
              <a:rPr lang="en-IN" sz="2800" b="1" smtClean="0">
                <a:latin typeface="Aparajita" pitchFamily="34" charset="0"/>
                <a:cs typeface="Aparajita" pitchFamily="34" charset="0"/>
              </a:rPr>
              <a:t>)</a:t>
            </a:r>
          </a:p>
          <a:p>
            <a:pPr lvl="3"/>
            <a:r>
              <a:rPr lang="en-IN" sz="2800" b="1" smtClean="0">
                <a:latin typeface="Aparajita" pitchFamily="34" charset="0"/>
                <a:cs typeface="Aparajita" pitchFamily="34" charset="0"/>
              </a:rPr>
              <a:t> Retention (</a:t>
            </a:r>
            <a:r>
              <a:rPr lang="hi-IN" sz="2800" smtClean="0">
                <a:latin typeface="Aparajita" pitchFamily="34" charset="0"/>
                <a:cs typeface="Aparajita" pitchFamily="34" charset="0"/>
              </a:rPr>
              <a:t>स्मरण</a:t>
            </a:r>
            <a:r>
              <a:rPr lang="en-IN" sz="2800" b="1" smtClean="0">
                <a:latin typeface="Aparajita" pitchFamily="34" charset="0"/>
                <a:cs typeface="Aparajita" pitchFamily="34" charset="0"/>
              </a:rPr>
              <a:t>)</a:t>
            </a:r>
          </a:p>
          <a:p>
            <a:pPr lvl="3"/>
            <a:r>
              <a:rPr lang="en-IN" sz="2800" b="1" smtClean="0">
                <a:latin typeface="Aparajita" pitchFamily="34" charset="0"/>
                <a:cs typeface="Aparajita" pitchFamily="34" charset="0"/>
              </a:rPr>
              <a:t> Reproduction (</a:t>
            </a:r>
            <a:r>
              <a:rPr lang="hi-IN" sz="2800" smtClean="0">
                <a:latin typeface="Aparajita" pitchFamily="34" charset="0"/>
                <a:cs typeface="Aparajita" pitchFamily="34" charset="0"/>
              </a:rPr>
              <a:t>प्रतिकृति</a:t>
            </a:r>
            <a:r>
              <a:rPr lang="en-IN" sz="2800" b="1" smtClean="0">
                <a:latin typeface="Aparajita" pitchFamily="34" charset="0"/>
                <a:cs typeface="Aparajita" pitchFamily="34" charset="0"/>
              </a:rPr>
              <a:t>)</a:t>
            </a:r>
          </a:p>
          <a:p>
            <a:pPr lvl="3"/>
            <a:r>
              <a:rPr lang="en-IN" sz="2800" b="1" smtClean="0">
                <a:latin typeface="Aparajita" pitchFamily="34" charset="0"/>
                <a:cs typeface="Aparajita" pitchFamily="34" charset="0"/>
              </a:rPr>
              <a:t> Motivation (</a:t>
            </a:r>
            <a:r>
              <a:rPr lang="hi-IN" sz="2800" smtClean="0">
                <a:latin typeface="Aparajita" pitchFamily="34" charset="0"/>
                <a:cs typeface="Aparajita" pitchFamily="34" charset="0"/>
              </a:rPr>
              <a:t>अभिप्रेरणा</a:t>
            </a:r>
            <a:r>
              <a:rPr lang="en-IN" sz="2800" b="1" smtClean="0">
                <a:latin typeface="Aparajita" pitchFamily="34" charset="0"/>
                <a:cs typeface="Aparajita" pitchFamily="34" charset="0"/>
              </a:rPr>
              <a:t>)</a:t>
            </a:r>
            <a:endParaRPr lang="en-IN" sz="28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AF369B5C-ACE6-4C34-B1F7-12C66F2C7221}"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Social Learning Theory </a:t>
            </a:r>
            <a:endParaRPr lang="en-IN" smtClean="0"/>
          </a:p>
        </p:txBody>
      </p:sp>
      <p:sp>
        <p:nvSpPr>
          <p:cNvPr id="27651" name="Content Placeholder 2"/>
          <p:cNvSpPr>
            <a:spLocks noGrp="1"/>
          </p:cNvSpPr>
          <p:nvPr>
            <p:ph idx="1"/>
          </p:nvPr>
        </p:nvSpPr>
        <p:spPr/>
        <p:txBody>
          <a:bodyPr/>
          <a:lstStyle/>
          <a:p>
            <a:pPr lvl="2"/>
            <a:endParaRPr lang="en-US" sz="2800" smtClean="0">
              <a:latin typeface="Aparajita" pitchFamily="34" charset="0"/>
              <a:cs typeface="Aparajita" pitchFamily="34" charset="0"/>
            </a:endParaRPr>
          </a:p>
          <a:p>
            <a:pPr lvl="2"/>
            <a:r>
              <a:rPr lang="en-US" sz="2800" smtClean="0">
                <a:latin typeface="Aparajita" pitchFamily="34" charset="0"/>
                <a:cs typeface="Aparajita" pitchFamily="34" charset="0"/>
              </a:rPr>
              <a:t> Operant Conditioning  -  </a:t>
            </a:r>
            <a:r>
              <a:rPr lang="en-IN" sz="2800" smtClean="0">
                <a:latin typeface="Aparajita" pitchFamily="34" charset="0"/>
                <a:cs typeface="Aparajita" pitchFamily="34" charset="0"/>
              </a:rPr>
              <a:t>is simple learning through punishment and reward</a:t>
            </a:r>
            <a:endParaRPr lang="en-US" sz="2800" smtClean="0">
              <a:latin typeface="Aparajita" pitchFamily="34" charset="0"/>
              <a:cs typeface="Aparajita" pitchFamily="34" charset="0"/>
            </a:endParaRPr>
          </a:p>
          <a:p>
            <a:pPr lvl="2">
              <a:buFont typeface="Wingdings 2" pitchFamily="18" charset="2"/>
              <a:buNone/>
            </a:pPr>
            <a:endParaRPr lang="en-US" sz="2800" smtClean="0">
              <a:latin typeface="Aparajita" pitchFamily="34" charset="0"/>
              <a:cs typeface="Aparajita" pitchFamily="34" charset="0"/>
            </a:endParaRPr>
          </a:p>
          <a:p>
            <a:pPr lvl="2"/>
            <a:r>
              <a:rPr lang="en-US" sz="2800" smtClean="0">
                <a:latin typeface="Aparajita" pitchFamily="34" charset="0"/>
                <a:cs typeface="Aparajita" pitchFamily="34" charset="0"/>
              </a:rPr>
              <a:t> Classical Conditioning  - </a:t>
            </a:r>
            <a:r>
              <a:rPr lang="en-IN" sz="2800" smtClean="0">
                <a:latin typeface="Aparajita" pitchFamily="34" charset="0"/>
                <a:cs typeface="Aparajita" pitchFamily="34" charset="0"/>
              </a:rPr>
              <a:t>is paired stimulus learning</a:t>
            </a:r>
          </a:p>
        </p:txBody>
      </p:sp>
      <p:sp>
        <p:nvSpPr>
          <p:cNvPr id="4" name="Slide Number Placeholder 3"/>
          <p:cNvSpPr>
            <a:spLocks noGrp="1"/>
          </p:cNvSpPr>
          <p:nvPr>
            <p:ph type="sldNum" sz="quarter" idx="12"/>
          </p:nvPr>
        </p:nvSpPr>
        <p:spPr/>
        <p:txBody>
          <a:bodyPr/>
          <a:lstStyle/>
          <a:p>
            <a:pPr>
              <a:defRPr/>
            </a:pPr>
            <a:fld id="{5401B6A2-030B-4649-A7BD-722AA58EB425}"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defRPr/>
            </a:pPr>
            <a:r>
              <a:rPr lang="en-IN" sz="4400" dirty="0" smtClean="0">
                <a:solidFill>
                  <a:schemeClr val="accent6">
                    <a:lumMod val="75000"/>
                  </a:schemeClr>
                </a:solidFill>
                <a:latin typeface="Arial Narrow" pitchFamily="34" charset="0"/>
              </a:rPr>
              <a:t>Theories applicable to group work practice </a:t>
            </a:r>
            <a:endParaRPr lang="en-US" sz="4400" b="1" dirty="0" smtClean="0">
              <a:solidFill>
                <a:schemeClr val="accent6">
                  <a:lumMod val="75000"/>
                </a:schemeClr>
              </a:solidFill>
            </a:endParaRPr>
          </a:p>
        </p:txBody>
      </p:sp>
      <p:sp>
        <p:nvSpPr>
          <p:cNvPr id="10243" name="Content Placeholder 2"/>
          <p:cNvSpPr>
            <a:spLocks noGrp="1"/>
          </p:cNvSpPr>
          <p:nvPr>
            <p:ph idx="1"/>
          </p:nvPr>
        </p:nvSpPr>
        <p:spPr/>
        <p:txBody>
          <a:bodyPr>
            <a:normAutofit fontScale="92500" lnSpcReduction="20000"/>
          </a:bodyPr>
          <a:lstStyle/>
          <a:p>
            <a:pPr marL="584200" indent="-514350">
              <a:buClr>
                <a:srgbClr val="C00000"/>
              </a:buClr>
              <a:buFont typeface="Century Gothic" pitchFamily="34" charset="0"/>
              <a:buAutoNum type="arabicPeriod"/>
            </a:pPr>
            <a:r>
              <a:rPr lang="en-US" sz="3200" dirty="0" smtClean="0">
                <a:latin typeface="Arial Narrow" pitchFamily="34" charset="0"/>
              </a:rPr>
              <a:t>Psychoanalytical theory </a:t>
            </a:r>
          </a:p>
          <a:p>
            <a:pPr marL="584200" indent="-514350">
              <a:buClr>
                <a:srgbClr val="C00000"/>
              </a:buClr>
              <a:buFont typeface="Century Gothic" pitchFamily="34" charset="0"/>
              <a:buAutoNum type="arabicPeriod"/>
            </a:pPr>
            <a:r>
              <a:rPr lang="en-US" sz="3200" dirty="0" smtClean="0">
                <a:latin typeface="Arial Narrow" pitchFamily="34" charset="0"/>
              </a:rPr>
              <a:t>Learning theory </a:t>
            </a:r>
          </a:p>
          <a:p>
            <a:pPr marL="584200" indent="-514350">
              <a:buClr>
                <a:srgbClr val="C00000"/>
              </a:buClr>
              <a:buFont typeface="Century Gothic" pitchFamily="34" charset="0"/>
              <a:buAutoNum type="arabicPeriod"/>
            </a:pPr>
            <a:r>
              <a:rPr lang="en-US" sz="3200" dirty="0" smtClean="0">
                <a:latin typeface="Arial Narrow" pitchFamily="34" charset="0"/>
              </a:rPr>
              <a:t>Field theory </a:t>
            </a:r>
          </a:p>
          <a:p>
            <a:pPr marL="584200" indent="-514350">
              <a:buClr>
                <a:srgbClr val="C00000"/>
              </a:buClr>
              <a:buFont typeface="Century Gothic" pitchFamily="34" charset="0"/>
              <a:buAutoNum type="arabicPeriod"/>
            </a:pPr>
            <a:endParaRPr lang="en-US" sz="3200" dirty="0" smtClean="0">
              <a:latin typeface="Arial Narrow" pitchFamily="34" charset="0"/>
            </a:endParaRPr>
          </a:p>
          <a:p>
            <a:pPr marL="584200" indent="-514350">
              <a:buClr>
                <a:srgbClr val="C00000"/>
              </a:buClr>
              <a:buFont typeface="Century Gothic" pitchFamily="34" charset="0"/>
              <a:buAutoNum type="arabicPeriod"/>
            </a:pPr>
            <a:r>
              <a:rPr lang="en-US" sz="3200" dirty="0" smtClean="0">
                <a:latin typeface="Arial Narrow" pitchFamily="34" charset="0"/>
              </a:rPr>
              <a:t>System theory </a:t>
            </a:r>
          </a:p>
          <a:p>
            <a:pPr marL="584200" indent="-514350">
              <a:buClr>
                <a:srgbClr val="C00000"/>
              </a:buClr>
              <a:buFont typeface="Century Gothic" pitchFamily="34" charset="0"/>
              <a:buAutoNum type="arabicPeriod"/>
            </a:pPr>
            <a:r>
              <a:rPr lang="en-US" sz="3200" dirty="0" smtClean="0">
                <a:latin typeface="Arial Narrow" pitchFamily="34" charset="0"/>
              </a:rPr>
              <a:t>Conflict theory </a:t>
            </a:r>
          </a:p>
          <a:p>
            <a:pPr marL="584200" indent="-514350">
              <a:buClr>
                <a:srgbClr val="C00000"/>
              </a:buClr>
              <a:buFont typeface="Century Gothic" pitchFamily="34" charset="0"/>
              <a:buAutoNum type="arabicPeriod"/>
            </a:pPr>
            <a:r>
              <a:rPr lang="en-US" sz="3200" dirty="0" smtClean="0">
                <a:latin typeface="Arial Narrow" pitchFamily="34" charset="0"/>
              </a:rPr>
              <a:t>Exchange theory </a:t>
            </a:r>
          </a:p>
        </p:txBody>
      </p:sp>
      <p:sp>
        <p:nvSpPr>
          <p:cNvPr id="7172"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A8610E-E153-4D26-AB8D-1C0E9E1184F2}" type="slidenum">
              <a:rPr lang="en-US" smtClean="0"/>
              <a:pPr fontAlgn="base">
                <a:spcBef>
                  <a:spcPct val="0"/>
                </a:spcBef>
                <a:spcAft>
                  <a:spcPct val="0"/>
                </a:spcAft>
                <a:defRPr/>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Social Learning Theory </a:t>
            </a:r>
            <a:endParaRPr lang="en-IN" smtClean="0"/>
          </a:p>
        </p:txBody>
      </p:sp>
      <p:sp>
        <p:nvSpPr>
          <p:cNvPr id="28675" name="Content Placeholder 2"/>
          <p:cNvSpPr>
            <a:spLocks noGrp="1"/>
          </p:cNvSpPr>
          <p:nvPr>
            <p:ph idx="1"/>
          </p:nvPr>
        </p:nvSpPr>
        <p:spPr/>
        <p:txBody>
          <a:bodyPr/>
          <a:lstStyle/>
          <a:p>
            <a:r>
              <a:rPr lang="en-IN" smtClean="0">
                <a:hlinkClick r:id="rId2"/>
              </a:rPr>
              <a:t>http://psychology.about.com/od/developmentalpsychology/a/sociallearning.htm</a:t>
            </a:r>
            <a:r>
              <a:rPr lang="en-IN" smtClean="0"/>
              <a:t> (29.08.2013)</a:t>
            </a:r>
          </a:p>
          <a:p>
            <a:endParaRPr lang="en-IN" smtClean="0"/>
          </a:p>
        </p:txBody>
      </p:sp>
      <p:sp>
        <p:nvSpPr>
          <p:cNvPr id="4" name="Slide Number Placeholder 3"/>
          <p:cNvSpPr>
            <a:spLocks noGrp="1"/>
          </p:cNvSpPr>
          <p:nvPr>
            <p:ph type="sldNum" sz="quarter" idx="12"/>
          </p:nvPr>
        </p:nvSpPr>
        <p:spPr/>
        <p:txBody>
          <a:bodyPr/>
          <a:lstStyle/>
          <a:p>
            <a:pPr>
              <a:defRPr/>
            </a:pPr>
            <a:fld id="{0FE65522-8E78-4C32-A0BD-28E535CEAAC5}"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29699" name="Content Placeholder 2"/>
          <p:cNvSpPr>
            <a:spLocks noGrp="1"/>
          </p:cNvSpPr>
          <p:nvPr>
            <p:ph idx="1"/>
          </p:nvPr>
        </p:nvSpPr>
        <p:spPr>
          <a:xfrm>
            <a:off x="2795588" y="2214563"/>
            <a:ext cx="5848350" cy="3508375"/>
          </a:xfrm>
        </p:spPr>
        <p:txBody>
          <a:bodyPr>
            <a:normAutofit fontScale="85000" lnSpcReduction="20000"/>
          </a:bodyPr>
          <a:lstStyle/>
          <a:p>
            <a:pPr algn="ctr">
              <a:buFont typeface="Wingdings 2" pitchFamily="18" charset="2"/>
              <a:buNone/>
            </a:pPr>
            <a:r>
              <a:rPr lang="en-IN" sz="3200" b="1" smtClean="0">
                <a:latin typeface="Aparajita" pitchFamily="34" charset="0"/>
                <a:cs typeface="Aparajita" pitchFamily="34" charset="0"/>
              </a:rPr>
              <a:t>Kurt Lewin</a:t>
            </a:r>
            <a:endParaRPr lang="en-IN" sz="3200" smtClean="0">
              <a:latin typeface="Aparajita" pitchFamily="34" charset="0"/>
              <a:cs typeface="Aparajita" pitchFamily="34" charset="0"/>
            </a:endParaRPr>
          </a:p>
          <a:p>
            <a:r>
              <a:rPr lang="en-IN" sz="3200" smtClean="0">
                <a:latin typeface="Aparajita" pitchFamily="34" charset="0"/>
                <a:cs typeface="Aparajita" pitchFamily="34" charset="0"/>
              </a:rPr>
              <a:t> Born in Mogilno, Prussia in 1890</a:t>
            </a:r>
          </a:p>
          <a:p>
            <a:r>
              <a:rPr lang="en-IN" sz="3200" smtClean="0">
                <a:latin typeface="Aparajita" pitchFamily="34" charset="0"/>
                <a:cs typeface="Aparajita" pitchFamily="34" charset="0"/>
              </a:rPr>
              <a:t> Immigrated to the US after Hitler </a:t>
            </a:r>
          </a:p>
          <a:p>
            <a:pPr>
              <a:buFont typeface="Wingdings 2" pitchFamily="18" charset="2"/>
              <a:buNone/>
            </a:pPr>
            <a:r>
              <a:rPr lang="en-IN" sz="3200" smtClean="0">
                <a:latin typeface="Aparajita" pitchFamily="34" charset="0"/>
                <a:cs typeface="Aparajita" pitchFamily="34" charset="0"/>
              </a:rPr>
              <a:t>     took power in 1933</a:t>
            </a:r>
          </a:p>
          <a:p>
            <a:r>
              <a:rPr lang="en-IN" sz="3200" smtClean="0">
                <a:latin typeface="Aparajita" pitchFamily="34" charset="0"/>
                <a:cs typeface="Aparajita" pitchFamily="34" charset="0"/>
              </a:rPr>
              <a:t> Considered the "father of social psychology"</a:t>
            </a:r>
          </a:p>
          <a:p>
            <a:r>
              <a:rPr lang="en-IN" sz="3200" smtClean="0">
                <a:latin typeface="Aparajita" pitchFamily="34" charset="0"/>
                <a:cs typeface="Aparajita" pitchFamily="34" charset="0"/>
              </a:rPr>
              <a:t> Died from a heat attack at age 56 </a:t>
            </a:r>
          </a:p>
        </p:txBody>
      </p:sp>
      <p:sp>
        <p:nvSpPr>
          <p:cNvPr id="4" name="Slide Number Placeholder 3"/>
          <p:cNvSpPr>
            <a:spLocks noGrp="1"/>
          </p:cNvSpPr>
          <p:nvPr>
            <p:ph type="sldNum" sz="quarter" idx="12"/>
          </p:nvPr>
        </p:nvSpPr>
        <p:spPr/>
        <p:txBody>
          <a:bodyPr/>
          <a:lstStyle/>
          <a:p>
            <a:pPr>
              <a:defRPr/>
            </a:pPr>
            <a:fld id="{4E2613CC-500B-4DD5-9FD0-7D2B8520CB4A}" type="slidenum">
              <a:rPr lang="en-US" smtClean="0"/>
              <a:pPr>
                <a:defRPr/>
              </a:pPr>
              <a:t>21</a:t>
            </a:fld>
            <a:endParaRPr lang="en-US" dirty="0"/>
          </a:p>
        </p:txBody>
      </p:sp>
      <p:pic>
        <p:nvPicPr>
          <p:cNvPr id="29701" name="Picture 2" descr="kurt_lewin"/>
          <p:cNvPicPr>
            <a:picLocks noChangeAspect="1" noChangeArrowheads="1"/>
          </p:cNvPicPr>
          <p:nvPr/>
        </p:nvPicPr>
        <p:blipFill>
          <a:blip r:embed="rId2"/>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30723" name="Content Placeholder 2"/>
          <p:cNvSpPr>
            <a:spLocks noGrp="1"/>
          </p:cNvSpPr>
          <p:nvPr>
            <p:ph idx="1"/>
          </p:nvPr>
        </p:nvSpPr>
        <p:spPr>
          <a:xfrm>
            <a:off x="2643188" y="2214563"/>
            <a:ext cx="5848350" cy="3508375"/>
          </a:xfrm>
        </p:spPr>
        <p:txBody>
          <a:bodyPr/>
          <a:lstStyle/>
          <a:p>
            <a:pPr>
              <a:buFont typeface="Wingdings 2" pitchFamily="18" charset="2"/>
              <a:buNone/>
            </a:pPr>
            <a:r>
              <a:rPr lang="en-IN" sz="3200" smtClean="0">
                <a:latin typeface="Aparajita" pitchFamily="34" charset="0"/>
                <a:cs typeface="Aparajita" pitchFamily="34" charset="0"/>
              </a:rPr>
              <a:t>   </a:t>
            </a:r>
          </a:p>
          <a:p>
            <a:pPr algn="just">
              <a:buFont typeface="Wingdings 2" pitchFamily="18" charset="2"/>
              <a:buNone/>
            </a:pPr>
            <a:r>
              <a:rPr lang="en-IN" sz="3200" smtClean="0">
                <a:latin typeface="Aparajita" pitchFamily="34" charset="0"/>
                <a:cs typeface="Aparajita" pitchFamily="34" charset="0"/>
              </a:rPr>
              <a:t>   In </a:t>
            </a:r>
            <a:r>
              <a:rPr lang="en-IN" sz="3200" b="1" smtClean="0">
                <a:latin typeface="Aparajita" pitchFamily="34" charset="0"/>
                <a:cs typeface="Aparajita" pitchFamily="34" charset="0"/>
              </a:rPr>
              <a:t>Kurt Lewin’s</a:t>
            </a:r>
            <a:r>
              <a:rPr lang="en-IN" sz="3200" smtClean="0">
                <a:latin typeface="Aparajita" pitchFamily="34" charset="0"/>
                <a:cs typeface="Aparajita" pitchFamily="34" charset="0"/>
              </a:rPr>
              <a:t> words, ‘to </a:t>
            </a:r>
            <a:r>
              <a:rPr lang="en-IN" sz="3200" b="1" smtClean="0">
                <a:latin typeface="Aparajita" pitchFamily="34" charset="0"/>
                <a:cs typeface="Aparajita" pitchFamily="34" charset="0"/>
              </a:rPr>
              <a:t>understand</a:t>
            </a:r>
            <a:r>
              <a:rPr lang="en-IN" sz="3200" smtClean="0">
                <a:latin typeface="Aparajita" pitchFamily="34" charset="0"/>
                <a:cs typeface="Aparajita" pitchFamily="34" charset="0"/>
              </a:rPr>
              <a:t> or to predict behaviour, the </a:t>
            </a:r>
            <a:r>
              <a:rPr lang="en-IN" sz="3200" b="1" smtClean="0">
                <a:latin typeface="Aparajita" pitchFamily="34" charset="0"/>
                <a:cs typeface="Aparajita" pitchFamily="34" charset="0"/>
              </a:rPr>
              <a:t>person</a:t>
            </a:r>
            <a:r>
              <a:rPr lang="en-IN" sz="3200" smtClean="0">
                <a:latin typeface="Aparajita" pitchFamily="34" charset="0"/>
                <a:cs typeface="Aparajita" pitchFamily="34" charset="0"/>
              </a:rPr>
              <a:t> and his </a:t>
            </a:r>
            <a:r>
              <a:rPr lang="en-IN" sz="3200" b="1" smtClean="0">
                <a:latin typeface="Aparajita" pitchFamily="34" charset="0"/>
                <a:cs typeface="Aparajita" pitchFamily="34" charset="0"/>
              </a:rPr>
              <a:t>environment</a:t>
            </a:r>
            <a:r>
              <a:rPr lang="en-IN" sz="3200" smtClean="0">
                <a:latin typeface="Aparajita" pitchFamily="34" charset="0"/>
                <a:cs typeface="Aparajita" pitchFamily="34" charset="0"/>
              </a:rPr>
              <a:t> have to be considered as one </a:t>
            </a:r>
            <a:r>
              <a:rPr lang="en-IN" sz="3200" b="1" smtClean="0">
                <a:latin typeface="Aparajita" pitchFamily="34" charset="0"/>
                <a:cs typeface="Aparajita" pitchFamily="34" charset="0"/>
              </a:rPr>
              <a:t>constellation </a:t>
            </a:r>
            <a:r>
              <a:rPr lang="en-IN" sz="3200" smtClean="0">
                <a:latin typeface="Aparajita" pitchFamily="34" charset="0"/>
                <a:cs typeface="Aparajita" pitchFamily="34" charset="0"/>
              </a:rPr>
              <a:t>(group of stars) of </a:t>
            </a:r>
            <a:r>
              <a:rPr lang="en-IN" sz="3200" b="1" smtClean="0">
                <a:latin typeface="Aparajita" pitchFamily="34" charset="0"/>
                <a:cs typeface="Aparajita" pitchFamily="34" charset="0"/>
              </a:rPr>
              <a:t>interdependent</a:t>
            </a:r>
            <a:r>
              <a:rPr lang="en-IN" sz="3200" smtClean="0">
                <a:latin typeface="Aparajita" pitchFamily="34" charset="0"/>
                <a:cs typeface="Aparajita" pitchFamily="34" charset="0"/>
              </a:rPr>
              <a:t> factors’.</a:t>
            </a:r>
          </a:p>
        </p:txBody>
      </p:sp>
      <p:sp>
        <p:nvSpPr>
          <p:cNvPr id="4" name="Slide Number Placeholder 3"/>
          <p:cNvSpPr>
            <a:spLocks noGrp="1"/>
          </p:cNvSpPr>
          <p:nvPr>
            <p:ph type="sldNum" sz="quarter" idx="12"/>
          </p:nvPr>
        </p:nvSpPr>
        <p:spPr/>
        <p:txBody>
          <a:bodyPr/>
          <a:lstStyle/>
          <a:p>
            <a:pPr>
              <a:defRPr/>
            </a:pPr>
            <a:fld id="{C174623B-E2DD-423E-B021-87C0FF271A23}" type="slidenum">
              <a:rPr lang="en-US" smtClean="0"/>
              <a:pPr>
                <a:defRPr/>
              </a:pPr>
              <a:t>22</a:t>
            </a:fld>
            <a:endParaRPr lang="en-US" dirty="0"/>
          </a:p>
        </p:txBody>
      </p:sp>
      <p:pic>
        <p:nvPicPr>
          <p:cNvPr id="30725" name="Picture 2" descr="kurt_lewin"/>
          <p:cNvPicPr>
            <a:picLocks noChangeAspect="1" noChangeArrowheads="1"/>
          </p:cNvPicPr>
          <p:nvPr/>
        </p:nvPicPr>
        <p:blipFill>
          <a:blip r:embed="rId2"/>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31747" name="Content Placeholder 2"/>
          <p:cNvSpPr>
            <a:spLocks noGrp="1"/>
          </p:cNvSpPr>
          <p:nvPr>
            <p:ph idx="1"/>
          </p:nvPr>
        </p:nvSpPr>
        <p:spPr>
          <a:xfrm>
            <a:off x="2643188" y="2214563"/>
            <a:ext cx="5848350" cy="3508375"/>
          </a:xfrm>
        </p:spPr>
        <p:txBody>
          <a:bodyPr/>
          <a:lstStyle/>
          <a:p>
            <a:pPr algn="just">
              <a:buFont typeface="Wingdings 2" pitchFamily="18" charset="2"/>
              <a:buNone/>
            </a:pPr>
            <a:r>
              <a:rPr lang="en-IN" sz="3600" b="1" smtClean="0">
                <a:latin typeface="Aparajita" pitchFamily="34" charset="0"/>
                <a:cs typeface="Aparajita" pitchFamily="34" charset="0"/>
              </a:rPr>
              <a:t>   </a:t>
            </a:r>
          </a:p>
          <a:p>
            <a:pPr algn="just">
              <a:buFont typeface="Wingdings 2" pitchFamily="18" charset="2"/>
              <a:buNone/>
            </a:pPr>
            <a:r>
              <a:rPr lang="en-IN" sz="3600" b="1" smtClean="0">
                <a:latin typeface="Aparajita" pitchFamily="34" charset="0"/>
                <a:cs typeface="Aparajita" pitchFamily="34" charset="0"/>
              </a:rPr>
              <a:t>   Field theory</a:t>
            </a:r>
            <a:r>
              <a:rPr lang="en-IN" sz="3600" smtClean="0">
                <a:latin typeface="Aparajita" pitchFamily="34" charset="0"/>
                <a:cs typeface="Aparajita" pitchFamily="34" charset="0"/>
              </a:rPr>
              <a:t> in sociology examines how individuals construct social fields, and how they are affected by such fields</a:t>
            </a:r>
          </a:p>
        </p:txBody>
      </p:sp>
      <p:sp>
        <p:nvSpPr>
          <p:cNvPr id="4" name="Slide Number Placeholder 3"/>
          <p:cNvSpPr>
            <a:spLocks noGrp="1"/>
          </p:cNvSpPr>
          <p:nvPr>
            <p:ph type="sldNum" sz="quarter" idx="12"/>
          </p:nvPr>
        </p:nvSpPr>
        <p:spPr/>
        <p:txBody>
          <a:bodyPr/>
          <a:lstStyle/>
          <a:p>
            <a:pPr>
              <a:defRPr/>
            </a:pPr>
            <a:fld id="{B5FADAA0-AC82-4C20-8E6F-C92AF3D59290}" type="slidenum">
              <a:rPr lang="en-US" smtClean="0"/>
              <a:pPr>
                <a:defRPr/>
              </a:pPr>
              <a:t>23</a:t>
            </a:fld>
            <a:endParaRPr lang="en-US" dirty="0"/>
          </a:p>
        </p:txBody>
      </p:sp>
      <p:pic>
        <p:nvPicPr>
          <p:cNvPr id="31749" name="Picture 2" descr="kurt_lewin"/>
          <p:cNvPicPr>
            <a:picLocks noChangeAspect="1" noChangeArrowheads="1"/>
          </p:cNvPicPr>
          <p:nvPr/>
        </p:nvPicPr>
        <p:blipFill>
          <a:blip r:embed="rId2"/>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32771" name="Content Placeholder 2"/>
          <p:cNvSpPr>
            <a:spLocks noGrp="1"/>
          </p:cNvSpPr>
          <p:nvPr>
            <p:ph idx="1"/>
          </p:nvPr>
        </p:nvSpPr>
        <p:spPr>
          <a:xfrm>
            <a:off x="2643188" y="2214563"/>
            <a:ext cx="5848350" cy="3508375"/>
          </a:xfrm>
        </p:spPr>
        <p:txBody>
          <a:bodyPr/>
          <a:lstStyle/>
          <a:p>
            <a:pPr algn="just">
              <a:buFont typeface="Wingdings 2" pitchFamily="18" charset="2"/>
              <a:buNone/>
            </a:pPr>
            <a:r>
              <a:rPr lang="en-IN" sz="3600" b="1" smtClean="0">
                <a:latin typeface="Aparajita" pitchFamily="34" charset="0"/>
                <a:cs typeface="Aparajita" pitchFamily="34" charset="0"/>
              </a:rPr>
              <a:t> 	</a:t>
            </a:r>
            <a:r>
              <a:rPr lang="en-IN" sz="3600" smtClean="0">
                <a:latin typeface="Aparajita" pitchFamily="34" charset="0"/>
                <a:cs typeface="Aparajita" pitchFamily="34" charset="0"/>
              </a:rPr>
              <a:t>Social fields are environments in which competition between individuals and between groups takes place, such as markets, academic disciplines, musical genres, etc.</a:t>
            </a:r>
          </a:p>
        </p:txBody>
      </p:sp>
      <p:sp>
        <p:nvSpPr>
          <p:cNvPr id="4" name="Slide Number Placeholder 3"/>
          <p:cNvSpPr>
            <a:spLocks noGrp="1"/>
          </p:cNvSpPr>
          <p:nvPr>
            <p:ph type="sldNum" sz="quarter" idx="12"/>
          </p:nvPr>
        </p:nvSpPr>
        <p:spPr/>
        <p:txBody>
          <a:bodyPr/>
          <a:lstStyle/>
          <a:p>
            <a:pPr>
              <a:defRPr/>
            </a:pPr>
            <a:fld id="{FE66CF16-DA0B-477D-8B66-94EC2E005E12}" type="slidenum">
              <a:rPr lang="en-US" smtClean="0"/>
              <a:pPr>
                <a:defRPr/>
              </a:pPr>
              <a:t>24</a:t>
            </a:fld>
            <a:endParaRPr lang="en-US" dirty="0"/>
          </a:p>
        </p:txBody>
      </p:sp>
      <p:pic>
        <p:nvPicPr>
          <p:cNvPr id="32773" name="Picture 2" descr="kurt_lewin"/>
          <p:cNvPicPr>
            <a:picLocks noChangeAspect="1" noChangeArrowheads="1"/>
          </p:cNvPicPr>
          <p:nvPr/>
        </p:nvPicPr>
        <p:blipFill>
          <a:blip r:embed="rId2"/>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042988" y="642938"/>
            <a:ext cx="7024687" cy="1143000"/>
          </a:xfrm>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33795" name="Content Placeholder 2"/>
          <p:cNvSpPr>
            <a:spLocks noGrp="1"/>
          </p:cNvSpPr>
          <p:nvPr>
            <p:ph idx="1"/>
          </p:nvPr>
        </p:nvSpPr>
        <p:spPr>
          <a:xfrm>
            <a:off x="2643188" y="1778000"/>
            <a:ext cx="5848350" cy="3508375"/>
          </a:xfrm>
        </p:spPr>
        <p:txBody>
          <a:bodyPr>
            <a:normAutofit fontScale="92500" lnSpcReduction="20000"/>
          </a:bodyPr>
          <a:lstStyle/>
          <a:p>
            <a:pPr algn="just"/>
            <a:r>
              <a:rPr lang="en-IN" sz="3600" b="1" smtClean="0">
                <a:latin typeface="Aparajita" pitchFamily="34" charset="0"/>
                <a:cs typeface="Aparajita" pitchFamily="34" charset="0"/>
              </a:rPr>
              <a:t> S</a:t>
            </a:r>
            <a:r>
              <a:rPr lang="en-IN" sz="3600" smtClean="0">
                <a:latin typeface="Aparajita" pitchFamily="34" charset="0"/>
                <a:cs typeface="Aparajita" pitchFamily="34" charset="0"/>
              </a:rPr>
              <a:t>tudied leadership styles by creating a group with different style of leadership </a:t>
            </a:r>
          </a:p>
          <a:p>
            <a:pPr algn="just"/>
            <a:r>
              <a:rPr lang="en-US" sz="3600" smtClean="0">
                <a:latin typeface="Aparajita" pitchFamily="34" charset="0"/>
                <a:cs typeface="Aparajita" pitchFamily="34" charset="0"/>
              </a:rPr>
              <a:t>Commonly observed that leader becomes authoritarian </a:t>
            </a:r>
            <a:r>
              <a:rPr lang="en-US" sz="2800" smtClean="0">
                <a:latin typeface="Aparajita" pitchFamily="34" charset="0"/>
                <a:cs typeface="Aparajita" pitchFamily="34" charset="0"/>
              </a:rPr>
              <a:t>(</a:t>
            </a:r>
            <a:r>
              <a:rPr lang="hi-IN" sz="2800" smtClean="0">
                <a:latin typeface="Aparajita" pitchFamily="34" charset="0"/>
                <a:cs typeface="Aparajita" pitchFamily="34" charset="0"/>
              </a:rPr>
              <a:t>अधिकारवादी</a:t>
            </a:r>
            <a:r>
              <a:rPr lang="en-US" sz="2800" smtClean="0">
                <a:latin typeface="Aparajita" pitchFamily="34" charset="0"/>
                <a:cs typeface="Aparajita" pitchFamily="34" charset="0"/>
              </a:rPr>
              <a:t>)</a:t>
            </a:r>
            <a:endParaRPr lang="en-IN" sz="2800" smtClean="0">
              <a:latin typeface="Aparajita" pitchFamily="34" charset="0"/>
              <a:cs typeface="Aparajita" pitchFamily="34" charset="0"/>
            </a:endParaRPr>
          </a:p>
          <a:p>
            <a:pPr algn="just"/>
            <a:r>
              <a:rPr lang="en-US" sz="3600" smtClean="0">
                <a:latin typeface="Aparajita" pitchFamily="34" charset="0"/>
                <a:cs typeface="Aparajita" pitchFamily="34" charset="0"/>
              </a:rPr>
              <a:t>Leadership style is a product of member interaction rather than personality traits</a:t>
            </a:r>
            <a:endParaRPr lang="en-IN" sz="36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FAC15FAB-68E8-45E2-AEEA-36BF2CE0DAEE}" type="slidenum">
              <a:rPr lang="en-US" smtClean="0"/>
              <a:pPr>
                <a:defRPr/>
              </a:pPr>
              <a:t>25</a:t>
            </a:fld>
            <a:endParaRPr lang="en-US" dirty="0"/>
          </a:p>
        </p:txBody>
      </p:sp>
      <p:pic>
        <p:nvPicPr>
          <p:cNvPr id="33797" name="Picture 2" descr="kurt_lewin"/>
          <p:cNvPicPr>
            <a:picLocks noChangeAspect="1" noChangeArrowheads="1"/>
          </p:cNvPicPr>
          <p:nvPr/>
        </p:nvPicPr>
        <p:blipFill>
          <a:blip r:embed="rId2"/>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042988" y="642938"/>
            <a:ext cx="7024687" cy="1143000"/>
          </a:xfrm>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34819" name="Content Placeholder 2"/>
          <p:cNvSpPr>
            <a:spLocks noGrp="1"/>
          </p:cNvSpPr>
          <p:nvPr>
            <p:ph idx="1"/>
          </p:nvPr>
        </p:nvSpPr>
        <p:spPr>
          <a:xfrm>
            <a:off x="2643188" y="1778000"/>
            <a:ext cx="5848350" cy="3508375"/>
          </a:xfrm>
        </p:spPr>
        <p:txBody>
          <a:bodyPr>
            <a:normAutofit fontScale="92500" lnSpcReduction="20000"/>
          </a:bodyPr>
          <a:lstStyle/>
          <a:p>
            <a:pPr algn="just"/>
            <a:r>
              <a:rPr lang="en-US" sz="3600" smtClean="0">
                <a:latin typeface="Aparajita" pitchFamily="34" charset="0"/>
                <a:cs typeface="Aparajita" pitchFamily="34" charset="0"/>
              </a:rPr>
              <a:t>Group has life span &amp; movements and looks for achieving goals &amp; faces hurdles in movement (locomotion - </a:t>
            </a:r>
            <a:r>
              <a:rPr lang="hi-IN" sz="3600" smtClean="0">
                <a:latin typeface="Aparajita" pitchFamily="34" charset="0"/>
                <a:cs typeface="Aparajita" pitchFamily="34" charset="0"/>
              </a:rPr>
              <a:t>गति</a:t>
            </a:r>
            <a:r>
              <a:rPr lang="en-US" sz="3600" smtClean="0">
                <a:latin typeface="Aparajita" pitchFamily="34" charset="0"/>
                <a:cs typeface="Aparajita" pitchFamily="34" charset="0"/>
              </a:rPr>
              <a:t>)</a:t>
            </a:r>
          </a:p>
          <a:p>
            <a:pPr algn="just"/>
            <a:r>
              <a:rPr lang="en-US" sz="3600" smtClean="0">
                <a:latin typeface="Aparajita" pitchFamily="34" charset="0"/>
                <a:cs typeface="Aparajita" pitchFamily="34" charset="0"/>
              </a:rPr>
              <a:t>Behavior of individual &amp; group as a product of totality (</a:t>
            </a:r>
            <a:r>
              <a:rPr lang="hi-IN" sz="3600" smtClean="0">
                <a:latin typeface="Aparajita" pitchFamily="34" charset="0"/>
                <a:cs typeface="Aparajita" pitchFamily="34" charset="0"/>
              </a:rPr>
              <a:t>समग्रता</a:t>
            </a:r>
            <a:r>
              <a:rPr lang="en-US" sz="3600" smtClean="0">
                <a:latin typeface="Aparajita" pitchFamily="34" charset="0"/>
                <a:cs typeface="Aparajita" pitchFamily="34" charset="0"/>
              </a:rPr>
              <a:t>) of the group situation </a:t>
            </a:r>
          </a:p>
          <a:p>
            <a:pPr algn="just"/>
            <a:endParaRPr lang="en-IN" sz="36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1B60E215-ED02-4E9F-9FF0-1681FD63E41F}" type="slidenum">
              <a:rPr lang="en-US" smtClean="0"/>
              <a:pPr>
                <a:defRPr/>
              </a:pPr>
              <a:t>26</a:t>
            </a:fld>
            <a:endParaRPr lang="en-US" dirty="0"/>
          </a:p>
        </p:txBody>
      </p:sp>
      <p:pic>
        <p:nvPicPr>
          <p:cNvPr id="34821" name="Picture 2" descr="kurt_lewin"/>
          <p:cNvPicPr>
            <a:picLocks noChangeAspect="1" noChangeArrowheads="1"/>
          </p:cNvPicPr>
          <p:nvPr/>
        </p:nvPicPr>
        <p:blipFill>
          <a:blip r:embed="rId2"/>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042988" y="642938"/>
            <a:ext cx="7024687" cy="1143000"/>
          </a:xfrm>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35843" name="Content Placeholder 2"/>
          <p:cNvSpPr>
            <a:spLocks noGrp="1"/>
          </p:cNvSpPr>
          <p:nvPr>
            <p:ph idx="1"/>
          </p:nvPr>
        </p:nvSpPr>
        <p:spPr>
          <a:xfrm>
            <a:off x="2643188" y="1778000"/>
            <a:ext cx="5848350" cy="3508375"/>
          </a:xfrm>
        </p:spPr>
        <p:txBody>
          <a:bodyPr>
            <a:normAutofit fontScale="92500" lnSpcReduction="20000"/>
          </a:bodyPr>
          <a:lstStyle/>
          <a:p>
            <a:pPr algn="just"/>
            <a:r>
              <a:rPr lang="en-US" sz="3600" smtClean="0">
                <a:latin typeface="Aparajita" pitchFamily="34" charset="0"/>
                <a:cs typeface="Aparajita" pitchFamily="34" charset="0"/>
              </a:rPr>
              <a:t>Introduced concepts to learn forces of work in groups </a:t>
            </a:r>
          </a:p>
          <a:p>
            <a:pPr lvl="1" algn="just"/>
            <a:r>
              <a:rPr lang="en-US" sz="3400" smtClean="0">
                <a:latin typeface="Aparajita" pitchFamily="34" charset="0"/>
                <a:cs typeface="Aparajita" pitchFamily="34" charset="0"/>
              </a:rPr>
              <a:t>Roles</a:t>
            </a:r>
          </a:p>
          <a:p>
            <a:pPr lvl="1" algn="just"/>
            <a:r>
              <a:rPr lang="en-US" sz="3400" smtClean="0">
                <a:latin typeface="Aparajita" pitchFamily="34" charset="0"/>
                <a:cs typeface="Aparajita" pitchFamily="34" charset="0"/>
              </a:rPr>
              <a:t>Norms </a:t>
            </a:r>
          </a:p>
          <a:p>
            <a:pPr lvl="1" algn="just"/>
            <a:r>
              <a:rPr lang="en-US" sz="3400" smtClean="0">
                <a:latin typeface="Aparajita" pitchFamily="34" charset="0"/>
                <a:cs typeface="Aparajita" pitchFamily="34" charset="0"/>
              </a:rPr>
              <a:t>Power </a:t>
            </a:r>
          </a:p>
          <a:p>
            <a:pPr lvl="1" algn="just"/>
            <a:r>
              <a:rPr lang="en-US" sz="3400" smtClean="0">
                <a:latin typeface="Aparajita" pitchFamily="34" charset="0"/>
                <a:cs typeface="Aparajita" pitchFamily="34" charset="0"/>
              </a:rPr>
              <a:t>Cohesion  (</a:t>
            </a:r>
            <a:r>
              <a:rPr lang="hi-IN" sz="3600" smtClean="0">
                <a:latin typeface="Aparajita" pitchFamily="34" charset="0"/>
                <a:cs typeface="Aparajita" pitchFamily="34" charset="0"/>
              </a:rPr>
              <a:t>लगाव</a:t>
            </a:r>
            <a:r>
              <a:rPr lang="en-US" sz="3400" smtClean="0">
                <a:latin typeface="Aparajita" pitchFamily="34" charset="0"/>
                <a:cs typeface="Aparajita" pitchFamily="34" charset="0"/>
              </a:rPr>
              <a:t>)</a:t>
            </a:r>
          </a:p>
          <a:p>
            <a:pPr lvl="1" algn="just"/>
            <a:r>
              <a:rPr lang="en-US" sz="3400" smtClean="0">
                <a:latin typeface="Aparajita" pitchFamily="34" charset="0"/>
                <a:cs typeface="Aparajita" pitchFamily="34" charset="0"/>
              </a:rPr>
              <a:t>Valence (</a:t>
            </a:r>
            <a:r>
              <a:rPr lang="hi-IN" sz="3600" smtClean="0">
                <a:latin typeface="Aparajita" pitchFamily="34" charset="0"/>
                <a:cs typeface="Aparajita" pitchFamily="34" charset="0"/>
              </a:rPr>
              <a:t>संयोजन क्षमता</a:t>
            </a:r>
            <a:r>
              <a:rPr lang="en-US" sz="3600" smtClean="0"/>
              <a:t>)</a:t>
            </a:r>
            <a:endParaRPr lang="en-IN" sz="34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37690FA9-22D2-4819-931C-38D49D896C37}" type="slidenum">
              <a:rPr lang="en-US" smtClean="0"/>
              <a:pPr>
                <a:defRPr/>
              </a:pPr>
              <a:t>27</a:t>
            </a:fld>
            <a:endParaRPr lang="en-US" dirty="0"/>
          </a:p>
        </p:txBody>
      </p:sp>
      <p:pic>
        <p:nvPicPr>
          <p:cNvPr id="35845" name="Picture 2" descr="kurt_lewin"/>
          <p:cNvPicPr>
            <a:picLocks noChangeAspect="1" noChangeArrowheads="1"/>
          </p:cNvPicPr>
          <p:nvPr/>
        </p:nvPicPr>
        <p:blipFill>
          <a:blip r:embed="rId2"/>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042988" y="642938"/>
            <a:ext cx="7024687" cy="1143000"/>
          </a:xfrm>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36867" name="Content Placeholder 2"/>
          <p:cNvSpPr>
            <a:spLocks noGrp="1"/>
          </p:cNvSpPr>
          <p:nvPr>
            <p:ph idx="1"/>
          </p:nvPr>
        </p:nvSpPr>
        <p:spPr>
          <a:xfrm>
            <a:off x="2643188" y="1778000"/>
            <a:ext cx="5848350" cy="3508375"/>
          </a:xfrm>
        </p:spPr>
        <p:txBody>
          <a:bodyPr/>
          <a:lstStyle/>
          <a:p>
            <a:pPr algn="just"/>
            <a:r>
              <a:rPr lang="en-US" sz="3400" smtClean="0">
                <a:latin typeface="Aparajita" pitchFamily="34" charset="0"/>
                <a:cs typeface="Aparajita" pitchFamily="34" charset="0"/>
              </a:rPr>
              <a:t> Cohesion as important factor – ‘the totality of forces acting on individual members to keep them in the group </a:t>
            </a:r>
          </a:p>
          <a:p>
            <a:pPr algn="just"/>
            <a:r>
              <a:rPr lang="en-US" sz="3400" smtClean="0">
                <a:latin typeface="Aparajita" pitchFamily="34" charset="0"/>
                <a:cs typeface="Aparajita" pitchFamily="34" charset="0"/>
              </a:rPr>
              <a:t>T groups – to observe the group process</a:t>
            </a:r>
            <a:endParaRPr lang="en-IN" sz="34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F14C2169-C9E7-47A0-B1C9-7110F93C59BE}" type="slidenum">
              <a:rPr lang="en-US" smtClean="0"/>
              <a:pPr>
                <a:defRPr/>
              </a:pPr>
              <a:t>28</a:t>
            </a:fld>
            <a:endParaRPr lang="en-US" dirty="0"/>
          </a:p>
        </p:txBody>
      </p:sp>
      <p:pic>
        <p:nvPicPr>
          <p:cNvPr id="36869" name="Picture 2" descr="kurt_lewin"/>
          <p:cNvPicPr>
            <a:picLocks noChangeAspect="1" noChangeArrowheads="1"/>
          </p:cNvPicPr>
          <p:nvPr/>
        </p:nvPicPr>
        <p:blipFill>
          <a:blip r:embed="rId2"/>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042988" y="642938"/>
            <a:ext cx="7024687" cy="1143000"/>
          </a:xfrm>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37891" name="Content Placeholder 2"/>
          <p:cNvSpPr>
            <a:spLocks noGrp="1"/>
          </p:cNvSpPr>
          <p:nvPr>
            <p:ph idx="1"/>
          </p:nvPr>
        </p:nvSpPr>
        <p:spPr>
          <a:xfrm>
            <a:off x="2643188" y="1778000"/>
            <a:ext cx="5848350" cy="3508375"/>
          </a:xfrm>
        </p:spPr>
        <p:txBody>
          <a:bodyPr/>
          <a:lstStyle/>
          <a:p>
            <a:pPr algn="just"/>
            <a:r>
              <a:rPr lang="en-IN" sz="3600" smtClean="0">
                <a:latin typeface="Aparajita" pitchFamily="34" charset="0"/>
                <a:cs typeface="Aparajita" pitchFamily="34" charset="0"/>
              </a:rPr>
              <a:t>For example, your decision to take up a course of study may be influenced by your own interests and abilities, your parents' wishes, your financial capability, your friends' opinions, and other factors.</a:t>
            </a:r>
            <a:endParaRPr lang="en-IN" sz="34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E76A494C-F235-43A7-98DA-A74B756F861D}" type="slidenum">
              <a:rPr lang="en-US" smtClean="0"/>
              <a:pPr>
                <a:defRPr/>
              </a:pPr>
              <a:t>29</a:t>
            </a:fld>
            <a:endParaRPr lang="en-US" dirty="0"/>
          </a:p>
        </p:txBody>
      </p:sp>
      <p:pic>
        <p:nvPicPr>
          <p:cNvPr id="37893" name="Picture 2" descr="kurt_lewin"/>
          <p:cNvPicPr>
            <a:picLocks noChangeAspect="1" noChangeArrowheads="1"/>
          </p:cNvPicPr>
          <p:nvPr/>
        </p:nvPicPr>
        <p:blipFill>
          <a:blip r:embed="rId2"/>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98A14B0-4716-4031-9B3A-540E6E721997}" type="slidenum">
              <a:rPr lang="en-US" smtClean="0"/>
              <a:pPr>
                <a:defRPr/>
              </a:pPr>
              <a:t>3</a:t>
            </a:fld>
            <a:endParaRPr lang="en-US" dirty="0"/>
          </a:p>
        </p:txBody>
      </p:sp>
      <p:sp>
        <p:nvSpPr>
          <p:cNvPr id="11267" name="Content Placeholder 5"/>
          <p:cNvSpPr>
            <a:spLocks noGrp="1"/>
          </p:cNvSpPr>
          <p:nvPr>
            <p:ph idx="1"/>
          </p:nvPr>
        </p:nvSpPr>
        <p:spPr>
          <a:xfrm>
            <a:off x="2428875" y="785813"/>
            <a:ext cx="6215063" cy="5080000"/>
          </a:xfrm>
        </p:spPr>
        <p:txBody>
          <a:bodyPr>
            <a:normAutofit fontScale="92500" lnSpcReduction="10000"/>
          </a:bodyPr>
          <a:lstStyle/>
          <a:p>
            <a:r>
              <a:rPr lang="en-IN" sz="2800" b="1" dirty="0" smtClean="0">
                <a:latin typeface="Aparajita" pitchFamily="34" charset="0"/>
                <a:cs typeface="Aparajita" pitchFamily="34" charset="0"/>
              </a:rPr>
              <a:t>Sigmund Freud </a:t>
            </a:r>
            <a:r>
              <a:rPr lang="en-IN" sz="2800" dirty="0" smtClean="0">
                <a:latin typeface="Aparajita" pitchFamily="34" charset="0"/>
                <a:cs typeface="Aparajita" pitchFamily="34" charset="0"/>
              </a:rPr>
              <a:t>was an Austrian neurologist and the father of psychoanalysis, a clinical method for treating psychopathology through dialogue between a patient and a psychoanalyst.</a:t>
            </a:r>
          </a:p>
          <a:p>
            <a:r>
              <a:rPr lang="en-IN" sz="2800" b="1" dirty="0" smtClean="0">
                <a:latin typeface="Aparajita" pitchFamily="34" charset="0"/>
                <a:cs typeface="Aparajita" pitchFamily="34" charset="0"/>
              </a:rPr>
              <a:t>Born: </a:t>
            </a:r>
            <a:r>
              <a:rPr lang="en-IN" sz="2800" dirty="0" smtClean="0">
                <a:latin typeface="Aparajita" pitchFamily="34" charset="0"/>
                <a:cs typeface="Aparajita" pitchFamily="34" charset="0"/>
              </a:rPr>
              <a:t>May 6, 1856, </a:t>
            </a:r>
            <a:r>
              <a:rPr lang="en-IN" sz="2800" dirty="0" err="1" smtClean="0">
                <a:latin typeface="Aparajita" pitchFamily="34" charset="0"/>
                <a:cs typeface="Aparajita" pitchFamily="34" charset="0"/>
              </a:rPr>
              <a:t>Príbor</a:t>
            </a:r>
            <a:r>
              <a:rPr lang="en-IN" sz="2800" dirty="0" smtClean="0">
                <a:latin typeface="Aparajita" pitchFamily="34" charset="0"/>
                <a:cs typeface="Aparajita" pitchFamily="34" charset="0"/>
              </a:rPr>
              <a:t>, Czech Republic</a:t>
            </a:r>
          </a:p>
          <a:p>
            <a:r>
              <a:rPr lang="en-IN" sz="2800" b="1" dirty="0" smtClean="0">
                <a:latin typeface="Aparajita" pitchFamily="34" charset="0"/>
                <a:cs typeface="Aparajita" pitchFamily="34" charset="0"/>
              </a:rPr>
              <a:t>Died: </a:t>
            </a:r>
            <a:r>
              <a:rPr lang="en-IN" sz="2800" dirty="0" smtClean="0">
                <a:latin typeface="Aparajita" pitchFamily="34" charset="0"/>
                <a:cs typeface="Aparajita" pitchFamily="34" charset="0"/>
              </a:rPr>
              <a:t>September 23, 1939, Hampstead, United Kingdom</a:t>
            </a:r>
          </a:p>
          <a:p>
            <a:r>
              <a:rPr lang="en-IN" sz="2800" b="1" dirty="0" smtClean="0">
                <a:latin typeface="Aparajita" pitchFamily="34" charset="0"/>
                <a:cs typeface="Aparajita" pitchFamily="34" charset="0"/>
              </a:rPr>
              <a:t>Influenced: </a:t>
            </a:r>
            <a:r>
              <a:rPr lang="en-IN" sz="2800" dirty="0" smtClean="0">
                <a:latin typeface="Aparajita" pitchFamily="34" charset="0"/>
                <a:cs typeface="Aparajita" pitchFamily="34" charset="0"/>
              </a:rPr>
              <a:t>John </a:t>
            </a:r>
            <a:r>
              <a:rPr lang="en-IN" sz="2800" dirty="0" err="1" smtClean="0">
                <a:latin typeface="Aparajita" pitchFamily="34" charset="0"/>
                <a:cs typeface="Aparajita" pitchFamily="34" charset="0"/>
              </a:rPr>
              <a:t>Bowlby</a:t>
            </a:r>
            <a:r>
              <a:rPr lang="en-IN" sz="2800" dirty="0" smtClean="0">
                <a:latin typeface="Aparajita" pitchFamily="34" charset="0"/>
                <a:cs typeface="Aparajita" pitchFamily="34" charset="0"/>
              </a:rPr>
              <a:t>, Viktor </a:t>
            </a:r>
            <a:r>
              <a:rPr lang="en-IN" sz="2800" dirty="0" err="1" smtClean="0">
                <a:latin typeface="Aparajita" pitchFamily="34" charset="0"/>
                <a:cs typeface="Aparajita" pitchFamily="34" charset="0"/>
              </a:rPr>
              <a:t>Frankl</a:t>
            </a:r>
            <a:r>
              <a:rPr lang="en-IN" sz="2800" dirty="0" smtClean="0">
                <a:latin typeface="Aparajita" pitchFamily="34" charset="0"/>
                <a:cs typeface="Aparajita" pitchFamily="34" charset="0"/>
              </a:rPr>
              <a:t>, Anna Freud, Ernest Jones, more</a:t>
            </a:r>
          </a:p>
          <a:p>
            <a:r>
              <a:rPr lang="en-IN" sz="2800" b="1" dirty="0" smtClean="0">
                <a:latin typeface="Aparajita" pitchFamily="34" charset="0"/>
                <a:cs typeface="Aparajita" pitchFamily="34" charset="0"/>
              </a:rPr>
              <a:t>Fields: </a:t>
            </a:r>
            <a:r>
              <a:rPr lang="en-IN" sz="2800" dirty="0" smtClean="0">
                <a:latin typeface="Aparajita" pitchFamily="34" charset="0"/>
                <a:cs typeface="Aparajita" pitchFamily="34" charset="0"/>
              </a:rPr>
              <a:t>Neurology, Psychology, Psychotherapy, Psychoanalysis</a:t>
            </a:r>
          </a:p>
        </p:txBody>
      </p:sp>
      <p:pic>
        <p:nvPicPr>
          <p:cNvPr id="11268" name="Picture 6" descr="SF.jpg"/>
          <p:cNvPicPr>
            <a:picLocks noChangeAspect="1"/>
          </p:cNvPicPr>
          <p:nvPr/>
        </p:nvPicPr>
        <p:blipFill>
          <a:blip r:embed="rId2"/>
          <a:srcRect/>
          <a:stretch>
            <a:fillRect/>
          </a:stretch>
        </p:blipFill>
        <p:spPr bwMode="auto">
          <a:xfrm>
            <a:off x="571500" y="857250"/>
            <a:ext cx="1857375" cy="5357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042988" y="642938"/>
            <a:ext cx="7024687" cy="1143000"/>
          </a:xfrm>
        </p:spPr>
        <p:txBody>
          <a:bodyPr/>
          <a:lstStyle/>
          <a:p>
            <a:pPr algn="r"/>
            <a:r>
              <a:rPr lang="en-US" sz="4800" b="1" smtClean="0">
                <a:latin typeface="Aparajita" pitchFamily="34" charset="0"/>
                <a:cs typeface="Aparajita" pitchFamily="34" charset="0"/>
              </a:rPr>
              <a:t>Field Theory (1946) </a:t>
            </a:r>
            <a:endParaRPr lang="en-IN" sz="4800" b="1" smtClean="0">
              <a:latin typeface="Aparajita" pitchFamily="34" charset="0"/>
              <a:cs typeface="Aparajita" pitchFamily="34" charset="0"/>
            </a:endParaRPr>
          </a:p>
        </p:txBody>
      </p:sp>
      <p:sp>
        <p:nvSpPr>
          <p:cNvPr id="38915" name="Content Placeholder 2"/>
          <p:cNvSpPr>
            <a:spLocks noGrp="1"/>
          </p:cNvSpPr>
          <p:nvPr>
            <p:ph idx="1"/>
          </p:nvPr>
        </p:nvSpPr>
        <p:spPr>
          <a:xfrm>
            <a:off x="2643188" y="1778000"/>
            <a:ext cx="5848350" cy="3508375"/>
          </a:xfrm>
        </p:spPr>
        <p:txBody>
          <a:bodyPr/>
          <a:lstStyle/>
          <a:p>
            <a:r>
              <a:rPr lang="en-IN" sz="3600" smtClean="0">
                <a:latin typeface="Aparajita" pitchFamily="34" charset="0"/>
                <a:cs typeface="Aparajita" pitchFamily="34" charset="0"/>
                <a:hlinkClick r:id="rId2"/>
              </a:rPr>
              <a:t>http://www.alleydog.com/glossary/definition.php?term=Kurt%20Lewin#ixzz2dfSTcXEa </a:t>
            </a:r>
            <a:r>
              <a:rPr lang="en-IN" sz="3600" smtClean="0"/>
              <a:t/>
            </a:r>
            <a:br>
              <a:rPr lang="en-IN" sz="3600" smtClean="0"/>
            </a:br>
            <a:endParaRPr lang="en-IN" sz="34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7C527FCC-1893-47A8-AE93-9688D05FE22C}" type="slidenum">
              <a:rPr lang="en-US" smtClean="0"/>
              <a:pPr>
                <a:defRPr/>
              </a:pPr>
              <a:t>30</a:t>
            </a:fld>
            <a:endParaRPr lang="en-US" dirty="0"/>
          </a:p>
        </p:txBody>
      </p:sp>
      <p:pic>
        <p:nvPicPr>
          <p:cNvPr id="38917" name="Picture 2" descr="kurt_lewin"/>
          <p:cNvPicPr>
            <a:picLocks noChangeAspect="1" noChangeArrowheads="1"/>
          </p:cNvPicPr>
          <p:nvPr/>
        </p:nvPicPr>
        <p:blipFill>
          <a:blip r:embed="rId3"/>
          <a:srcRect/>
          <a:stretch>
            <a:fillRect/>
          </a:stretch>
        </p:blipFill>
        <p:spPr bwMode="auto">
          <a:xfrm>
            <a:off x="500063" y="1643063"/>
            <a:ext cx="2076450" cy="4000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System Theory (1951) </a:t>
            </a:r>
            <a:endParaRPr lang="en-IN" smtClean="0"/>
          </a:p>
        </p:txBody>
      </p:sp>
      <p:sp>
        <p:nvSpPr>
          <p:cNvPr id="39939" name="Content Placeholder 2"/>
          <p:cNvSpPr>
            <a:spLocks noGrp="1"/>
          </p:cNvSpPr>
          <p:nvPr>
            <p:ph idx="1"/>
          </p:nvPr>
        </p:nvSpPr>
        <p:spPr>
          <a:xfrm>
            <a:off x="2752725" y="2706688"/>
            <a:ext cx="5462588" cy="3508375"/>
          </a:xfrm>
        </p:spPr>
        <p:txBody>
          <a:bodyPr/>
          <a:lstStyle/>
          <a:p>
            <a:r>
              <a:rPr lang="en-IN" sz="3600" b="1" dirty="0" err="1" smtClean="0">
                <a:latin typeface="Aparajita" pitchFamily="34" charset="0"/>
                <a:cs typeface="Aparajita" pitchFamily="34" charset="0"/>
              </a:rPr>
              <a:t>Talcott</a:t>
            </a:r>
            <a:r>
              <a:rPr lang="en-IN" sz="3600" b="1" dirty="0" smtClean="0">
                <a:latin typeface="Aparajita" pitchFamily="34" charset="0"/>
                <a:cs typeface="Aparajita" pitchFamily="34" charset="0"/>
              </a:rPr>
              <a:t> Parsons</a:t>
            </a:r>
            <a:r>
              <a:rPr lang="en-IN" sz="3600" dirty="0" smtClean="0">
                <a:latin typeface="Aparajita" pitchFamily="34" charset="0"/>
                <a:cs typeface="Aparajita" pitchFamily="34" charset="0"/>
              </a:rPr>
              <a:t> (December 13, 1902 – May 8, 1979) was an American sociologist who served on the faculty of Harvard University from 1927 to 1973.</a:t>
            </a:r>
          </a:p>
        </p:txBody>
      </p:sp>
      <p:sp>
        <p:nvSpPr>
          <p:cNvPr id="4" name="Slide Number Placeholder 3"/>
          <p:cNvSpPr>
            <a:spLocks noGrp="1"/>
          </p:cNvSpPr>
          <p:nvPr>
            <p:ph type="sldNum" sz="quarter" idx="12"/>
          </p:nvPr>
        </p:nvSpPr>
        <p:spPr/>
        <p:txBody>
          <a:bodyPr/>
          <a:lstStyle/>
          <a:p>
            <a:pPr>
              <a:defRPr/>
            </a:pPr>
            <a:fld id="{949B8D0F-892F-4F0D-9DF0-A320FCC0EC41}" type="slidenum">
              <a:rPr lang="en-US" smtClean="0"/>
              <a:pPr>
                <a:defRPr/>
              </a:pPr>
              <a:t>31</a:t>
            </a:fld>
            <a:endParaRPr lang="en-US" dirty="0"/>
          </a:p>
        </p:txBody>
      </p:sp>
      <p:pic>
        <p:nvPicPr>
          <p:cNvPr id="39941" name="Picture 6" descr="Talcott Parsons (photo).jpg"/>
          <p:cNvPicPr>
            <a:picLocks noChangeAspect="1" noChangeArrowheads="1"/>
          </p:cNvPicPr>
          <p:nvPr/>
        </p:nvPicPr>
        <p:blipFill>
          <a:blip r:embed="rId2"/>
          <a:srcRect/>
          <a:stretch>
            <a:fillRect/>
          </a:stretch>
        </p:blipFill>
        <p:spPr bwMode="auto">
          <a:xfrm>
            <a:off x="561975" y="2357438"/>
            <a:ext cx="1866900" cy="357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System Theory (1951) </a:t>
            </a:r>
            <a:endParaRPr lang="en-IN" smtClean="0"/>
          </a:p>
        </p:txBody>
      </p:sp>
      <p:sp>
        <p:nvSpPr>
          <p:cNvPr id="39939" name="Content Placeholder 2"/>
          <p:cNvSpPr>
            <a:spLocks noGrp="1"/>
          </p:cNvSpPr>
          <p:nvPr>
            <p:ph idx="1"/>
          </p:nvPr>
        </p:nvSpPr>
        <p:spPr>
          <a:xfrm>
            <a:off x="2752725" y="2706688"/>
            <a:ext cx="5462588" cy="3508375"/>
          </a:xfrm>
        </p:spPr>
        <p:txBody>
          <a:bodyPr>
            <a:normAutofit fontScale="92500" lnSpcReduction="20000"/>
          </a:bodyPr>
          <a:lstStyle/>
          <a:p>
            <a:pPr algn="just"/>
            <a:r>
              <a:rPr lang="en-IN" sz="3600" b="1" dirty="0" smtClean="0">
                <a:latin typeface="Aparajita" pitchFamily="34" charset="0"/>
                <a:cs typeface="Aparajita" pitchFamily="34" charset="0"/>
              </a:rPr>
              <a:t>It is set of interdependent elements trying to function as a unified whole to maintain order and a stable equilibrium</a:t>
            </a:r>
          </a:p>
          <a:p>
            <a:pPr algn="just"/>
            <a:r>
              <a:rPr lang="en-IN" sz="3600" b="1" dirty="0" smtClean="0">
                <a:latin typeface="Aparajita" pitchFamily="34" charset="0"/>
                <a:cs typeface="Aparajita" pitchFamily="34" charset="0"/>
              </a:rPr>
              <a:t>Systems are constantly faces challenges due to the surrounding environment   </a:t>
            </a:r>
            <a:endParaRPr lang="en-IN" sz="3600" dirty="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949B8D0F-892F-4F0D-9DF0-A320FCC0EC41}" type="slidenum">
              <a:rPr lang="en-US" smtClean="0"/>
              <a:pPr>
                <a:defRPr/>
              </a:pPr>
              <a:t>32</a:t>
            </a:fld>
            <a:endParaRPr lang="en-US" dirty="0"/>
          </a:p>
        </p:txBody>
      </p:sp>
      <p:pic>
        <p:nvPicPr>
          <p:cNvPr id="39941" name="Picture 6" descr="Talcott Parsons (photo).jpg"/>
          <p:cNvPicPr>
            <a:picLocks noChangeAspect="1" noChangeArrowheads="1"/>
          </p:cNvPicPr>
          <p:nvPr/>
        </p:nvPicPr>
        <p:blipFill>
          <a:blip r:embed="rId2"/>
          <a:srcRect/>
          <a:stretch>
            <a:fillRect/>
          </a:stretch>
        </p:blipFill>
        <p:spPr bwMode="auto">
          <a:xfrm>
            <a:off x="561975" y="2357438"/>
            <a:ext cx="1866900" cy="357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System Theory (1951) </a:t>
            </a:r>
            <a:endParaRPr lang="en-IN" smtClean="0"/>
          </a:p>
        </p:txBody>
      </p:sp>
      <p:sp>
        <p:nvSpPr>
          <p:cNvPr id="39939" name="Content Placeholder 2"/>
          <p:cNvSpPr>
            <a:spLocks noGrp="1"/>
          </p:cNvSpPr>
          <p:nvPr>
            <p:ph idx="1"/>
          </p:nvPr>
        </p:nvSpPr>
        <p:spPr>
          <a:xfrm>
            <a:off x="2752725" y="2706688"/>
            <a:ext cx="5462588" cy="3508375"/>
          </a:xfrm>
        </p:spPr>
        <p:txBody>
          <a:bodyPr/>
          <a:lstStyle/>
          <a:p>
            <a:r>
              <a:rPr lang="en-IN" sz="3600" b="1" dirty="0" smtClean="0">
                <a:latin typeface="Aparajita" pitchFamily="34" charset="0"/>
                <a:cs typeface="Aparajita" pitchFamily="34" charset="0"/>
              </a:rPr>
              <a:t>Functioning of group </a:t>
            </a:r>
          </a:p>
          <a:p>
            <a:pPr lvl="1"/>
            <a:r>
              <a:rPr lang="en-US" sz="3400" b="1" dirty="0" smtClean="0">
                <a:latin typeface="Aparajita" pitchFamily="34" charset="0"/>
                <a:cs typeface="Aparajita" pitchFamily="34" charset="0"/>
              </a:rPr>
              <a:t>Integration </a:t>
            </a:r>
          </a:p>
          <a:p>
            <a:pPr lvl="1"/>
            <a:r>
              <a:rPr lang="en-US" sz="3400" b="1" dirty="0" smtClean="0">
                <a:latin typeface="Aparajita" pitchFamily="34" charset="0"/>
                <a:cs typeface="Aparajita" pitchFamily="34" charset="0"/>
              </a:rPr>
              <a:t>Adaptation </a:t>
            </a:r>
          </a:p>
          <a:p>
            <a:pPr lvl="1"/>
            <a:r>
              <a:rPr lang="en-US" sz="3400" b="1" dirty="0" smtClean="0">
                <a:latin typeface="Aparajita" pitchFamily="34" charset="0"/>
                <a:cs typeface="Aparajita" pitchFamily="34" charset="0"/>
              </a:rPr>
              <a:t>Pattern maintenance</a:t>
            </a:r>
          </a:p>
          <a:p>
            <a:pPr lvl="1"/>
            <a:r>
              <a:rPr lang="en-US" sz="3400" b="1" dirty="0" smtClean="0">
                <a:latin typeface="Aparajita" pitchFamily="34" charset="0"/>
                <a:cs typeface="Aparajita" pitchFamily="34" charset="0"/>
              </a:rPr>
              <a:t>Achievement of goal </a:t>
            </a:r>
          </a:p>
        </p:txBody>
      </p:sp>
      <p:sp>
        <p:nvSpPr>
          <p:cNvPr id="4" name="Slide Number Placeholder 3"/>
          <p:cNvSpPr>
            <a:spLocks noGrp="1"/>
          </p:cNvSpPr>
          <p:nvPr>
            <p:ph type="sldNum" sz="quarter" idx="12"/>
          </p:nvPr>
        </p:nvSpPr>
        <p:spPr/>
        <p:txBody>
          <a:bodyPr/>
          <a:lstStyle/>
          <a:p>
            <a:pPr>
              <a:defRPr/>
            </a:pPr>
            <a:fld id="{949B8D0F-892F-4F0D-9DF0-A320FCC0EC41}" type="slidenum">
              <a:rPr lang="en-US" smtClean="0"/>
              <a:pPr>
                <a:defRPr/>
              </a:pPr>
              <a:t>33</a:t>
            </a:fld>
            <a:endParaRPr lang="en-US" dirty="0"/>
          </a:p>
        </p:txBody>
      </p:sp>
      <p:pic>
        <p:nvPicPr>
          <p:cNvPr id="39941" name="Picture 6" descr="Talcott Parsons (photo).jpg"/>
          <p:cNvPicPr>
            <a:picLocks noChangeAspect="1" noChangeArrowheads="1"/>
          </p:cNvPicPr>
          <p:nvPr/>
        </p:nvPicPr>
        <p:blipFill>
          <a:blip r:embed="rId2"/>
          <a:srcRect/>
          <a:stretch>
            <a:fillRect/>
          </a:stretch>
        </p:blipFill>
        <p:spPr bwMode="auto">
          <a:xfrm>
            <a:off x="561975" y="2357438"/>
            <a:ext cx="1866900" cy="357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6" y="239195"/>
            <a:ext cx="7612063" cy="1417638"/>
          </a:xfrm>
        </p:spPr>
        <p:txBody>
          <a:bodyPr/>
          <a:lstStyle/>
          <a:p>
            <a:endParaRPr lang="en-US" dirty="0"/>
          </a:p>
        </p:txBody>
      </p:sp>
      <p:sp>
        <p:nvSpPr>
          <p:cNvPr id="3" name="Content Placeholder 2"/>
          <p:cNvSpPr>
            <a:spLocks noGrp="1"/>
          </p:cNvSpPr>
          <p:nvPr>
            <p:ph idx="1"/>
          </p:nvPr>
        </p:nvSpPr>
        <p:spPr>
          <a:xfrm>
            <a:off x="568960" y="1808480"/>
            <a:ext cx="8031799" cy="4810161"/>
          </a:xfrm>
        </p:spPr>
        <p:txBody>
          <a:bodyPr>
            <a:normAutofit/>
          </a:bodyPr>
          <a:lstStyle/>
          <a:p>
            <a:pPr marL="0" indent="0" algn="r">
              <a:buNone/>
            </a:pPr>
            <a:endParaRPr lang="en-US" sz="4000" b="1" dirty="0" smtClean="0">
              <a:latin typeface="Aharoni" pitchFamily="2" charset="-79"/>
              <a:cs typeface="Aharoni" pitchFamily="2" charset="-79"/>
            </a:endParaRPr>
          </a:p>
          <a:p>
            <a:pPr marL="0" indent="0" algn="r">
              <a:buNone/>
            </a:pPr>
            <a:endParaRPr lang="en-US" sz="4000" b="1" dirty="0">
              <a:latin typeface="Aharoni" pitchFamily="2" charset="-79"/>
              <a:cs typeface="Aharoni" pitchFamily="2" charset="-79"/>
            </a:endParaRPr>
          </a:p>
          <a:p>
            <a:pPr marL="0" indent="0" algn="r">
              <a:buNone/>
            </a:pPr>
            <a:endParaRPr lang="en-US" sz="4000" b="1" dirty="0" smtClean="0">
              <a:latin typeface="Aharoni" pitchFamily="2" charset="-79"/>
              <a:cs typeface="Aharoni" pitchFamily="2" charset="-79"/>
            </a:endParaRPr>
          </a:p>
          <a:p>
            <a:pPr marL="0" indent="0" algn="r">
              <a:buNone/>
            </a:pPr>
            <a:r>
              <a:rPr lang="en-US" sz="4000" b="1" dirty="0" smtClean="0">
                <a:latin typeface="Aharoni" pitchFamily="2" charset="-79"/>
                <a:cs typeface="Aharoni" pitchFamily="2" charset="-79"/>
              </a:rPr>
              <a:t>THANK YOU ……..</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IN" smtClean="0">
                <a:latin typeface="Aparajita" pitchFamily="34" charset="0"/>
                <a:cs typeface="Aparajita" pitchFamily="34" charset="0"/>
              </a:rPr>
              <a:t> Psychoanalytic Theory. </a:t>
            </a:r>
            <a:endParaRPr lang="en-IN" smtClean="0"/>
          </a:p>
        </p:txBody>
      </p:sp>
      <p:sp>
        <p:nvSpPr>
          <p:cNvPr id="12291" name="Content Placeholder 2"/>
          <p:cNvSpPr>
            <a:spLocks noGrp="1"/>
          </p:cNvSpPr>
          <p:nvPr>
            <p:ph idx="1"/>
          </p:nvPr>
        </p:nvSpPr>
        <p:spPr/>
        <p:txBody>
          <a:bodyPr/>
          <a:lstStyle/>
          <a:p>
            <a:r>
              <a:rPr lang="en-IN" sz="2800" smtClean="0">
                <a:latin typeface="Aparajita" pitchFamily="34" charset="0"/>
                <a:cs typeface="Aparajita" pitchFamily="34" charset="0"/>
              </a:rPr>
              <a:t>The id, ego, and superego are names for the three parts of the human personality which are part of </a:t>
            </a:r>
            <a:r>
              <a:rPr lang="en-IN" sz="2800" b="1" smtClean="0">
                <a:latin typeface="Aparajita" pitchFamily="34" charset="0"/>
                <a:cs typeface="Aparajita" pitchFamily="34" charset="0"/>
              </a:rPr>
              <a:t>Sigmund Freud’s</a:t>
            </a:r>
            <a:r>
              <a:rPr lang="en-IN" sz="2800" smtClean="0">
                <a:latin typeface="Aparajita" pitchFamily="34" charset="0"/>
                <a:cs typeface="Aparajita" pitchFamily="34" charset="0"/>
              </a:rPr>
              <a:t> psychoanalytic personality theory. </a:t>
            </a:r>
          </a:p>
          <a:p>
            <a:endParaRPr lang="en-IN" sz="2800" smtClean="0">
              <a:latin typeface="Aparajita" pitchFamily="34" charset="0"/>
              <a:cs typeface="Aparajita" pitchFamily="34" charset="0"/>
            </a:endParaRPr>
          </a:p>
          <a:p>
            <a:r>
              <a:rPr lang="en-IN" sz="2800" smtClean="0">
                <a:latin typeface="Aparajita" pitchFamily="34" charset="0"/>
                <a:cs typeface="Aparajita" pitchFamily="34" charset="0"/>
              </a:rPr>
              <a:t>According to Freud, these three parts combine to create the complex behavior of human beings.  </a:t>
            </a:r>
            <a:br>
              <a:rPr lang="en-IN" sz="2800" smtClean="0">
                <a:latin typeface="Aparajita" pitchFamily="34" charset="0"/>
                <a:cs typeface="Aparajita" pitchFamily="34" charset="0"/>
              </a:rPr>
            </a:br>
            <a:endParaRPr lang="en-IN" sz="2800" smtClean="0">
              <a:latin typeface="Aparajita" pitchFamily="34" charset="0"/>
              <a:cs typeface="Aparajita" pitchFamily="34" charset="0"/>
            </a:endParaRPr>
          </a:p>
        </p:txBody>
      </p:sp>
      <p:sp>
        <p:nvSpPr>
          <p:cNvPr id="4" name="Slide Number Placeholder 3"/>
          <p:cNvSpPr>
            <a:spLocks noGrp="1"/>
          </p:cNvSpPr>
          <p:nvPr>
            <p:ph type="sldNum" sz="quarter" idx="12"/>
          </p:nvPr>
        </p:nvSpPr>
        <p:spPr/>
        <p:txBody>
          <a:bodyPr/>
          <a:lstStyle/>
          <a:p>
            <a:pPr>
              <a:defRPr/>
            </a:pPr>
            <a:fld id="{BCA0420F-7970-4569-B000-45EE73E6888A}"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042988" y="142875"/>
            <a:ext cx="7024687" cy="1143000"/>
          </a:xfrm>
        </p:spPr>
        <p:txBody>
          <a:bodyPr/>
          <a:lstStyle/>
          <a:p>
            <a:pPr marL="584200" indent="-514350"/>
            <a:r>
              <a:rPr lang="en-US" sz="4400" smtClean="0">
                <a:latin typeface="Arial Narrow" pitchFamily="34" charset="0"/>
              </a:rPr>
              <a:t>Psychoanalytical theory </a:t>
            </a:r>
          </a:p>
        </p:txBody>
      </p:sp>
      <p:pic>
        <p:nvPicPr>
          <p:cNvPr id="5" name="Content Placeholder 4" descr="conscious-unconscious.png"/>
          <p:cNvPicPr>
            <a:picLocks noGrp="1" noChangeAspect="1"/>
          </p:cNvPicPr>
          <p:nvPr>
            <p:ph idx="1"/>
          </p:nvPr>
        </p:nvPicPr>
        <p:blipFill>
          <a:blip r:embed="rId3">
            <a:lum contrast="20000"/>
          </a:blip>
          <a:stretch>
            <a:fillRect/>
          </a:stretch>
        </p:blipFill>
        <p:spPr>
          <a:xfrm>
            <a:off x="571472" y="1428736"/>
            <a:ext cx="8072494" cy="5000660"/>
          </a:xfrm>
          <a:solidFill>
            <a:srgbClr val="FFFFFF">
              <a:shade val="85000"/>
            </a:srgbClr>
          </a:solidFill>
          <a:ln w="190500" cap="sq">
            <a:solidFill>
              <a:schemeClr val="accent3">
                <a:lumMod val="60000"/>
                <a:lumOff val="40000"/>
              </a:schemeClr>
            </a:solidFill>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7172"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BA92CB-32D3-42B4-A06F-AFEF7912E266}" type="slidenum">
              <a:rPr lang="en-US" smtClean="0"/>
              <a:pPr fontAlgn="base">
                <a:spcBef>
                  <a:spcPct val="0"/>
                </a:spcBef>
                <a:spcAft>
                  <a:spcPct val="0"/>
                </a:spcAft>
                <a:defRPr/>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042988" y="142875"/>
            <a:ext cx="7024687" cy="1143000"/>
          </a:xfrm>
        </p:spPr>
        <p:txBody>
          <a:bodyPr/>
          <a:lstStyle/>
          <a:p>
            <a:pPr marL="584200" indent="-514350"/>
            <a:r>
              <a:rPr lang="en-US" sz="4400" smtClean="0">
                <a:latin typeface="Arial Narrow" pitchFamily="34" charset="0"/>
              </a:rPr>
              <a:t>Psychoanalytical theory </a:t>
            </a:r>
          </a:p>
        </p:txBody>
      </p:sp>
      <p:sp>
        <p:nvSpPr>
          <p:cNvPr id="7172"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7777F7-D99A-4622-9DA2-F2663E965CB7}" type="slidenum">
              <a:rPr lang="en-US" smtClean="0"/>
              <a:pPr fontAlgn="base">
                <a:spcBef>
                  <a:spcPct val="0"/>
                </a:spcBef>
                <a:spcAft>
                  <a:spcPct val="0"/>
                </a:spcAft>
                <a:defRPr/>
              </a:pPr>
              <a:t>6</a:t>
            </a:fld>
            <a:endParaRPr lang="en-US" smtClean="0"/>
          </a:p>
        </p:txBody>
      </p:sp>
      <p:sp>
        <p:nvSpPr>
          <p:cNvPr id="14340" name="Content Placeholder 5"/>
          <p:cNvSpPr>
            <a:spLocks noGrp="1"/>
          </p:cNvSpPr>
          <p:nvPr>
            <p:ph idx="1"/>
          </p:nvPr>
        </p:nvSpPr>
        <p:spPr>
          <a:xfrm>
            <a:off x="2967038" y="1785938"/>
            <a:ext cx="5248275" cy="4046537"/>
          </a:xfrm>
        </p:spPr>
        <p:txBody>
          <a:bodyPr/>
          <a:lstStyle/>
          <a:p>
            <a:pPr algn="just"/>
            <a:r>
              <a:rPr lang="en-IN" sz="3200" smtClean="0">
                <a:latin typeface="Aparajita" pitchFamily="34" charset="0"/>
                <a:cs typeface="Aparajita" pitchFamily="34" charset="0"/>
              </a:rPr>
              <a:t>Sigmund Freud believed that behaviour and personality derives from the </a:t>
            </a:r>
            <a:r>
              <a:rPr lang="en-IN" sz="3200" smtClean="0">
                <a:solidFill>
                  <a:srgbClr val="FF0000"/>
                </a:solidFill>
                <a:latin typeface="Aparajita" pitchFamily="34" charset="0"/>
                <a:cs typeface="Aparajita" pitchFamily="34" charset="0"/>
              </a:rPr>
              <a:t>constant</a:t>
            </a:r>
            <a:r>
              <a:rPr lang="en-IN" sz="3200" smtClean="0">
                <a:latin typeface="Aparajita" pitchFamily="34" charset="0"/>
                <a:cs typeface="Aparajita" pitchFamily="34" charset="0"/>
              </a:rPr>
              <a:t> and </a:t>
            </a:r>
            <a:r>
              <a:rPr lang="en-IN" sz="3200" smtClean="0">
                <a:solidFill>
                  <a:srgbClr val="FF0000"/>
                </a:solidFill>
                <a:latin typeface="Aparajita" pitchFamily="34" charset="0"/>
                <a:cs typeface="Aparajita" pitchFamily="34" charset="0"/>
              </a:rPr>
              <a:t>unique interaction </a:t>
            </a:r>
            <a:r>
              <a:rPr lang="en-IN" sz="3200" smtClean="0">
                <a:latin typeface="Aparajita" pitchFamily="34" charset="0"/>
                <a:cs typeface="Aparajita" pitchFamily="34" charset="0"/>
              </a:rPr>
              <a:t>of conflicting </a:t>
            </a:r>
            <a:r>
              <a:rPr lang="en-IN" sz="3200" smtClean="0">
                <a:solidFill>
                  <a:srgbClr val="FF0000"/>
                </a:solidFill>
                <a:latin typeface="Aparajita" pitchFamily="34" charset="0"/>
                <a:cs typeface="Aparajita" pitchFamily="34" charset="0"/>
              </a:rPr>
              <a:t>psychological forces </a:t>
            </a:r>
            <a:r>
              <a:rPr lang="en-IN" sz="3200" smtClean="0">
                <a:latin typeface="Aparajita" pitchFamily="34" charset="0"/>
                <a:cs typeface="Aparajita" pitchFamily="34" charset="0"/>
              </a:rPr>
              <a:t>that operate at three different levels of awareness: the preconscious, the conscious, and the unconscious. </a:t>
            </a:r>
          </a:p>
        </p:txBody>
      </p:sp>
      <p:pic>
        <p:nvPicPr>
          <p:cNvPr id="14341" name="Picture 4" descr="SF.jpg"/>
          <p:cNvPicPr>
            <a:picLocks noChangeAspect="1"/>
          </p:cNvPicPr>
          <p:nvPr/>
        </p:nvPicPr>
        <p:blipFill>
          <a:blip r:embed="rId3"/>
          <a:srcRect/>
          <a:stretch>
            <a:fillRect/>
          </a:stretch>
        </p:blipFill>
        <p:spPr bwMode="auto">
          <a:xfrm>
            <a:off x="1000125" y="1928813"/>
            <a:ext cx="1524000" cy="3643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42988" y="142875"/>
            <a:ext cx="7024687" cy="1143000"/>
          </a:xfrm>
        </p:spPr>
        <p:txBody>
          <a:bodyPr/>
          <a:lstStyle/>
          <a:p>
            <a:pPr marL="584200" indent="-514350"/>
            <a:r>
              <a:rPr lang="en-US" sz="4400" smtClean="0">
                <a:latin typeface="Arial Narrow" pitchFamily="34" charset="0"/>
              </a:rPr>
              <a:t>Psychoanalytical theory </a:t>
            </a:r>
          </a:p>
        </p:txBody>
      </p:sp>
      <p:sp>
        <p:nvSpPr>
          <p:cNvPr id="7172"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F5281F-E1BE-467F-A218-FF14918D794B}" type="slidenum">
              <a:rPr lang="en-US" smtClean="0"/>
              <a:pPr fontAlgn="base">
                <a:spcBef>
                  <a:spcPct val="0"/>
                </a:spcBef>
                <a:spcAft>
                  <a:spcPct val="0"/>
                </a:spcAft>
                <a:defRPr/>
              </a:pPr>
              <a:t>7</a:t>
            </a:fld>
            <a:endParaRPr lang="en-US" smtClean="0"/>
          </a:p>
        </p:txBody>
      </p:sp>
      <p:sp>
        <p:nvSpPr>
          <p:cNvPr id="15364" name="Content Placeholder 5"/>
          <p:cNvSpPr>
            <a:spLocks noGrp="1"/>
          </p:cNvSpPr>
          <p:nvPr>
            <p:ph idx="1"/>
          </p:nvPr>
        </p:nvSpPr>
        <p:spPr/>
        <p:txBody>
          <a:bodyPr/>
          <a:lstStyle/>
          <a:p>
            <a:pPr algn="just"/>
            <a:endParaRPr lang="en-IN" sz="3200" smtClean="0">
              <a:latin typeface="Aparajita" pitchFamily="34" charset="0"/>
              <a:cs typeface="Aparajita" pitchFamily="34" charset="0"/>
            </a:endParaRPr>
          </a:p>
          <a:p>
            <a:pPr algn="just"/>
            <a:r>
              <a:rPr lang="en-IN" sz="3200" b="1" smtClean="0">
                <a:latin typeface="Aparajita" pitchFamily="34" charset="0"/>
                <a:cs typeface="Aparajita" pitchFamily="34" charset="0"/>
              </a:rPr>
              <a:t> Three levels of mind</a:t>
            </a:r>
          </a:p>
          <a:p>
            <a:pPr lvl="1" algn="just"/>
            <a:r>
              <a:rPr lang="en-US" sz="3000" smtClean="0">
                <a:latin typeface="Aparajita" pitchFamily="34" charset="0"/>
                <a:cs typeface="Aparajita" pitchFamily="34" charset="0"/>
              </a:rPr>
              <a:t> Conscious – awareness </a:t>
            </a:r>
          </a:p>
          <a:p>
            <a:pPr lvl="1" algn="just"/>
            <a:r>
              <a:rPr lang="en-US" sz="3000" smtClean="0">
                <a:latin typeface="Aparajita" pitchFamily="34" charset="0"/>
                <a:cs typeface="Aparajita" pitchFamily="34" charset="0"/>
              </a:rPr>
              <a:t> Preconscious –  ordinary memory </a:t>
            </a:r>
          </a:p>
          <a:p>
            <a:pPr lvl="1" algn="just"/>
            <a:r>
              <a:rPr lang="en-US" sz="3000" smtClean="0">
                <a:latin typeface="Aparajita" pitchFamily="34" charset="0"/>
                <a:cs typeface="Aparajita" pitchFamily="34" charset="0"/>
              </a:rPr>
              <a:t> Unconscious - </a:t>
            </a:r>
            <a:r>
              <a:rPr lang="en-IN" sz="3200" smtClean="0">
                <a:latin typeface="Aparajita" pitchFamily="34" charset="0"/>
                <a:cs typeface="Aparajita" pitchFamily="34" charset="0"/>
              </a:rPr>
              <a:t>outside of our conscious awareness</a:t>
            </a:r>
            <a:endParaRPr lang="en-IN" sz="3000" smtClean="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latin typeface="Arial Narrow" pitchFamily="34" charset="0"/>
              </a:rPr>
              <a:t>Psychoanalytical theory </a:t>
            </a:r>
            <a:endParaRPr lang="en-IN" smtClean="0"/>
          </a:p>
        </p:txBody>
      </p:sp>
      <p:sp>
        <p:nvSpPr>
          <p:cNvPr id="16387" name="Content Placeholder 2"/>
          <p:cNvSpPr>
            <a:spLocks noGrp="1"/>
          </p:cNvSpPr>
          <p:nvPr>
            <p:ph idx="1"/>
          </p:nvPr>
        </p:nvSpPr>
        <p:spPr/>
        <p:txBody>
          <a:bodyPr/>
          <a:lstStyle/>
          <a:p>
            <a:pPr>
              <a:buFont typeface="Wingdings 2" pitchFamily="18" charset="2"/>
              <a:buNone/>
            </a:pPr>
            <a:r>
              <a:rPr lang="en-IN" sz="2800" smtClean="0"/>
              <a:t>Id: Meeting Basic Needs</a:t>
            </a:r>
            <a:endParaRPr lang="en-US" sz="2800" smtClean="0">
              <a:latin typeface="Aparajita" pitchFamily="34" charset="0"/>
              <a:cs typeface="Aparajita" pitchFamily="34" charset="0"/>
            </a:endParaRPr>
          </a:p>
          <a:p>
            <a:endParaRPr lang="en-IN" sz="2800" smtClean="0">
              <a:latin typeface="Aparajita" pitchFamily="34" charset="0"/>
              <a:cs typeface="Aparajita" pitchFamily="34" charset="0"/>
            </a:endParaRPr>
          </a:p>
          <a:p>
            <a:r>
              <a:rPr lang="en-IN" sz="2800" smtClean="0">
                <a:latin typeface="Aparajita" pitchFamily="34" charset="0"/>
                <a:cs typeface="Aparajita" pitchFamily="34" charset="0"/>
              </a:rPr>
              <a:t>The id is the most basic part of the personality, and wants instant gratification  (</a:t>
            </a:r>
            <a:r>
              <a:rPr lang="hi-IN" sz="2800" u="sng" smtClean="0"/>
              <a:t>तृप्ति</a:t>
            </a:r>
            <a:r>
              <a:rPr lang="en-IN" sz="2800" smtClean="0">
                <a:latin typeface="Aparajita" pitchFamily="34" charset="0"/>
                <a:cs typeface="Aparajita" pitchFamily="34" charset="0"/>
              </a:rPr>
              <a:t>) for our wants and needs. If these needs or wants are not met, a person becomes tense or anxious.</a:t>
            </a:r>
            <a:r>
              <a:rPr lang="en-IN" smtClean="0"/>
              <a:t/>
            </a:r>
            <a:br>
              <a:rPr lang="en-IN" smtClean="0"/>
            </a:br>
            <a:endParaRPr lang="en-IN" smtClean="0"/>
          </a:p>
        </p:txBody>
      </p:sp>
      <p:sp>
        <p:nvSpPr>
          <p:cNvPr id="4" name="Slide Number Placeholder 3"/>
          <p:cNvSpPr>
            <a:spLocks noGrp="1"/>
          </p:cNvSpPr>
          <p:nvPr>
            <p:ph type="sldNum" sz="quarter" idx="12"/>
          </p:nvPr>
        </p:nvSpPr>
        <p:spPr/>
        <p:txBody>
          <a:bodyPr/>
          <a:lstStyle/>
          <a:p>
            <a:pPr>
              <a:defRPr/>
            </a:pPr>
            <a:fld id="{A03C21AA-B280-4ACD-9A89-5302DF6DC5E8}"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042988" y="1027113"/>
            <a:ext cx="7024687" cy="687387"/>
          </a:xfrm>
        </p:spPr>
        <p:txBody>
          <a:bodyPr/>
          <a:lstStyle/>
          <a:p>
            <a:r>
              <a:rPr lang="en-US" smtClean="0">
                <a:latin typeface="Arial Narrow" pitchFamily="34" charset="0"/>
              </a:rPr>
              <a:t>Psychoanalytical theory </a:t>
            </a:r>
            <a:endParaRPr lang="en-IN" smtClean="0"/>
          </a:p>
        </p:txBody>
      </p:sp>
      <p:sp>
        <p:nvSpPr>
          <p:cNvPr id="17411" name="Content Placeholder 2"/>
          <p:cNvSpPr>
            <a:spLocks noGrp="1"/>
          </p:cNvSpPr>
          <p:nvPr>
            <p:ph idx="1"/>
          </p:nvPr>
        </p:nvSpPr>
        <p:spPr>
          <a:xfrm>
            <a:off x="1042988" y="1928813"/>
            <a:ext cx="6777037" cy="3903662"/>
          </a:xfrm>
        </p:spPr>
        <p:txBody>
          <a:bodyPr>
            <a:normAutofit fontScale="92500" lnSpcReduction="20000"/>
          </a:bodyPr>
          <a:lstStyle/>
          <a:p>
            <a:pPr>
              <a:buFont typeface="Wingdings 2" pitchFamily="18" charset="2"/>
              <a:buNone/>
            </a:pPr>
            <a:r>
              <a:rPr lang="en-IN" sz="2800" smtClean="0"/>
              <a:t>Ego: Dealing with Reality</a:t>
            </a:r>
            <a:endParaRPr lang="en-IN" sz="2800" smtClean="0">
              <a:latin typeface="Aparajita" pitchFamily="34" charset="0"/>
              <a:cs typeface="Aparajita" pitchFamily="34" charset="0"/>
            </a:endParaRPr>
          </a:p>
          <a:p>
            <a:r>
              <a:rPr lang="en-IN" sz="2800" smtClean="0">
                <a:latin typeface="Aparajita" pitchFamily="34" charset="0"/>
                <a:cs typeface="Aparajita" pitchFamily="34" charset="0"/>
              </a:rPr>
              <a:t>The ego deals with reality, trying to meet the desires of the id in a way that is socially acceptable in the world. </a:t>
            </a:r>
          </a:p>
          <a:p>
            <a:r>
              <a:rPr lang="en-IN" sz="2800" smtClean="0">
                <a:latin typeface="Aparajita" pitchFamily="34" charset="0"/>
                <a:cs typeface="Aparajita" pitchFamily="34" charset="0"/>
              </a:rPr>
              <a:t>This may mean delaying gratification, and helping to get rid of the tension the id feels if a desire is not met right away. </a:t>
            </a:r>
          </a:p>
          <a:p>
            <a:r>
              <a:rPr lang="en-IN" sz="2800" smtClean="0">
                <a:latin typeface="Aparajita" pitchFamily="34" charset="0"/>
                <a:cs typeface="Aparajita" pitchFamily="34" charset="0"/>
              </a:rPr>
              <a:t>The ego recognizes that other people have needs and wants too, and that being selfish is not always good for us in the long run.</a:t>
            </a:r>
          </a:p>
        </p:txBody>
      </p:sp>
      <p:sp>
        <p:nvSpPr>
          <p:cNvPr id="4" name="Slide Number Placeholder 3"/>
          <p:cNvSpPr>
            <a:spLocks noGrp="1"/>
          </p:cNvSpPr>
          <p:nvPr>
            <p:ph type="sldNum" sz="quarter" idx="12"/>
          </p:nvPr>
        </p:nvSpPr>
        <p:spPr/>
        <p:txBody>
          <a:bodyPr/>
          <a:lstStyle/>
          <a:p>
            <a:pPr>
              <a:defRPr/>
            </a:pPr>
            <a:fld id="{D9CEBF02-4A28-47ED-B775-A2F015FA3CAB}"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majorFont>
      <a:minorFont>
        <a:latin typeface="Book Antiqua"/>
        <a:ea typeface=""/>
        <a:cs typeface=""/>
        <a:font script="Jpan" typeface="ＭＳ 明朝"/>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2101</TotalTime>
  <Words>939</Words>
  <Application>Microsoft Office PowerPoint</Application>
  <PresentationFormat>On-screen Show (4:3)</PresentationFormat>
  <Paragraphs>177</Paragraphs>
  <Slides>34</Slides>
  <Notes>6</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Habitat</vt:lpstr>
      <vt:lpstr>Theoretical Assumption underlying Social Group Work       Mr. Vijay Sansare Assistant Professor </vt:lpstr>
      <vt:lpstr>Theories applicable to group work practice </vt:lpstr>
      <vt:lpstr>Slide 3</vt:lpstr>
      <vt:lpstr> Psychoanalytic Theory. </vt:lpstr>
      <vt:lpstr>Psychoanalytical theory </vt:lpstr>
      <vt:lpstr>Psychoanalytical theory </vt:lpstr>
      <vt:lpstr>Psychoanalytical theory </vt:lpstr>
      <vt:lpstr>Psychoanalytical theory </vt:lpstr>
      <vt:lpstr>Psychoanalytical theory </vt:lpstr>
      <vt:lpstr>Psychoanalytical theory </vt:lpstr>
      <vt:lpstr>Psychoanalytical theory </vt:lpstr>
      <vt:lpstr>Slide 12</vt:lpstr>
      <vt:lpstr>Psychoanalytical theory </vt:lpstr>
      <vt:lpstr>Social Learning Theory </vt:lpstr>
      <vt:lpstr>Social Learning Theory </vt:lpstr>
      <vt:lpstr>Social Learning Theory </vt:lpstr>
      <vt:lpstr>Social Learning Theory </vt:lpstr>
      <vt:lpstr>Social Learning Theory </vt:lpstr>
      <vt:lpstr>Social Learning Theory </vt:lpstr>
      <vt:lpstr>Social Learning Theory </vt:lpstr>
      <vt:lpstr>Field Theory (1946) </vt:lpstr>
      <vt:lpstr>Field Theory (1946) </vt:lpstr>
      <vt:lpstr>Field Theory (1946) </vt:lpstr>
      <vt:lpstr>Field Theory (1946) </vt:lpstr>
      <vt:lpstr>Field Theory (1946) </vt:lpstr>
      <vt:lpstr>Field Theory (1946) </vt:lpstr>
      <vt:lpstr>Field Theory (1946) </vt:lpstr>
      <vt:lpstr>Field Theory (1946) </vt:lpstr>
      <vt:lpstr>Field Theory (1946) </vt:lpstr>
      <vt:lpstr>Field Theory (1946) </vt:lpstr>
      <vt:lpstr>System Theory (1951) </vt:lpstr>
      <vt:lpstr>System Theory (1951) </vt:lpstr>
      <vt:lpstr>System Theory (1951) </vt:lpstr>
      <vt:lpstr>Slide 34</vt:lpstr>
    </vt:vector>
  </TitlesOfParts>
  <Company>USMC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dc:title>
  <dc:creator>David Leutzinger</dc:creator>
  <cp:lastModifiedBy>ADMIN</cp:lastModifiedBy>
  <cp:revision>24</cp:revision>
  <dcterms:created xsi:type="dcterms:W3CDTF">2010-07-31T16:20:06Z</dcterms:created>
  <dcterms:modified xsi:type="dcterms:W3CDTF">2019-01-18T04:35:40Z</dcterms:modified>
</cp:coreProperties>
</file>