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57" r:id="rId8"/>
    <p:sldId id="258" r:id="rId9"/>
    <p:sldId id="261" r:id="rId10"/>
    <p:sldId id="260"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ociologygroup.com/causes-of-unemployment-in-indi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ociologygroup.com/impact-modern-science-technolog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orldometers.info/world-popul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I </a:t>
            </a:r>
            <a:endParaRPr lang="en-US" dirty="0"/>
          </a:p>
        </p:txBody>
      </p:sp>
      <p:sp>
        <p:nvSpPr>
          <p:cNvPr id="3" name="Subtitle 2"/>
          <p:cNvSpPr>
            <a:spLocks noGrp="1"/>
          </p:cNvSpPr>
          <p:nvPr>
            <p:ph type="subTitle" idx="1"/>
          </p:nvPr>
        </p:nvSpPr>
        <p:spPr/>
        <p:txBody>
          <a:bodyPr/>
          <a:lstStyle/>
          <a:p>
            <a:r>
              <a:rPr lang="en-US" dirty="0" smtClean="0"/>
              <a:t>CHARACTERISTICS OF URBAN, RURAL AND TRIBLE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fontAlgn="base">
              <a:buNone/>
            </a:pPr>
            <a:endParaRPr lang="en-US" dirty="0" smtClean="0"/>
          </a:p>
          <a:p>
            <a:pPr fontAlgn="base"/>
            <a:r>
              <a:rPr lang="en-US" b="1" dirty="0" smtClean="0"/>
              <a:t>7. Regimentation:</a:t>
            </a:r>
          </a:p>
          <a:p>
            <a:pPr fontAlgn="base">
              <a:buNone/>
            </a:pPr>
            <a:r>
              <a:rPr lang="en-US" dirty="0" smtClean="0"/>
              <a:t>      The city is always in hurry. The life (work and entertainment) in the urban community becomes ‘clock regulated’. Order, regularity and the punctuality are the charac­teristics of urban life. On the streets, his movement is controlled by traffic lights, on railway stations and other places by elevators and escalators.</a:t>
            </a:r>
          </a:p>
          <a:p>
            <a:pPr fontAlgn="base"/>
            <a:r>
              <a:rPr lang="en-US" b="1" dirty="0" smtClean="0"/>
              <a:t>8. Segmentation of personality:</a:t>
            </a:r>
          </a:p>
          <a:p>
            <a:pPr fontAlgn="base">
              <a:buNone/>
            </a:pPr>
            <a:r>
              <a:rPr lang="en-US" dirty="0" smtClean="0"/>
              <a:t>      Most routine urban contacts are of secondary group rather than primary group nature. Most contacts are instrumental, that is, we use another person as a necessary functionary to fulfill our purposes. We do not neces­sarily interact with entire persons but with people in terms of their formal roles as postman, bus driver, office assistant, policeman and other functionaries. We thus interact with only a segment of the person, not with the whole person.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Tribal Community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Tribes = </a:t>
            </a:r>
            <a:r>
              <a:rPr lang="mr-IN" dirty="0" smtClean="0"/>
              <a:t>जमात </a:t>
            </a:r>
          </a:p>
          <a:p>
            <a:r>
              <a:rPr lang="mr-IN" dirty="0" smtClean="0"/>
              <a:t>डॉ.व्हेरीयर इल्विन आणि ठक्कर बाप्पा यांनी आदिवासींना मुळचे निवासी असे संबोधले/ </a:t>
            </a:r>
            <a:r>
              <a:rPr lang="en-US" dirty="0" smtClean="0"/>
              <a:t>Dr. </a:t>
            </a:r>
            <a:r>
              <a:rPr lang="en-US" dirty="0" err="1" smtClean="0"/>
              <a:t>Vheriyar</a:t>
            </a:r>
            <a:r>
              <a:rPr lang="en-US" dirty="0" smtClean="0"/>
              <a:t> </a:t>
            </a:r>
            <a:r>
              <a:rPr lang="en-US" dirty="0" err="1" smtClean="0"/>
              <a:t>Ilvin</a:t>
            </a:r>
            <a:r>
              <a:rPr lang="en-US" dirty="0" smtClean="0"/>
              <a:t> and </a:t>
            </a:r>
            <a:r>
              <a:rPr lang="en-US" dirty="0" err="1" smtClean="0"/>
              <a:t>Thakkar</a:t>
            </a:r>
            <a:r>
              <a:rPr lang="en-US" dirty="0" smtClean="0"/>
              <a:t> </a:t>
            </a:r>
            <a:r>
              <a:rPr lang="en-US" dirty="0" err="1" smtClean="0"/>
              <a:t>Bappa</a:t>
            </a:r>
            <a:r>
              <a:rPr lang="en-US" dirty="0" smtClean="0"/>
              <a:t> called </a:t>
            </a:r>
            <a:r>
              <a:rPr lang="en-US" dirty="0" smtClean="0"/>
              <a:t>them as ‘Aboriginal”  </a:t>
            </a:r>
          </a:p>
          <a:p>
            <a:r>
              <a:rPr lang="en-US" dirty="0" smtClean="0"/>
              <a:t>Tribe is a collection of families or Groups of families bearing a common name, members of which occupy the same territory, speak the same language and observe certain taboos regarding marriage, profession or occupations- </a:t>
            </a:r>
            <a:r>
              <a:rPr lang="en-US" dirty="0" err="1" smtClean="0"/>
              <a:t>Dr.D.N.Majumdar</a:t>
            </a:r>
            <a:r>
              <a:rPr lang="en-US" dirty="0" smtClean="0"/>
              <a:t> </a:t>
            </a:r>
          </a:p>
          <a:p>
            <a:r>
              <a:rPr lang="en-US" dirty="0" smtClean="0"/>
              <a:t>  </a:t>
            </a:r>
            <a:r>
              <a:rPr lang="mr-IN" dirty="0" smtClean="0"/>
              <a:t>जमात किंवा आदिवासी समाज हा समान जीवन पद्धती असणारा, समान भाषा बोलणारा व व्यवहार, विवाह वगैरे बाबतीत समान निषेध नियमांचे पालन करणारा आणि एकाच भूप्रदेशावर वास्तव्य करणारया कुटुंबाचे किंवा कुटुंब समूहाचे एकत्रीकरण आहे.  </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India is home to one of the largest number of Tribes in the World</a:t>
            </a:r>
            <a:r>
              <a:rPr lang="en-US" dirty="0" smtClean="0"/>
              <a:t>. Tribes in India are found in the </a:t>
            </a:r>
            <a:r>
              <a:rPr lang="en-US" smtClean="0"/>
              <a:t>14 states </a:t>
            </a:r>
            <a:endParaRPr lang="en-US" dirty="0" smtClean="0"/>
          </a:p>
          <a:p>
            <a:r>
              <a:rPr lang="en-US" dirty="0" smtClean="0"/>
              <a:t>Although there are 537 tribal communities in India, only 258 communities have been notified as tribes.</a:t>
            </a:r>
          </a:p>
          <a:p>
            <a:r>
              <a:rPr lang="en-US" dirty="0" smtClean="0"/>
              <a:t>STs as a category of India’s Population, consulting 8% of her Total population (Census 2001) is varied in terms of Socio economic and political development </a:t>
            </a:r>
            <a:endParaRPr lang="mr-IN" dirty="0" smtClean="0"/>
          </a:p>
          <a:p>
            <a:r>
              <a:rPr lang="en-US" dirty="0" smtClean="0"/>
              <a:t>There </a:t>
            </a:r>
            <a:r>
              <a:rPr lang="en-US" dirty="0" smtClean="0"/>
              <a:t>is high variation in the spatial distribution of Tribes in India. </a:t>
            </a:r>
          </a:p>
          <a:p>
            <a:r>
              <a:rPr lang="en-US" dirty="0" smtClean="0"/>
              <a:t>Almost </a:t>
            </a:r>
            <a:r>
              <a:rPr lang="en-US" dirty="0" smtClean="0"/>
              <a:t>82% of the tribes lives in western and central sates where only 11% of them are located in Southern states </a:t>
            </a:r>
          </a:p>
          <a:p>
            <a:r>
              <a:rPr lang="en-US" dirty="0" smtClean="0"/>
              <a:t>Growth rate is low </a:t>
            </a:r>
            <a:r>
              <a:rPr lang="en-US" dirty="0" smtClean="0"/>
              <a:t>1950 to 2001 the growth is 212 to 550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a:t>
            </a:r>
            <a:endParaRPr lang="en-US" dirty="0"/>
          </a:p>
        </p:txBody>
      </p:sp>
      <p:sp>
        <p:nvSpPr>
          <p:cNvPr id="3" name="Content Placeholder 2"/>
          <p:cNvSpPr>
            <a:spLocks noGrp="1"/>
          </p:cNvSpPr>
          <p:nvPr>
            <p:ph idx="1"/>
          </p:nvPr>
        </p:nvSpPr>
        <p:spPr/>
        <p:txBody>
          <a:bodyPr>
            <a:normAutofit lnSpcReduction="10000"/>
          </a:bodyPr>
          <a:lstStyle/>
          <a:p>
            <a:r>
              <a:rPr lang="en-US" dirty="0" smtClean="0"/>
              <a:t>Definite Common Topography/Geographical Isolation or Semi Isolation- </a:t>
            </a:r>
            <a:r>
              <a:rPr lang="mr-IN" dirty="0" smtClean="0"/>
              <a:t>(सामान्य भूप्रदेश )</a:t>
            </a:r>
            <a:endParaRPr lang="en-US" dirty="0" smtClean="0"/>
          </a:p>
          <a:p>
            <a:r>
              <a:rPr lang="en-US" dirty="0" smtClean="0"/>
              <a:t>India Tribes are found in, </a:t>
            </a:r>
          </a:p>
          <a:p>
            <a:r>
              <a:rPr lang="en-US" dirty="0" smtClean="0"/>
              <a:t>Assam Hills, </a:t>
            </a:r>
            <a:r>
              <a:rPr lang="en-US" dirty="0" err="1" smtClean="0"/>
              <a:t>Chhota</a:t>
            </a:r>
            <a:r>
              <a:rPr lang="en-US" dirty="0" smtClean="0"/>
              <a:t> Nagpur and Orissa hinterland </a:t>
            </a:r>
          </a:p>
          <a:p>
            <a:r>
              <a:rPr lang="en-US" dirty="0" err="1" smtClean="0"/>
              <a:t>Chhatisgarh</a:t>
            </a:r>
            <a:r>
              <a:rPr lang="en-US" dirty="0" smtClean="0"/>
              <a:t>, </a:t>
            </a:r>
            <a:r>
              <a:rPr lang="en-US" dirty="0" err="1" smtClean="0"/>
              <a:t>Chhindwara</a:t>
            </a:r>
            <a:r>
              <a:rPr lang="en-US" dirty="0" smtClean="0"/>
              <a:t>, </a:t>
            </a:r>
            <a:r>
              <a:rPr lang="en-US" dirty="0" err="1" smtClean="0"/>
              <a:t>Mandla</a:t>
            </a:r>
            <a:r>
              <a:rPr lang="en-US" dirty="0" smtClean="0"/>
              <a:t>, </a:t>
            </a:r>
            <a:r>
              <a:rPr lang="en-US" dirty="0" err="1" smtClean="0"/>
              <a:t>Durg</a:t>
            </a:r>
            <a:r>
              <a:rPr lang="en-US" dirty="0" smtClean="0"/>
              <a:t> and Raipur </a:t>
            </a:r>
          </a:p>
          <a:p>
            <a:r>
              <a:rPr lang="en-US" dirty="0" smtClean="0"/>
              <a:t>The districts of east and West </a:t>
            </a:r>
            <a:r>
              <a:rPr lang="en-US" dirty="0" err="1" smtClean="0"/>
              <a:t>Khandesh</a:t>
            </a:r>
            <a:r>
              <a:rPr lang="en-US" dirty="0" smtClean="0"/>
              <a:t>, </a:t>
            </a:r>
            <a:r>
              <a:rPr lang="en-US" dirty="0" err="1" smtClean="0"/>
              <a:t>Nashik</a:t>
            </a:r>
            <a:r>
              <a:rPr lang="en-US" dirty="0" smtClean="0"/>
              <a:t>, </a:t>
            </a:r>
            <a:r>
              <a:rPr lang="en-US" dirty="0" err="1" smtClean="0"/>
              <a:t>Surat</a:t>
            </a:r>
            <a:r>
              <a:rPr lang="en-US" dirty="0" smtClean="0"/>
              <a:t>, Baroda, Thane, </a:t>
            </a:r>
            <a:r>
              <a:rPr lang="en-US" dirty="0" err="1" smtClean="0"/>
              <a:t>Raygad</a:t>
            </a:r>
            <a:r>
              <a:rPr lang="en-US" dirty="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r-IN" dirty="0" smtClean="0"/>
              <a:t>सामान्य भाषा किंवा बोली/ </a:t>
            </a:r>
            <a:r>
              <a:rPr lang="en-US" dirty="0" smtClean="0"/>
              <a:t>Common Language or dialect </a:t>
            </a:r>
            <a:endParaRPr lang="en-US" dirty="0"/>
          </a:p>
        </p:txBody>
      </p:sp>
      <p:sp>
        <p:nvSpPr>
          <p:cNvPr id="3" name="Content Placeholder 2"/>
          <p:cNvSpPr>
            <a:spLocks noGrp="1"/>
          </p:cNvSpPr>
          <p:nvPr>
            <p:ph idx="1"/>
          </p:nvPr>
        </p:nvSpPr>
        <p:spPr/>
        <p:txBody>
          <a:bodyPr/>
          <a:lstStyle/>
          <a:p>
            <a:r>
              <a:rPr lang="en-US" dirty="0" smtClean="0"/>
              <a:t>These people are illiterate and they have their own language. </a:t>
            </a:r>
          </a:p>
          <a:p>
            <a:r>
              <a:rPr lang="en-US" dirty="0" smtClean="0"/>
              <a:t>Language is not consider as a independent language </a:t>
            </a:r>
          </a:p>
          <a:p>
            <a:r>
              <a:rPr lang="en-US" dirty="0" smtClean="0"/>
              <a:t>No alphabets </a:t>
            </a:r>
          </a:p>
          <a:p>
            <a:r>
              <a:rPr lang="en-US" dirty="0" smtClean="0"/>
              <a:t>205 languages are existing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Culture </a:t>
            </a:r>
            <a:endParaRPr lang="en-US" dirty="0"/>
          </a:p>
        </p:txBody>
      </p:sp>
      <p:sp>
        <p:nvSpPr>
          <p:cNvPr id="3" name="Content Placeholder 2"/>
          <p:cNvSpPr>
            <a:spLocks noGrp="1"/>
          </p:cNvSpPr>
          <p:nvPr>
            <p:ph idx="1"/>
          </p:nvPr>
        </p:nvSpPr>
        <p:spPr/>
        <p:txBody>
          <a:bodyPr>
            <a:normAutofit fontScale="92500"/>
          </a:bodyPr>
          <a:lstStyle/>
          <a:p>
            <a:r>
              <a:rPr lang="en-US" dirty="0" smtClean="0"/>
              <a:t>They have their own culture</a:t>
            </a:r>
          </a:p>
          <a:p>
            <a:r>
              <a:rPr lang="en-US" dirty="0" smtClean="0"/>
              <a:t>Life style is differ them from Urban and Rural life </a:t>
            </a:r>
          </a:p>
          <a:p>
            <a:r>
              <a:rPr lang="en-US" dirty="0" smtClean="0"/>
              <a:t>They have their own traditions, values, rituals, </a:t>
            </a:r>
          </a:p>
          <a:p>
            <a:r>
              <a:rPr lang="en-US" dirty="0" smtClean="0"/>
              <a:t>Marriage system is differ </a:t>
            </a:r>
          </a:p>
          <a:p>
            <a:r>
              <a:rPr lang="en-US" dirty="0" smtClean="0"/>
              <a:t>Religious practices are different </a:t>
            </a:r>
          </a:p>
          <a:p>
            <a:r>
              <a:rPr lang="en-US" dirty="0" smtClean="0"/>
              <a:t>Pattern of clothing, housing are different </a:t>
            </a:r>
          </a:p>
          <a:p>
            <a:r>
              <a:rPr lang="en-US" dirty="0" smtClean="0"/>
              <a:t>They follows norms made by the particular tribe </a:t>
            </a:r>
          </a:p>
          <a:p>
            <a:r>
              <a:rPr lang="en-US" dirty="0" smtClean="0"/>
              <a:t>They have their own belief (</a:t>
            </a:r>
            <a:r>
              <a:rPr lang="en-US" dirty="0" err="1" smtClean="0"/>
              <a:t>e.gWater</a:t>
            </a:r>
            <a:r>
              <a:rPr lang="en-US"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Name </a:t>
            </a:r>
            <a:endParaRPr lang="en-US" dirty="0"/>
          </a:p>
        </p:txBody>
      </p:sp>
      <p:sp>
        <p:nvSpPr>
          <p:cNvPr id="3" name="Content Placeholder 2"/>
          <p:cNvSpPr>
            <a:spLocks noGrp="1"/>
          </p:cNvSpPr>
          <p:nvPr>
            <p:ph idx="1"/>
          </p:nvPr>
        </p:nvSpPr>
        <p:spPr/>
        <p:txBody>
          <a:bodyPr/>
          <a:lstStyle/>
          <a:p>
            <a:r>
              <a:rPr lang="en-US" dirty="0" smtClean="0"/>
              <a:t>Every Tribe having their Independent name. That name itself indicates their Tribe. (</a:t>
            </a:r>
            <a:r>
              <a:rPr lang="en-US" dirty="0" err="1" smtClean="0"/>
              <a:t>Valvi</a:t>
            </a:r>
            <a:r>
              <a:rPr lang="en-US" dirty="0" smtClean="0"/>
              <a:t>, </a:t>
            </a:r>
            <a:r>
              <a:rPr lang="en-US" dirty="0" err="1" smtClean="0"/>
              <a:t>Vasave</a:t>
            </a:r>
            <a:r>
              <a:rPr lang="en-US" dirty="0" smtClean="0"/>
              <a:t>) </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ENDOGAMY </a:t>
            </a:r>
            <a:endParaRPr lang="en-US" dirty="0"/>
          </a:p>
        </p:txBody>
      </p:sp>
      <p:sp>
        <p:nvSpPr>
          <p:cNvPr id="3" name="Content Placeholder 2"/>
          <p:cNvSpPr>
            <a:spLocks noGrp="1"/>
          </p:cNvSpPr>
          <p:nvPr>
            <p:ph idx="1"/>
          </p:nvPr>
        </p:nvSpPr>
        <p:spPr/>
        <p:txBody>
          <a:bodyPr/>
          <a:lstStyle/>
          <a:p>
            <a:r>
              <a:rPr lang="en-US" dirty="0" smtClean="0"/>
              <a:t>Marry within the Tribe.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Organization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Senior Citizens and Experienced persons having political committee </a:t>
            </a:r>
          </a:p>
          <a:p>
            <a:r>
              <a:rPr lang="en-US" dirty="0" smtClean="0"/>
              <a:t>Every tribe having leader </a:t>
            </a:r>
          </a:p>
          <a:p>
            <a:r>
              <a:rPr lang="en-US" dirty="0" smtClean="0"/>
              <a:t>These Political organizations are trying to maintain healthy, harmonious and peaceful relationship among the tribes also trying to provide secure life from outsiders. </a:t>
            </a:r>
          </a:p>
          <a:p>
            <a:r>
              <a:rPr lang="en-US" dirty="0" smtClean="0"/>
              <a:t>This Committee give penalties to Culprits </a:t>
            </a:r>
          </a:p>
          <a:p>
            <a:r>
              <a:rPr lang="en-US" dirty="0" smtClean="0"/>
              <a:t>They are not much more advanced politically as compare urban and rural community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Illiteracy </a:t>
            </a:r>
            <a:endParaRPr lang="en-US" dirty="0"/>
          </a:p>
        </p:txBody>
      </p:sp>
      <p:sp>
        <p:nvSpPr>
          <p:cNvPr id="3" name="Content Placeholder 2"/>
          <p:cNvSpPr>
            <a:spLocks noGrp="1"/>
          </p:cNvSpPr>
          <p:nvPr>
            <p:ph idx="1"/>
          </p:nvPr>
        </p:nvSpPr>
        <p:spPr/>
        <p:txBody>
          <a:bodyPr/>
          <a:lstStyle/>
          <a:p>
            <a:r>
              <a:rPr lang="en-US" dirty="0" smtClean="0"/>
              <a:t>These people are illiterate </a:t>
            </a:r>
          </a:p>
          <a:p>
            <a:r>
              <a:rPr lang="en-US" dirty="0" smtClean="0"/>
              <a:t>Lack of formal education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URBAN COMMUNITY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Urban community is something which an individual thought as, an area with high density of population, an area with the availability of basic requirements, an area of good resources, the area has lots of opportunity of</a:t>
            </a:r>
            <a:r>
              <a:rPr lang="en-US" dirty="0" smtClean="0">
                <a:hlinkClick r:id="rId2"/>
              </a:rPr>
              <a:t> employment</a:t>
            </a:r>
            <a:r>
              <a:rPr lang="en-US" dirty="0" smtClean="0"/>
              <a:t> and such an area which can be considered as life-giving for luxurious desires of human or individual.  The word urban community has many meanings, the term ‘community’, only, denotes two conditions:</a:t>
            </a:r>
          </a:p>
          <a:p>
            <a:r>
              <a:rPr lang="en-US" b="1" dirty="0" smtClean="0"/>
              <a:t>Physical condition</a:t>
            </a:r>
            <a:endParaRPr lang="en-US" dirty="0" smtClean="0"/>
          </a:p>
          <a:p>
            <a:r>
              <a:rPr lang="en-US" b="1" dirty="0" smtClean="0"/>
              <a:t>Social condition</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Lack of Technology </a:t>
            </a:r>
            <a:endParaRPr lang="en-US" dirty="0"/>
          </a:p>
        </p:txBody>
      </p:sp>
      <p:sp>
        <p:nvSpPr>
          <p:cNvPr id="3" name="Content Placeholder 2"/>
          <p:cNvSpPr>
            <a:spLocks noGrp="1"/>
          </p:cNvSpPr>
          <p:nvPr>
            <p:ph idx="1"/>
          </p:nvPr>
        </p:nvSpPr>
        <p:spPr/>
        <p:txBody>
          <a:bodyPr/>
          <a:lstStyle/>
          <a:p>
            <a:r>
              <a:rPr lang="en-US" dirty="0" smtClean="0"/>
              <a:t>Tribes are living in the hilly reasons </a:t>
            </a:r>
          </a:p>
          <a:p>
            <a:r>
              <a:rPr lang="en-US" dirty="0" smtClean="0"/>
              <a:t>Area is for away from the Urban community </a:t>
            </a:r>
          </a:p>
          <a:p>
            <a:r>
              <a:rPr lang="en-US" dirty="0" smtClean="0"/>
              <a:t>Access of Technology is not easy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Economic System </a:t>
            </a:r>
            <a:endParaRPr lang="en-US" dirty="0"/>
          </a:p>
        </p:txBody>
      </p:sp>
      <p:sp>
        <p:nvSpPr>
          <p:cNvPr id="3" name="Content Placeholder 2"/>
          <p:cNvSpPr>
            <a:spLocks noGrp="1"/>
          </p:cNvSpPr>
          <p:nvPr>
            <p:ph idx="1"/>
          </p:nvPr>
        </p:nvSpPr>
        <p:spPr/>
        <p:txBody>
          <a:bodyPr/>
          <a:lstStyle/>
          <a:p>
            <a:r>
              <a:rPr lang="en-US" dirty="0" smtClean="0"/>
              <a:t>They have Primary Economic system </a:t>
            </a:r>
          </a:p>
          <a:p>
            <a:r>
              <a:rPr lang="en-US" dirty="0" smtClean="0"/>
              <a:t>They are dependant on environment/ Nature</a:t>
            </a:r>
          </a:p>
          <a:p>
            <a:r>
              <a:rPr lang="en-US" dirty="0" smtClean="0"/>
              <a:t>Agriculture, Fishing, Hunting are the occupations.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Generally, by an urban area, we mean an area with a high density of population.</a:t>
            </a:r>
          </a:p>
          <a:p>
            <a:r>
              <a:rPr lang="en-US" dirty="0" smtClean="0"/>
              <a:t>Density is not the only a term which may be considered as a definite term to confer a name of “urban city” to the particular village, area, land, city, town etc. two main factors must be kept in mind while declaring a community as urban, i.e.</a:t>
            </a:r>
          </a:p>
          <a:p>
            <a:r>
              <a:rPr lang="en-US" b="1" dirty="0" smtClean="0"/>
              <a:t>Absolute population</a:t>
            </a:r>
            <a:r>
              <a:rPr lang="en-US" dirty="0" smtClean="0"/>
              <a:t>: – it is an accurate numerical value with which the population of a society can be estimated or known.</a:t>
            </a:r>
          </a:p>
          <a:p>
            <a:r>
              <a:rPr lang="en-US" b="1" dirty="0" smtClean="0"/>
              <a:t>Absolute area</a:t>
            </a:r>
            <a:r>
              <a:rPr lang="en-US" dirty="0" smtClean="0"/>
              <a:t>: – Refers to a specific, fixed point on the earth’s surface expressed by a coordinate system.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social condition of people in life is expressed as the fashionable living of people, the acquaintance of peoples with luxury and the fashionable life of people.</a:t>
            </a:r>
          </a:p>
          <a:p>
            <a:r>
              <a:rPr lang="en-US" dirty="0" smtClean="0"/>
              <a:t>Urban lifestyle is such a style which has the effect of the act, done by an individual, on the other member of the same society; but is it true or is it not a full truth that only those, who are members of society does get affected? Or the other part of society also does get affected? Or the other societies have the effect of the particular activity? Or the rural areas are also experiencing the effects of vibes of the act of an individual?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Rural areas</a:t>
            </a:r>
            <a:r>
              <a:rPr lang="en-US" dirty="0" smtClean="0"/>
              <a:t> may get converted into urban areas. A government, taking into account the need of development, may change a society living in a rural area to such a society which is developed and educated.</a:t>
            </a:r>
          </a:p>
          <a:p>
            <a:r>
              <a:rPr lang="en-US" dirty="0" smtClean="0"/>
              <a:t>Dentition of urban is not completely explainable and not much clear, but the difference between the word “rural” and “urban” is clear from the above explanation.</a:t>
            </a:r>
          </a:p>
          <a:p>
            <a:pPr>
              <a:buNone/>
            </a:pP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Rural areas differ from urban areas In many ways, such as population density, quality and educated population, institution, requirements and the availability of sources.</a:t>
            </a:r>
          </a:p>
          <a:p>
            <a:r>
              <a:rPr lang="en-US" dirty="0" smtClean="0"/>
              <a:t>The areas where resources are available to get converted into a appoint of attraction and the area around the resource become an area of settlement of people and crowd. A crowd, with it, brings many needs, desires; thus, to complete the task of completing wishes and demands of an individual opportunity of employment are provided. Thus, this opportunity attracts more people.</a:t>
            </a:r>
          </a:p>
          <a:p>
            <a:r>
              <a:rPr lang="en-US" dirty="0" smtClean="0"/>
              <a:t>For example – the area near gang, London, Mumbai or Calcutta; any city which is developed today, has its past like an area, considered as a rural area, shall have. Urban area’s </a:t>
            </a:r>
            <a:r>
              <a:rPr lang="en-US" dirty="0" smtClean="0">
                <a:hlinkClick r:id="rId2"/>
              </a:rPr>
              <a:t>population</a:t>
            </a:r>
            <a:r>
              <a:rPr lang="en-US" dirty="0" smtClean="0"/>
              <a:t> may possibly or with a with very small probability shall have the fee schedule, which decreases their social interaction.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CHARACTERISTICS OF URBAN </a:t>
            </a:r>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1. Large size and high density of population:</a:t>
            </a:r>
          </a:p>
          <a:p>
            <a:pPr fontAlgn="base">
              <a:buNone/>
            </a:pPr>
            <a:r>
              <a:rPr lang="en-US" cap="all" dirty="0" smtClean="0"/>
              <a:t>    </a:t>
            </a:r>
            <a:r>
              <a:rPr lang="en-US" dirty="0" smtClean="0"/>
              <a:t>The size of the urban community is much larger than the rural community. Not only this, in urban areas, there is high density of population. Density increases the number of short-term, impersonal and utilitarian social relationships a person is likely to have.</a:t>
            </a:r>
          </a:p>
          <a:p>
            <a:pPr fontAlgn="base"/>
            <a:r>
              <a:rPr lang="en-US" b="1" dirty="0" smtClean="0"/>
              <a:t>2. Heterogeneity:</a:t>
            </a:r>
          </a:p>
          <a:p>
            <a:pPr fontAlgn="base">
              <a:buNone/>
            </a:pPr>
            <a:r>
              <a:rPr lang="en-US" dirty="0" smtClean="0"/>
              <a:t>    Urban population is heterogeneous. It consists of various shades of people—different castes, classes, ethnic groups, religions, etc. They are not all alike. Urban community is noteworthy for its diversity.</a:t>
            </a:r>
          </a:p>
          <a:p>
            <a:pPr fontAlgn="base">
              <a:buNone/>
            </a:pPr>
            <a:endParaRPr lang="en-US" dirty="0" smtClean="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fontAlgn="base"/>
            <a:r>
              <a:rPr lang="en-US" b="1" dirty="0" smtClean="0"/>
              <a:t>3. Anonymity:</a:t>
            </a:r>
          </a:p>
          <a:p>
            <a:pPr fontAlgn="base">
              <a:buNone/>
            </a:pPr>
            <a:r>
              <a:rPr lang="en-US" dirty="0" smtClean="0"/>
              <a:t>     The sheer pressure of number marks for anonymity. Anonymity is a loss of identity and sense of belongingness. The heterogeneity of city life with its mixture of people of all races, castes, classes, creeds, occupations and ethnic origins heightens the sense of anonymity.</a:t>
            </a:r>
          </a:p>
          <a:p>
            <a:pPr fontAlgn="base"/>
            <a:r>
              <a:rPr lang="en-US" b="1" dirty="0" smtClean="0"/>
              <a:t>4. Mobility and transiency:</a:t>
            </a:r>
          </a:p>
          <a:p>
            <a:pPr fontAlgn="base"/>
            <a:r>
              <a:rPr lang="en-US" dirty="0" smtClean="0"/>
              <a:t>Urban life is dynamic. Social relations are temporary. Therefore, permanency does not develop in urban relations. There is a high rate of geographical as well as social mobility in urban areas. In America, on an average, a person changes his job (occupational mobility) within six years.</a:t>
            </a:r>
            <a:endParaRPr lang="en-US" cap="all" dirty="0" smtClean="0"/>
          </a:p>
          <a:p>
            <a:pPr fontAlgn="base">
              <a:buNone/>
            </a:pPr>
            <a:r>
              <a:rPr lang="en-US" dirty="0" smtClean="0"/>
              <a:t>      Consequently, his dwelling (changes of residence), also changes. Different types of mobility usually mean transiency of contact. As such, urban social relations continue for a very short time. Urban dweller continually makes new social contacts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fontAlgn="base">
              <a:buNone/>
            </a:pPr>
            <a:r>
              <a:rPr lang="en-US" b="1" dirty="0" smtClean="0"/>
              <a:t>5. Formality of relations:</a:t>
            </a:r>
          </a:p>
          <a:p>
            <a:pPr fontAlgn="base"/>
            <a:r>
              <a:rPr lang="en-US" dirty="0" smtClean="0"/>
              <a:t>In urban social life, relations are not intimate and kinship based. Most routine social contacts in the city are impersonal and segmented. Formal politeness takes the place of genuine friendliness. The impersonality of urban life is a necessary and convenient way of urban living.</a:t>
            </a:r>
          </a:p>
          <a:p>
            <a:pPr fontAlgn="base"/>
            <a:r>
              <a:rPr lang="en-US" b="1" dirty="0" smtClean="0"/>
              <a:t>6. Social distance:</a:t>
            </a:r>
          </a:p>
          <a:p>
            <a:pPr fontAlgn="base">
              <a:buNone/>
            </a:pPr>
            <a:r>
              <a:rPr lang="en-US" dirty="0" smtClean="0"/>
              <a:t>     City people are physically crowded but socially distant. Social distance is a product of anonymity, impersonality and heterogeneity. Occupational differences may be even more important sources of social distance. Urbanites become nigh-dwellers, not </a:t>
            </a:r>
            <a:r>
              <a:rPr lang="en-US" dirty="0" err="1" smtClean="0"/>
              <a:t>neighbours</a:t>
            </a:r>
            <a:r>
              <a:rPr lang="en-US" dirty="0" smtClean="0"/>
              <a:t>. Apartment dwellers may live for years without any acquaintance with many of the other occupants.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1476</Words>
  <Application>Microsoft Office PowerPoint</Application>
  <PresentationFormat>On-screen Show (4:3)</PresentationFormat>
  <Paragraphs>89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UNIT I </vt:lpstr>
      <vt:lpstr>URBAN COMMUNITY </vt:lpstr>
      <vt:lpstr>Slide 3</vt:lpstr>
      <vt:lpstr>Slide 4</vt:lpstr>
      <vt:lpstr>Slide 5</vt:lpstr>
      <vt:lpstr>Slide 6</vt:lpstr>
      <vt:lpstr>CHARACTERISTICS OF URBAN </vt:lpstr>
      <vt:lpstr>Slide 8</vt:lpstr>
      <vt:lpstr>Slide 9</vt:lpstr>
      <vt:lpstr>Slide 10</vt:lpstr>
      <vt:lpstr>Tribal Community </vt:lpstr>
      <vt:lpstr>Slide 12</vt:lpstr>
      <vt:lpstr>Characteristics </vt:lpstr>
      <vt:lpstr>सामान्य भाषा किंवा बोली/ Common Language or dialect </vt:lpstr>
      <vt:lpstr>Common Culture </vt:lpstr>
      <vt:lpstr>Common Name </vt:lpstr>
      <vt:lpstr>ENDOGAMY </vt:lpstr>
      <vt:lpstr>Political Organization </vt:lpstr>
      <vt:lpstr>Illiteracy </vt:lpstr>
      <vt:lpstr>Lack of Technology </vt:lpstr>
      <vt:lpstr>Simple Economic System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Pathare</dc:creator>
  <cp:lastModifiedBy>Dr Pathare</cp:lastModifiedBy>
  <cp:revision>24</cp:revision>
  <dcterms:created xsi:type="dcterms:W3CDTF">2006-08-16T00:00:00Z</dcterms:created>
  <dcterms:modified xsi:type="dcterms:W3CDTF">2019-01-15T07:20:01Z</dcterms:modified>
</cp:coreProperties>
</file>