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IN" dirty="0" smtClean="0"/>
              <a:t>Understanding and Internalization Of Professional Values and Value Conflicts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</a:t>
            </a:r>
            <a:r>
              <a:rPr lang="en-US" dirty="0" smtClean="0"/>
              <a:t>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Professionalism</a:t>
            </a:r>
          </a:p>
          <a:p>
            <a:r>
              <a:rPr lang="en-IN" dirty="0" smtClean="0"/>
              <a:t>Honesty and Integrity</a:t>
            </a:r>
          </a:p>
          <a:p>
            <a:r>
              <a:rPr lang="en-IN" dirty="0" smtClean="0"/>
              <a:t>Adaptability</a:t>
            </a:r>
          </a:p>
          <a:p>
            <a:r>
              <a:rPr lang="en-IN" dirty="0" smtClean="0"/>
              <a:t>Problem-solving</a:t>
            </a:r>
          </a:p>
          <a:p>
            <a:r>
              <a:rPr lang="en-IN" dirty="0" smtClean="0"/>
              <a:t>Dependability/Reliability/Responsibility</a:t>
            </a:r>
          </a:p>
          <a:p>
            <a:r>
              <a:rPr lang="en-IN" dirty="0" smtClean="0"/>
              <a:t>Loyalty</a:t>
            </a:r>
          </a:p>
          <a:p>
            <a:r>
              <a:rPr lang="en-IN" dirty="0" smtClean="0"/>
              <a:t>Positive Attitude/Motivation/Energy/Passion</a:t>
            </a:r>
          </a:p>
          <a:p>
            <a:r>
              <a:rPr lang="en-IN" dirty="0" smtClean="0"/>
              <a:t>Self-Confidence.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Professional Values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i-IN" dirty="0" smtClean="0"/>
          </a:p>
          <a:p>
            <a:pPr algn="just"/>
            <a:endParaRPr lang="hi-IN" dirty="0" smtClean="0"/>
          </a:p>
          <a:p>
            <a:pPr algn="just"/>
            <a:r>
              <a:rPr lang="en-IN" dirty="0" smtClean="0"/>
              <a:t>In sociology and other social sciences, </a:t>
            </a:r>
            <a:r>
              <a:rPr lang="en-IN" b="1" dirty="0" smtClean="0"/>
              <a:t>internalisation</a:t>
            </a:r>
            <a:r>
              <a:rPr lang="en-IN" dirty="0" smtClean="0"/>
              <a:t> (or </a:t>
            </a:r>
            <a:r>
              <a:rPr lang="en-IN" b="1" dirty="0" smtClean="0"/>
              <a:t>internalization</a:t>
            </a:r>
            <a:r>
              <a:rPr lang="en-IN" dirty="0" smtClean="0"/>
              <a:t>) means an individual's acceptance of a set of norms and values (established by others) through socialisation.</a:t>
            </a:r>
            <a:endParaRPr lang="hi-IN" dirty="0" smtClean="0"/>
          </a:p>
          <a:p>
            <a:pPr algn="just"/>
            <a:endParaRPr lang="hi-IN" dirty="0" smtClean="0"/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Internalization </a:t>
            </a:r>
            <a:r>
              <a:rPr lang="hi-IN" sz="2700" dirty="0" smtClean="0"/>
              <a:t>अंतर्भूत</a:t>
            </a:r>
            <a:r>
              <a:rPr lang="en-US" sz="2700" dirty="0" smtClean="0"/>
              <a:t> </a:t>
            </a:r>
            <a:r>
              <a:rPr lang="hi-IN" sz="2700" dirty="0" smtClean="0"/>
              <a:t>करणे </a:t>
            </a:r>
            <a:r>
              <a:rPr lang="en-US" dirty="0" smtClean="0"/>
              <a:t>of Professional Values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hi-IN" dirty="0" smtClean="0"/>
          </a:p>
          <a:p>
            <a:pPr algn="just"/>
            <a:r>
              <a:rPr lang="en-IN" dirty="0" smtClean="0"/>
              <a:t>Development consists of gradual </a:t>
            </a:r>
            <a:r>
              <a:rPr lang="en-IN" b="1" dirty="0" smtClean="0"/>
              <a:t>internalization</a:t>
            </a:r>
            <a:r>
              <a:rPr lang="en-IN" dirty="0" smtClean="0"/>
              <a:t>, primarily through language, to form cultural adaptation (</a:t>
            </a:r>
            <a:r>
              <a:rPr lang="en-IN" dirty="0" err="1" smtClean="0"/>
              <a:t>Rogoff</a:t>
            </a:r>
            <a:r>
              <a:rPr lang="en-IN" dirty="0" smtClean="0"/>
              <a:t>, 1990). </a:t>
            </a:r>
            <a:endParaRPr lang="hi-IN" dirty="0" smtClean="0"/>
          </a:p>
          <a:p>
            <a:pPr algn="just"/>
            <a:endParaRPr lang="hi-IN" dirty="0" smtClean="0"/>
          </a:p>
          <a:p>
            <a:pPr algn="just"/>
            <a:r>
              <a:rPr lang="en-IN" dirty="0" smtClean="0"/>
              <a:t>The second aspect of </a:t>
            </a:r>
            <a:r>
              <a:rPr lang="en-IN" b="1" dirty="0" err="1" smtClean="0"/>
              <a:t>Vygotsky</a:t>
            </a:r>
            <a:r>
              <a:rPr lang="en-IN" dirty="0" err="1" smtClean="0"/>
              <a:t>´s</a:t>
            </a:r>
            <a:r>
              <a:rPr lang="en-IN" dirty="0" smtClean="0"/>
              <a:t> theory is the idea that the potential for cognitive development is limited to a certain time span which he calls the “ zone of proximal development”.</a:t>
            </a:r>
            <a:endParaRPr lang="hi-IN" dirty="0" smtClean="0"/>
          </a:p>
          <a:p>
            <a:pPr algn="just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Internalization </a:t>
            </a:r>
            <a:r>
              <a:rPr lang="hi-IN" sz="2700" dirty="0" smtClean="0"/>
              <a:t>अंतर्भूत</a:t>
            </a:r>
            <a:r>
              <a:rPr lang="en-US" sz="2700" dirty="0" smtClean="0"/>
              <a:t> </a:t>
            </a:r>
            <a:r>
              <a:rPr lang="hi-IN" sz="2700" dirty="0" smtClean="0"/>
              <a:t>करणे </a:t>
            </a:r>
            <a:r>
              <a:rPr lang="en-US" dirty="0" smtClean="0"/>
              <a:t>of Professional Values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i-IN" dirty="0" smtClean="0"/>
          </a:p>
          <a:p>
            <a:pPr algn="just"/>
            <a:r>
              <a:rPr lang="en-IN" dirty="0" smtClean="0"/>
              <a:t>The process of internalisation starts with learning what the norms are, </a:t>
            </a:r>
            <a:endParaRPr lang="hi-IN" dirty="0" smtClean="0"/>
          </a:p>
          <a:p>
            <a:pPr algn="just"/>
            <a:endParaRPr lang="hi-IN" dirty="0" smtClean="0"/>
          </a:p>
          <a:p>
            <a:pPr algn="just"/>
            <a:r>
              <a:rPr lang="en-IN" dirty="0" smtClean="0"/>
              <a:t>and then the individual goes through a process of understanding why they are of value or why they make sense, </a:t>
            </a:r>
            <a:endParaRPr lang="hi-IN" dirty="0" smtClean="0"/>
          </a:p>
          <a:p>
            <a:pPr algn="just"/>
            <a:endParaRPr lang="hi-IN" dirty="0" smtClean="0"/>
          </a:p>
          <a:p>
            <a:pPr algn="just"/>
            <a:r>
              <a:rPr lang="en-IN" dirty="0" smtClean="0"/>
              <a:t>until finally they accept the norm as their own viewpoint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Internalization </a:t>
            </a:r>
            <a:r>
              <a:rPr lang="hi-IN" sz="2700" dirty="0" smtClean="0"/>
              <a:t>अंतर्भूत</a:t>
            </a:r>
            <a:r>
              <a:rPr lang="en-US" sz="2700" dirty="0" smtClean="0"/>
              <a:t> </a:t>
            </a:r>
            <a:r>
              <a:rPr lang="hi-IN" sz="2700" dirty="0" smtClean="0"/>
              <a:t>करणे </a:t>
            </a:r>
            <a:r>
              <a:rPr lang="en-US" dirty="0" smtClean="0"/>
              <a:t>of Professional Values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i-IN" b="1" dirty="0" smtClean="0"/>
          </a:p>
          <a:p>
            <a:pPr algn="just"/>
            <a:endParaRPr lang="hi-IN" b="1" dirty="0" smtClean="0"/>
          </a:p>
          <a:p>
            <a:pPr algn="just"/>
            <a:r>
              <a:rPr lang="en-IN" b="1" dirty="0" smtClean="0"/>
              <a:t>Value conflicts</a:t>
            </a:r>
            <a:r>
              <a:rPr lang="en-IN" dirty="0" smtClean="0"/>
              <a:t> are caused by perceived or actual incompatible belief systems.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/>
              <a:t>Values</a:t>
            </a:r>
            <a:r>
              <a:rPr lang="en-IN" dirty="0" smtClean="0"/>
              <a:t> are beliefs that people use to give </a:t>
            </a:r>
            <a:r>
              <a:rPr lang="en-IN" b="1" dirty="0" smtClean="0"/>
              <a:t>meaning</a:t>
            </a:r>
            <a:r>
              <a:rPr lang="en-IN" dirty="0" smtClean="0"/>
              <a:t> to their lives.</a:t>
            </a:r>
          </a:p>
          <a:p>
            <a:pPr algn="just"/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Conflicts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i-IN" b="1" dirty="0" smtClean="0"/>
          </a:p>
          <a:p>
            <a:pPr algn="just"/>
            <a:endParaRPr lang="hi-IN" b="1" dirty="0" smtClean="0"/>
          </a:p>
          <a:p>
            <a:pPr algn="just"/>
            <a:r>
              <a:rPr lang="en-IN" b="1" dirty="0" smtClean="0"/>
              <a:t>Values</a:t>
            </a:r>
            <a:r>
              <a:rPr lang="hi-IN" b="1" dirty="0" smtClean="0"/>
              <a:t> </a:t>
            </a:r>
            <a:r>
              <a:rPr lang="en-IN" dirty="0" smtClean="0"/>
              <a:t>explain what is "good" or "bad," "right" or "wrong," "just" or "unjust." Differing </a:t>
            </a:r>
            <a:r>
              <a:rPr lang="en-IN" b="1" dirty="0" smtClean="0"/>
              <a:t>values</a:t>
            </a:r>
            <a:r>
              <a:rPr lang="en-IN" dirty="0" smtClean="0"/>
              <a:t> need not cause</a:t>
            </a:r>
            <a:r>
              <a:rPr lang="hi-IN" dirty="0" smtClean="0"/>
              <a:t> </a:t>
            </a:r>
            <a:r>
              <a:rPr lang="en-IN" b="1" dirty="0" smtClean="0"/>
              <a:t>conflict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Value </a:t>
            </a:r>
            <a:r>
              <a:rPr lang="en-US" dirty="0" smtClean="0"/>
              <a:t>Conflicts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</TotalTime>
  <Words>134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Understanding and Internalization Of Professional Values and Value Conflicts</vt:lpstr>
      <vt:lpstr>Understanding Professional Values </vt:lpstr>
      <vt:lpstr>Internalization अंतर्भूत करणे of Professional Values </vt:lpstr>
      <vt:lpstr>Internalization अंतर्भूत करणे of Professional Values </vt:lpstr>
      <vt:lpstr>Internalization अंतर्भूत करणे of Professional Values </vt:lpstr>
      <vt:lpstr>Values Conflicts</vt:lpstr>
      <vt:lpstr>Value Conflicts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Internalization Of Professional Values and Value Conflicts</dc:title>
  <dc:creator>ADMIN</dc:creator>
  <cp:lastModifiedBy>ADMIN</cp:lastModifiedBy>
  <cp:revision>6</cp:revision>
  <dcterms:created xsi:type="dcterms:W3CDTF">2006-08-16T00:00:00Z</dcterms:created>
  <dcterms:modified xsi:type="dcterms:W3CDTF">2019-01-18T06:29:05Z</dcterms:modified>
</cp:coreProperties>
</file>