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62" r:id="rId6"/>
    <p:sldId id="263" r:id="rId7"/>
    <p:sldId id="259" r:id="rId8"/>
    <p:sldId id="26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Unemployment </a:t>
            </a:r>
            <a:endParaRPr lang="en-SG" dirty="0"/>
          </a:p>
        </p:txBody>
      </p:sp>
      <p:sp>
        <p:nvSpPr>
          <p:cNvPr id="3" name="Subtitle 2"/>
          <p:cNvSpPr>
            <a:spLocks noGrp="1"/>
          </p:cNvSpPr>
          <p:nvPr>
            <p:ph type="subTitle" idx="1"/>
          </p:nvPr>
        </p:nvSpPr>
        <p:spPr/>
        <p:txBody>
          <a:bodyPr/>
          <a:lstStyle/>
          <a:p>
            <a:endParaRPr lang="en-SG"/>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idx="1"/>
          </p:nvPr>
        </p:nvSpPr>
        <p:spPr/>
        <p:txBody>
          <a:bodyPr/>
          <a:lstStyle/>
          <a:p>
            <a:pPr algn="just"/>
            <a:r>
              <a:rPr lang="en-US" dirty="0" smtClean="0"/>
              <a:t>Unemployment is a condition or situation of economy in which society cannot provide jobs to all people who are willing to work</a:t>
            </a:r>
          </a:p>
          <a:p>
            <a:pPr algn="just"/>
            <a:r>
              <a:rPr lang="en-US" dirty="0" smtClean="0"/>
              <a:t>Karl </a:t>
            </a:r>
            <a:r>
              <a:rPr lang="en-US" dirty="0" err="1" smtClean="0"/>
              <a:t>Pirbram</a:t>
            </a:r>
            <a:r>
              <a:rPr lang="en-US" dirty="0" smtClean="0"/>
              <a:t> says unemployment is a condition of the </a:t>
            </a:r>
            <a:r>
              <a:rPr lang="en-US" dirty="0" err="1" smtClean="0"/>
              <a:t>labour</a:t>
            </a:r>
            <a:r>
              <a:rPr lang="en-US" dirty="0" smtClean="0"/>
              <a:t> market in which the supply of </a:t>
            </a:r>
            <a:r>
              <a:rPr lang="en-US" dirty="0" err="1" smtClean="0"/>
              <a:t>labour</a:t>
            </a:r>
            <a:r>
              <a:rPr lang="en-US" dirty="0" smtClean="0"/>
              <a:t> is greater than the number of available openings. </a:t>
            </a:r>
            <a:endParaRPr lang="en-SG" dirty="0" smtClean="0"/>
          </a:p>
          <a:p>
            <a:endParaRPr lang="en-S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Concept</a:t>
            </a:r>
            <a:endParaRPr lang="en-SG" dirty="0"/>
          </a:p>
        </p:txBody>
      </p:sp>
      <p:sp>
        <p:nvSpPr>
          <p:cNvPr id="3" name="Content Placeholder 2"/>
          <p:cNvSpPr>
            <a:spLocks noGrp="1"/>
          </p:cNvSpPr>
          <p:nvPr>
            <p:ph idx="1"/>
          </p:nvPr>
        </p:nvSpPr>
        <p:spPr>
          <a:xfrm>
            <a:off x="457200" y="1371600"/>
            <a:ext cx="8229600" cy="5029200"/>
          </a:xfrm>
        </p:spPr>
        <p:txBody>
          <a:bodyPr/>
          <a:lstStyle/>
          <a:p>
            <a:pPr algn="just"/>
            <a:r>
              <a:rPr lang="en-US" dirty="0" err="1" smtClean="0"/>
              <a:t>D’Mello</a:t>
            </a:r>
            <a:r>
              <a:rPr lang="en-US" dirty="0" smtClean="0"/>
              <a:t> (1969) defined it as “a condition in which an individual is not in a state of remunerative occupation despite his desire to do so” </a:t>
            </a:r>
          </a:p>
          <a:p>
            <a:pPr algn="just"/>
            <a:r>
              <a:rPr lang="en-US" dirty="0" err="1" smtClean="0"/>
              <a:t>Naba</a:t>
            </a:r>
            <a:r>
              <a:rPr lang="en-US" dirty="0" smtClean="0"/>
              <a:t> </a:t>
            </a:r>
            <a:r>
              <a:rPr lang="en-US" dirty="0" err="1" smtClean="0"/>
              <a:t>Gopal</a:t>
            </a:r>
            <a:r>
              <a:rPr lang="en-US" dirty="0" smtClean="0"/>
              <a:t> Das has explained unemployment as “ condition of involuntary idleness” </a:t>
            </a:r>
          </a:p>
          <a:p>
            <a:pPr algn="just"/>
            <a:r>
              <a:rPr lang="en-US" dirty="0" smtClean="0"/>
              <a:t>A person as marginally unemployed when s/he remains without work for six months in a year. (</a:t>
            </a:r>
            <a:r>
              <a:rPr lang="en-US" i="1" dirty="0" smtClean="0"/>
              <a:t>Planning Commission of India</a:t>
            </a:r>
            <a:r>
              <a:rPr lang="en-US" dirty="0" smtClean="0"/>
              <a:t>)</a:t>
            </a:r>
            <a:endParaRPr lang="en-S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Elements of Unemployment</a:t>
            </a:r>
            <a:endParaRPr lang="en-SG" dirty="0"/>
          </a:p>
        </p:txBody>
      </p:sp>
      <p:sp>
        <p:nvSpPr>
          <p:cNvPr id="3" name="Content Placeholder 2"/>
          <p:cNvSpPr>
            <a:spLocks noGrp="1"/>
          </p:cNvSpPr>
          <p:nvPr>
            <p:ph idx="1"/>
          </p:nvPr>
        </p:nvSpPr>
        <p:spPr>
          <a:xfrm>
            <a:off x="457200" y="1219200"/>
            <a:ext cx="8305800" cy="5105400"/>
          </a:xfrm>
        </p:spPr>
        <p:txBody>
          <a:bodyPr>
            <a:normAutofit/>
          </a:bodyPr>
          <a:lstStyle/>
          <a:p>
            <a:pPr marL="514350" indent="-514350">
              <a:buAutoNum type="alphaLcParenR"/>
            </a:pPr>
            <a:r>
              <a:rPr lang="en-US" sz="4400" dirty="0" smtClean="0"/>
              <a:t>An individual should be capable of working</a:t>
            </a:r>
          </a:p>
          <a:p>
            <a:pPr marL="514350" indent="-514350">
              <a:buAutoNum type="alphaLcParenR"/>
            </a:pPr>
            <a:r>
              <a:rPr lang="en-US" sz="4400" dirty="0" smtClean="0"/>
              <a:t>An individual should be willing to work </a:t>
            </a:r>
          </a:p>
          <a:p>
            <a:pPr marL="514350" indent="-514350">
              <a:buAutoNum type="alphaLcParenR"/>
            </a:pPr>
            <a:r>
              <a:rPr lang="en-US" sz="4400" dirty="0" smtClean="0"/>
              <a:t>An individual must make an effort to find work </a:t>
            </a:r>
            <a:endParaRPr lang="en-SG" sz="4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idx="1"/>
          </p:nvPr>
        </p:nvSpPr>
        <p:spPr/>
        <p:txBody>
          <a:bodyPr/>
          <a:lstStyle/>
          <a:p>
            <a:r>
              <a:rPr lang="en-US" dirty="0" smtClean="0"/>
              <a:t>1. Rural unemployment</a:t>
            </a:r>
            <a:endParaRPr lang="en-SG" dirty="0" smtClean="0"/>
          </a:p>
          <a:p>
            <a:pPr algn="just"/>
            <a:r>
              <a:rPr lang="en-US" dirty="0" smtClean="0"/>
              <a:t>Open unemployment includes those people who are chronically unemployed an d seasonally unemployed. Agriculture being the mainstay of economic activities in rural sector and the total available land being inadequate and unevenly distributed a section of rural folk do not possess any land</a:t>
            </a:r>
            <a:endParaRPr lang="en-SG"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idx="1"/>
          </p:nvPr>
        </p:nvSpPr>
        <p:spPr/>
        <p:txBody>
          <a:bodyPr>
            <a:normAutofit fontScale="77500" lnSpcReduction="20000"/>
          </a:bodyPr>
          <a:lstStyle/>
          <a:p>
            <a:r>
              <a:rPr lang="en-US" dirty="0" smtClean="0"/>
              <a:t>. Urban unemployment</a:t>
            </a:r>
            <a:endParaRPr lang="en-SG" dirty="0" smtClean="0"/>
          </a:p>
          <a:p>
            <a:pPr lvl="0" algn="just"/>
            <a:r>
              <a:rPr lang="en-US" dirty="0" smtClean="0"/>
              <a:t>Industrial unemployment is generally found among industrial workers and all </a:t>
            </a:r>
            <a:r>
              <a:rPr lang="en-US" dirty="0" err="1" smtClean="0"/>
              <a:t>labourers</a:t>
            </a:r>
            <a:r>
              <a:rPr lang="en-US" dirty="0" smtClean="0"/>
              <a:t>. Huge increase in industrial workers is due to large scale migration from the rural sector and has thus created a reserve army of unemployed people in the urban sector.</a:t>
            </a:r>
            <a:endParaRPr lang="en-SG" dirty="0" smtClean="0"/>
          </a:p>
          <a:p>
            <a:pPr lvl="0" algn="just"/>
            <a:r>
              <a:rPr lang="en-US" dirty="0" smtClean="0"/>
              <a:t>Educated unemployment: unemployment among educated person is another important component of urban unemployment. Job opportunities being deficient, people like to pursue higher education with the objective of improving their employment prospects thus inflating the figures of educated unemployed people.</a:t>
            </a:r>
            <a:endParaRPr lang="en-SG" dirty="0" smtClean="0"/>
          </a:p>
          <a:p>
            <a:endParaRPr lang="en-S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unemployment </a:t>
            </a:r>
            <a:endParaRPr lang="en-SG" dirty="0"/>
          </a:p>
        </p:txBody>
      </p:sp>
      <p:sp>
        <p:nvSpPr>
          <p:cNvPr id="3" name="Content Placeholder 2"/>
          <p:cNvSpPr>
            <a:spLocks noGrp="1"/>
          </p:cNvSpPr>
          <p:nvPr>
            <p:ph idx="1"/>
          </p:nvPr>
        </p:nvSpPr>
        <p:spPr/>
        <p:txBody>
          <a:bodyPr/>
          <a:lstStyle/>
          <a:p>
            <a:r>
              <a:rPr lang="en-US" dirty="0" smtClean="0"/>
              <a:t>Seasonal unemployment</a:t>
            </a:r>
          </a:p>
          <a:p>
            <a:r>
              <a:rPr lang="en-US" dirty="0" smtClean="0"/>
              <a:t>Cyclical unemployment</a:t>
            </a:r>
          </a:p>
          <a:p>
            <a:r>
              <a:rPr lang="en-US" dirty="0" smtClean="0"/>
              <a:t>Structural unemployment</a:t>
            </a:r>
          </a:p>
          <a:p>
            <a:r>
              <a:rPr lang="en-US" dirty="0" smtClean="0"/>
              <a:t>Normal unemployment</a:t>
            </a:r>
          </a:p>
          <a:p>
            <a:pPr>
              <a:buNone/>
            </a:pPr>
            <a:endParaRPr lang="en-S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fontScale="90000"/>
          </a:bodyPr>
          <a:lstStyle/>
          <a:p>
            <a:r>
              <a:rPr lang="en-US" dirty="0" smtClean="0"/>
              <a:t>Causes of unemployment</a:t>
            </a:r>
            <a:br>
              <a:rPr lang="en-US" dirty="0" smtClean="0"/>
            </a:br>
            <a:endParaRPr lang="en-SG" dirty="0"/>
          </a:p>
        </p:txBody>
      </p:sp>
      <p:sp>
        <p:nvSpPr>
          <p:cNvPr id="3" name="Content Placeholder 2"/>
          <p:cNvSpPr>
            <a:spLocks noGrp="1"/>
          </p:cNvSpPr>
          <p:nvPr>
            <p:ph idx="1"/>
          </p:nvPr>
        </p:nvSpPr>
        <p:spPr/>
        <p:txBody>
          <a:bodyPr/>
          <a:lstStyle/>
          <a:p>
            <a:endParaRPr lang="en-SG"/>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291</Words>
  <Application>Microsoft Office PowerPoint</Application>
  <PresentationFormat>On-screen Show (4:3)</PresentationFormat>
  <Paragraphs>22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Unemployment </vt:lpstr>
      <vt:lpstr>Slide 2</vt:lpstr>
      <vt:lpstr>Concept</vt:lpstr>
      <vt:lpstr>Elements of Unemployment</vt:lpstr>
      <vt:lpstr>Slide 5</vt:lpstr>
      <vt:lpstr>Slide 6</vt:lpstr>
      <vt:lpstr>Types of unemployment </vt:lpstr>
      <vt:lpstr>Causes of unemployment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Unemployment </dc:title>
  <dc:creator>pradeep</dc:creator>
  <cp:lastModifiedBy>hp</cp:lastModifiedBy>
  <cp:revision>9</cp:revision>
  <dcterms:created xsi:type="dcterms:W3CDTF">2006-08-16T00:00:00Z</dcterms:created>
  <dcterms:modified xsi:type="dcterms:W3CDTF">2012-11-06T17:05:35Z</dcterms:modified>
</cp:coreProperties>
</file>