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73" r:id="rId4"/>
    <p:sldId id="259" r:id="rId5"/>
    <p:sldId id="274" r:id="rId6"/>
    <p:sldId id="272" r:id="rId7"/>
    <p:sldId id="270" r:id="rId8"/>
    <p:sldId id="258" r:id="rId9"/>
    <p:sldId id="271" r:id="rId10"/>
    <p:sldId id="261" r:id="rId11"/>
    <p:sldId id="262" r:id="rId12"/>
    <p:sldId id="263" r:id="rId13"/>
    <p:sldId id="268" r:id="rId14"/>
    <p:sldId id="267" r:id="rId15"/>
    <p:sldId id="275" r:id="rId16"/>
    <p:sldId id="276" r:id="rId17"/>
    <p:sldId id="278" r:id="rId18"/>
    <p:sldId id="277" r:id="rId19"/>
    <p:sldId id="264" r:id="rId20"/>
    <p:sldId id="279" r:id="rId21"/>
    <p:sldId id="265" r:id="rId22"/>
    <p:sldId id="266"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5" autoAdjust="0"/>
    <p:restoredTop sz="94434" autoAdjust="0"/>
  </p:normalViewPr>
  <p:slideViewPr>
    <p:cSldViewPr snapToGrid="0">
      <p:cViewPr varScale="1">
        <p:scale>
          <a:sx n="70" d="100"/>
          <a:sy n="70" d="100"/>
        </p:scale>
        <p:origin x="66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EFFDFD-4C0E-478E-AEE5-150B8695044E}" type="datetimeFigureOut">
              <a:rPr lang="en-GB" smtClean="0"/>
              <a:t>16/01/2019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F6ABB6-F916-48C2-ACF2-BEB0FF969365}" type="slidenum">
              <a:rPr lang="en-GB" smtClean="0"/>
              <a:t>‹#›</a:t>
            </a:fld>
            <a:endParaRPr lang="en-GB"/>
          </a:p>
        </p:txBody>
      </p:sp>
    </p:spTree>
    <p:extLst>
      <p:ext uri="{BB962C8B-B14F-4D97-AF65-F5344CB8AC3E}">
        <p14:creationId xmlns:p14="http://schemas.microsoft.com/office/powerpoint/2010/main" val="33110806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2F6ABB6-F916-48C2-ACF2-BEB0FF969365}" type="slidenum">
              <a:rPr lang="en-GB" smtClean="0"/>
              <a:t>10</a:t>
            </a:fld>
            <a:endParaRPr lang="en-GB"/>
          </a:p>
        </p:txBody>
      </p:sp>
    </p:spTree>
    <p:extLst>
      <p:ext uri="{BB962C8B-B14F-4D97-AF65-F5344CB8AC3E}">
        <p14:creationId xmlns:p14="http://schemas.microsoft.com/office/powerpoint/2010/main" val="320148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E4A287D-16A5-4014-97A8-B73BC68A7627}" type="datetimeFigureOut">
              <a:rPr lang="en-GB" smtClean="0"/>
              <a:t>16/01/2019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51D0E2-D9A9-4222-BF93-AB3B18224B0E}" type="slidenum">
              <a:rPr lang="en-GB" smtClean="0"/>
              <a:t>‹#›</a:t>
            </a:fld>
            <a:endParaRPr lang="en-GB"/>
          </a:p>
        </p:txBody>
      </p:sp>
    </p:spTree>
    <p:extLst>
      <p:ext uri="{BB962C8B-B14F-4D97-AF65-F5344CB8AC3E}">
        <p14:creationId xmlns:p14="http://schemas.microsoft.com/office/powerpoint/2010/main" val="11577391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E4A287D-16A5-4014-97A8-B73BC68A7627}" type="datetimeFigureOut">
              <a:rPr lang="en-GB" smtClean="0"/>
              <a:t>16/01/2019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51D0E2-D9A9-4222-BF93-AB3B18224B0E}" type="slidenum">
              <a:rPr lang="en-GB" smtClean="0"/>
              <a:t>‹#›</a:t>
            </a:fld>
            <a:endParaRPr lang="en-GB"/>
          </a:p>
        </p:txBody>
      </p:sp>
    </p:spTree>
    <p:extLst>
      <p:ext uri="{BB962C8B-B14F-4D97-AF65-F5344CB8AC3E}">
        <p14:creationId xmlns:p14="http://schemas.microsoft.com/office/powerpoint/2010/main" val="10194680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E4A287D-16A5-4014-97A8-B73BC68A7627}" type="datetimeFigureOut">
              <a:rPr lang="en-GB" smtClean="0"/>
              <a:t>16/01/2019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51D0E2-D9A9-4222-BF93-AB3B18224B0E}" type="slidenum">
              <a:rPr lang="en-GB" smtClean="0"/>
              <a:t>‹#›</a:t>
            </a:fld>
            <a:endParaRPr lang="en-GB"/>
          </a:p>
        </p:txBody>
      </p:sp>
    </p:spTree>
    <p:extLst>
      <p:ext uri="{BB962C8B-B14F-4D97-AF65-F5344CB8AC3E}">
        <p14:creationId xmlns:p14="http://schemas.microsoft.com/office/powerpoint/2010/main" val="1598964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E4A287D-16A5-4014-97A8-B73BC68A7627}" type="datetimeFigureOut">
              <a:rPr lang="en-GB" smtClean="0"/>
              <a:t>16/01/2019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51D0E2-D9A9-4222-BF93-AB3B18224B0E}" type="slidenum">
              <a:rPr lang="en-GB" smtClean="0"/>
              <a:t>‹#›</a:t>
            </a:fld>
            <a:endParaRPr lang="en-GB"/>
          </a:p>
        </p:txBody>
      </p:sp>
    </p:spTree>
    <p:extLst>
      <p:ext uri="{BB962C8B-B14F-4D97-AF65-F5344CB8AC3E}">
        <p14:creationId xmlns:p14="http://schemas.microsoft.com/office/powerpoint/2010/main" val="3635806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4A287D-16A5-4014-97A8-B73BC68A7627}" type="datetimeFigureOut">
              <a:rPr lang="en-GB" smtClean="0"/>
              <a:t>16/01/2019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51D0E2-D9A9-4222-BF93-AB3B18224B0E}" type="slidenum">
              <a:rPr lang="en-GB" smtClean="0"/>
              <a:t>‹#›</a:t>
            </a:fld>
            <a:endParaRPr lang="en-GB"/>
          </a:p>
        </p:txBody>
      </p:sp>
    </p:spTree>
    <p:extLst>
      <p:ext uri="{BB962C8B-B14F-4D97-AF65-F5344CB8AC3E}">
        <p14:creationId xmlns:p14="http://schemas.microsoft.com/office/powerpoint/2010/main" val="3684936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E4A287D-16A5-4014-97A8-B73BC68A7627}" type="datetimeFigureOut">
              <a:rPr lang="en-GB" smtClean="0"/>
              <a:t>16/01/2019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51D0E2-D9A9-4222-BF93-AB3B18224B0E}" type="slidenum">
              <a:rPr lang="en-GB" smtClean="0"/>
              <a:t>‹#›</a:t>
            </a:fld>
            <a:endParaRPr lang="en-GB"/>
          </a:p>
        </p:txBody>
      </p:sp>
    </p:spTree>
    <p:extLst>
      <p:ext uri="{BB962C8B-B14F-4D97-AF65-F5344CB8AC3E}">
        <p14:creationId xmlns:p14="http://schemas.microsoft.com/office/powerpoint/2010/main" val="1596253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E4A287D-16A5-4014-97A8-B73BC68A7627}" type="datetimeFigureOut">
              <a:rPr lang="en-GB" smtClean="0"/>
              <a:t>16/01/2019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51D0E2-D9A9-4222-BF93-AB3B18224B0E}" type="slidenum">
              <a:rPr lang="en-GB" smtClean="0"/>
              <a:t>‹#›</a:t>
            </a:fld>
            <a:endParaRPr lang="en-GB"/>
          </a:p>
        </p:txBody>
      </p:sp>
    </p:spTree>
    <p:extLst>
      <p:ext uri="{BB962C8B-B14F-4D97-AF65-F5344CB8AC3E}">
        <p14:creationId xmlns:p14="http://schemas.microsoft.com/office/powerpoint/2010/main" val="666339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E4A287D-16A5-4014-97A8-B73BC68A7627}" type="datetimeFigureOut">
              <a:rPr lang="en-GB" smtClean="0"/>
              <a:t>16/01/2019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51D0E2-D9A9-4222-BF93-AB3B18224B0E}" type="slidenum">
              <a:rPr lang="en-GB" smtClean="0"/>
              <a:t>‹#›</a:t>
            </a:fld>
            <a:endParaRPr lang="en-GB"/>
          </a:p>
        </p:txBody>
      </p:sp>
    </p:spTree>
    <p:extLst>
      <p:ext uri="{BB962C8B-B14F-4D97-AF65-F5344CB8AC3E}">
        <p14:creationId xmlns:p14="http://schemas.microsoft.com/office/powerpoint/2010/main" val="2247031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4A287D-16A5-4014-97A8-B73BC68A7627}" type="datetimeFigureOut">
              <a:rPr lang="en-GB" smtClean="0"/>
              <a:t>16/01/2019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51D0E2-D9A9-4222-BF93-AB3B18224B0E}" type="slidenum">
              <a:rPr lang="en-GB" smtClean="0"/>
              <a:t>‹#›</a:t>
            </a:fld>
            <a:endParaRPr lang="en-GB"/>
          </a:p>
        </p:txBody>
      </p:sp>
    </p:spTree>
    <p:extLst>
      <p:ext uri="{BB962C8B-B14F-4D97-AF65-F5344CB8AC3E}">
        <p14:creationId xmlns:p14="http://schemas.microsoft.com/office/powerpoint/2010/main" val="176620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4A287D-16A5-4014-97A8-B73BC68A7627}" type="datetimeFigureOut">
              <a:rPr lang="en-GB" smtClean="0"/>
              <a:t>16/01/2019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51D0E2-D9A9-4222-BF93-AB3B18224B0E}" type="slidenum">
              <a:rPr lang="en-GB" smtClean="0"/>
              <a:t>‹#›</a:t>
            </a:fld>
            <a:endParaRPr lang="en-GB"/>
          </a:p>
        </p:txBody>
      </p:sp>
    </p:spTree>
    <p:extLst>
      <p:ext uri="{BB962C8B-B14F-4D97-AF65-F5344CB8AC3E}">
        <p14:creationId xmlns:p14="http://schemas.microsoft.com/office/powerpoint/2010/main" val="3950497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4A287D-16A5-4014-97A8-B73BC68A7627}" type="datetimeFigureOut">
              <a:rPr lang="en-GB" smtClean="0"/>
              <a:t>16/01/2019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51D0E2-D9A9-4222-BF93-AB3B18224B0E}" type="slidenum">
              <a:rPr lang="en-GB" smtClean="0"/>
              <a:t>‹#›</a:t>
            </a:fld>
            <a:endParaRPr lang="en-GB"/>
          </a:p>
        </p:txBody>
      </p:sp>
    </p:spTree>
    <p:extLst>
      <p:ext uri="{BB962C8B-B14F-4D97-AF65-F5344CB8AC3E}">
        <p14:creationId xmlns:p14="http://schemas.microsoft.com/office/powerpoint/2010/main" val="3321659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4A287D-16A5-4014-97A8-B73BC68A7627}" type="datetimeFigureOut">
              <a:rPr lang="en-GB" smtClean="0"/>
              <a:t>16/01/2019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51D0E2-D9A9-4222-BF93-AB3B18224B0E}" type="slidenum">
              <a:rPr lang="en-GB" smtClean="0"/>
              <a:t>‹#›</a:t>
            </a:fld>
            <a:endParaRPr lang="en-GB"/>
          </a:p>
        </p:txBody>
      </p:sp>
    </p:spTree>
    <p:extLst>
      <p:ext uri="{BB962C8B-B14F-4D97-AF65-F5344CB8AC3E}">
        <p14:creationId xmlns:p14="http://schemas.microsoft.com/office/powerpoint/2010/main" val="21406918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b="1" dirty="0"/>
              <a:t>Unit -1: </a:t>
            </a:r>
            <a:r>
              <a:rPr lang="en-GB" b="1" dirty="0" smtClean="0"/>
              <a:t/>
            </a:r>
            <a:br>
              <a:rPr lang="en-GB" b="1" dirty="0" smtClean="0"/>
            </a:br>
            <a:r>
              <a:rPr lang="en-GB" b="1" dirty="0" smtClean="0"/>
              <a:t>Concept</a:t>
            </a:r>
            <a:r>
              <a:rPr lang="en-GB" b="1" dirty="0"/>
              <a:t>, Meaning, Evolution and approaches of CSR in India</a:t>
            </a:r>
            <a:endParaRPr lang="en-GB" dirty="0"/>
          </a:p>
        </p:txBody>
      </p:sp>
      <p:sp>
        <p:nvSpPr>
          <p:cNvPr id="3" name="Subtitle 2"/>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21437566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6911" y="265044"/>
            <a:ext cx="10515600" cy="1179444"/>
          </a:xfrm>
        </p:spPr>
        <p:txBody>
          <a:bodyPr/>
          <a:lstStyle/>
          <a:p>
            <a:r>
              <a:rPr lang="en-GB" dirty="0" smtClean="0"/>
              <a:t>Elements of CSR – Elkington’s model</a:t>
            </a:r>
            <a:endParaRPr lang="en-GB"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26910" y="1673061"/>
            <a:ext cx="10609715" cy="5098320"/>
          </a:xfrm>
        </p:spPr>
      </p:pic>
    </p:spTree>
    <p:extLst>
      <p:ext uri="{BB962C8B-B14F-4D97-AF65-F5344CB8AC3E}">
        <p14:creationId xmlns:p14="http://schemas.microsoft.com/office/powerpoint/2010/main" val="839549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Triple Bottom Line</a:t>
            </a: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690688"/>
            <a:ext cx="10515599" cy="5167312"/>
          </a:xfrm>
        </p:spPr>
      </p:pic>
    </p:spTree>
    <p:extLst>
      <p:ext uri="{BB962C8B-B14F-4D97-AF65-F5344CB8AC3E}">
        <p14:creationId xmlns:p14="http://schemas.microsoft.com/office/powerpoint/2010/main" val="23494460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Drivers of CSR</a:t>
            </a:r>
            <a:endParaRPr lang="en-GB" dirty="0"/>
          </a:p>
        </p:txBody>
      </p:sp>
      <p:sp>
        <p:nvSpPr>
          <p:cNvPr id="3" name="Content Placeholder 2"/>
          <p:cNvSpPr>
            <a:spLocks noGrp="1"/>
          </p:cNvSpPr>
          <p:nvPr>
            <p:ph idx="1"/>
          </p:nvPr>
        </p:nvSpPr>
        <p:spPr>
          <a:xfrm>
            <a:off x="838200" y="1825624"/>
            <a:ext cx="10515600" cy="4930017"/>
          </a:xfrm>
        </p:spPr>
        <p:txBody>
          <a:bodyPr/>
          <a:lstStyle/>
          <a:p>
            <a:r>
              <a:rPr lang="en-GB" sz="3000" dirty="0" smtClean="0"/>
              <a:t>Economic considerations</a:t>
            </a:r>
          </a:p>
          <a:p>
            <a:r>
              <a:rPr lang="en-GB" sz="3000" dirty="0" smtClean="0"/>
              <a:t>Ethical considerations</a:t>
            </a:r>
          </a:p>
          <a:p>
            <a:r>
              <a:rPr lang="en-GB" sz="3000" dirty="0" smtClean="0"/>
              <a:t>Innovations</a:t>
            </a:r>
          </a:p>
          <a:p>
            <a:r>
              <a:rPr lang="en-GB" sz="3000" dirty="0" smtClean="0"/>
              <a:t>Employee motivation</a:t>
            </a:r>
          </a:p>
          <a:p>
            <a:r>
              <a:rPr lang="en-GB" sz="3000" dirty="0" smtClean="0"/>
              <a:t>Access to capital or increased shareholder value</a:t>
            </a:r>
          </a:p>
          <a:p>
            <a:r>
              <a:rPr lang="en-GB" sz="3000" dirty="0" smtClean="0"/>
              <a:t>Reputation or brand</a:t>
            </a:r>
          </a:p>
          <a:p>
            <a:r>
              <a:rPr lang="en-GB" sz="3000" dirty="0" smtClean="0"/>
              <a:t>Improvement in market position</a:t>
            </a:r>
          </a:p>
          <a:p>
            <a:r>
              <a:rPr lang="en-GB" sz="3000" dirty="0" smtClean="0"/>
              <a:t>Improved relationships with supplier, government authorities</a:t>
            </a:r>
          </a:p>
          <a:p>
            <a:endParaRPr lang="en-GB" dirty="0"/>
          </a:p>
          <a:p>
            <a:pPr marL="0" indent="0">
              <a:buNone/>
            </a:pPr>
            <a:endParaRPr lang="en-GB" dirty="0"/>
          </a:p>
        </p:txBody>
      </p:sp>
    </p:spTree>
    <p:extLst>
      <p:ext uri="{BB962C8B-B14F-4D97-AF65-F5344CB8AC3E}">
        <p14:creationId xmlns:p14="http://schemas.microsoft.com/office/powerpoint/2010/main" val="31122322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Characteristics of CSR</a:t>
            </a: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690688"/>
            <a:ext cx="10515600" cy="5051306"/>
          </a:xfrm>
        </p:spPr>
      </p:pic>
    </p:spTree>
    <p:extLst>
      <p:ext uri="{BB962C8B-B14F-4D97-AF65-F5344CB8AC3E}">
        <p14:creationId xmlns:p14="http://schemas.microsoft.com/office/powerpoint/2010/main" val="35630617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Characteristics of CSR</a:t>
            </a: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690688"/>
            <a:ext cx="10515600" cy="5167312"/>
          </a:xfrm>
        </p:spPr>
      </p:pic>
    </p:spTree>
    <p:extLst>
      <p:ext uri="{BB962C8B-B14F-4D97-AF65-F5344CB8AC3E}">
        <p14:creationId xmlns:p14="http://schemas.microsoft.com/office/powerpoint/2010/main" val="27981631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dirty="0"/>
              <a:t>Differences in CSR among large and small firms</a:t>
            </a:r>
            <a:br>
              <a:rPr lang="en-GB" dirty="0"/>
            </a:br>
            <a:endParaRPr lang="en-GB" dirty="0"/>
          </a:p>
        </p:txBody>
      </p:sp>
      <p:sp>
        <p:nvSpPr>
          <p:cNvPr id="3" name="Content Placeholder 2"/>
          <p:cNvSpPr>
            <a:spLocks noGrp="1"/>
          </p:cNvSpPr>
          <p:nvPr>
            <p:ph sz="half" idx="1"/>
          </p:nvPr>
        </p:nvSpPr>
        <p:spPr/>
        <p:txBody>
          <a:bodyPr>
            <a:normAutofit/>
          </a:bodyPr>
          <a:lstStyle/>
          <a:p>
            <a:r>
              <a:rPr lang="en-GB" b="1" dirty="0" smtClean="0"/>
              <a:t>Large scale industries</a:t>
            </a:r>
          </a:p>
          <a:p>
            <a:r>
              <a:rPr lang="en-GB" dirty="0"/>
              <a:t>Formal, </a:t>
            </a:r>
            <a:r>
              <a:rPr lang="en-GB" dirty="0" smtClean="0"/>
              <a:t>bureaucratized</a:t>
            </a:r>
          </a:p>
          <a:p>
            <a:r>
              <a:rPr lang="en-GB" dirty="0" smtClean="0"/>
              <a:t>Shareholders and external stakeholders</a:t>
            </a:r>
          </a:p>
          <a:p>
            <a:r>
              <a:rPr lang="en-GB" dirty="0" smtClean="0"/>
              <a:t>Build corporate image and brand, manage public legitimacy</a:t>
            </a:r>
            <a:endParaRPr lang="en-GB" dirty="0"/>
          </a:p>
        </p:txBody>
      </p:sp>
      <p:sp>
        <p:nvSpPr>
          <p:cNvPr id="5" name="Content Placeholder 4"/>
          <p:cNvSpPr>
            <a:spLocks noGrp="1"/>
          </p:cNvSpPr>
          <p:nvPr>
            <p:ph sz="half" idx="2"/>
          </p:nvPr>
        </p:nvSpPr>
        <p:spPr/>
        <p:txBody>
          <a:bodyPr/>
          <a:lstStyle/>
          <a:p>
            <a:r>
              <a:rPr lang="en-GB" b="1" dirty="0" smtClean="0"/>
              <a:t>SME’s</a:t>
            </a:r>
          </a:p>
          <a:p>
            <a:r>
              <a:rPr lang="en-GB" dirty="0" smtClean="0"/>
              <a:t>Informal</a:t>
            </a:r>
          </a:p>
          <a:p>
            <a:r>
              <a:rPr lang="en-GB" dirty="0"/>
              <a:t>Owner-manager, </a:t>
            </a:r>
            <a:r>
              <a:rPr lang="en-GB" dirty="0" smtClean="0"/>
              <a:t>employees</a:t>
            </a:r>
          </a:p>
          <a:p>
            <a:r>
              <a:rPr lang="en-GB" dirty="0" smtClean="0"/>
              <a:t>Build trust, personal relations and networks</a:t>
            </a:r>
            <a:endParaRPr lang="en-GB" dirty="0"/>
          </a:p>
        </p:txBody>
      </p:sp>
    </p:spTree>
    <p:extLst>
      <p:ext uri="{BB962C8B-B14F-4D97-AF65-F5344CB8AC3E}">
        <p14:creationId xmlns:p14="http://schemas.microsoft.com/office/powerpoint/2010/main" val="2627115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Principles of CSR</a:t>
            </a:r>
            <a:endParaRPr lang="en-GB" dirty="0"/>
          </a:p>
        </p:txBody>
      </p:sp>
      <p:sp>
        <p:nvSpPr>
          <p:cNvPr id="6" name="Content Placeholder 5"/>
          <p:cNvSpPr>
            <a:spLocks noGrp="1"/>
          </p:cNvSpPr>
          <p:nvPr>
            <p:ph idx="1"/>
          </p:nvPr>
        </p:nvSpPr>
        <p:spPr>
          <a:xfrm>
            <a:off x="838200" y="1825624"/>
            <a:ext cx="10515600" cy="5032375"/>
          </a:xfrm>
        </p:spPr>
        <p:txBody>
          <a:bodyPr>
            <a:normAutofit lnSpcReduction="10000"/>
          </a:bodyPr>
          <a:lstStyle/>
          <a:p>
            <a:r>
              <a:rPr lang="en-GB" b="1" dirty="0"/>
              <a:t>Sustainability</a:t>
            </a:r>
            <a:r>
              <a:rPr lang="en-GB" dirty="0"/>
              <a:t> </a:t>
            </a:r>
            <a:r>
              <a:rPr lang="en-GB" dirty="0" smtClean="0"/>
              <a:t>– </a:t>
            </a:r>
          </a:p>
          <a:p>
            <a:pPr marL="514350" indent="-514350">
              <a:buFont typeface="+mj-lt"/>
              <a:buAutoNum type="arabicPeriod"/>
            </a:pPr>
            <a:r>
              <a:rPr lang="en-GB" dirty="0" smtClean="0"/>
              <a:t>Sustainability </a:t>
            </a:r>
            <a:r>
              <a:rPr lang="en-GB" dirty="0"/>
              <a:t>is concerned with the effect which action taken in the present has upon the options available in the </a:t>
            </a:r>
            <a:r>
              <a:rPr lang="en-GB" dirty="0" smtClean="0"/>
              <a:t>future. </a:t>
            </a:r>
          </a:p>
          <a:p>
            <a:pPr marL="514350" indent="-514350">
              <a:buFont typeface="+mj-lt"/>
              <a:buAutoNum type="arabicPeriod"/>
            </a:pPr>
            <a:r>
              <a:rPr lang="en-GB" dirty="0" smtClean="0"/>
              <a:t>Finite resources/ depletion of resources </a:t>
            </a:r>
          </a:p>
          <a:p>
            <a:pPr marL="514350" indent="-514350">
              <a:buFont typeface="+mj-lt"/>
              <a:buAutoNum type="arabicPeriod"/>
            </a:pPr>
            <a:r>
              <a:rPr lang="en-GB" dirty="0"/>
              <a:t>Sustainability therefore implies that society must use no more of a resource than can </a:t>
            </a:r>
            <a:r>
              <a:rPr lang="en-GB" dirty="0" smtClean="0"/>
              <a:t>be regenerated</a:t>
            </a:r>
            <a:endParaRPr lang="en-GB" dirty="0"/>
          </a:p>
          <a:p>
            <a:r>
              <a:rPr lang="en-GB" b="1" dirty="0" smtClean="0"/>
              <a:t>Accountability – </a:t>
            </a:r>
          </a:p>
          <a:p>
            <a:pPr marL="514350" indent="-514350">
              <a:buFont typeface="+mj-lt"/>
              <a:buAutoNum type="arabicPeriod"/>
            </a:pPr>
            <a:r>
              <a:rPr lang="en-GB" dirty="0" smtClean="0"/>
              <a:t>Accountability </a:t>
            </a:r>
            <a:r>
              <a:rPr lang="en-GB" dirty="0"/>
              <a:t>is concerned with an organisation recognising that its actions affect </a:t>
            </a:r>
            <a:r>
              <a:rPr lang="en-GB" dirty="0" smtClean="0"/>
              <a:t>the external environment</a:t>
            </a:r>
          </a:p>
          <a:p>
            <a:pPr marL="514350" indent="-514350">
              <a:buFont typeface="+mj-lt"/>
              <a:buAutoNum type="arabicPeriod"/>
            </a:pPr>
            <a:r>
              <a:rPr lang="en-GB" dirty="0"/>
              <a:t>a reporting to </a:t>
            </a:r>
            <a:r>
              <a:rPr lang="en-GB" dirty="0" smtClean="0"/>
              <a:t>external stakeholders </a:t>
            </a:r>
            <a:r>
              <a:rPr lang="en-GB" dirty="0"/>
              <a:t>of the effects of actions taken by the organisation and how they are </a:t>
            </a:r>
            <a:r>
              <a:rPr lang="en-GB" dirty="0" smtClean="0"/>
              <a:t>affecting those </a:t>
            </a:r>
            <a:r>
              <a:rPr lang="en-GB" dirty="0"/>
              <a:t>stakeholders. </a:t>
            </a:r>
          </a:p>
          <a:p>
            <a:endParaRPr lang="en-GB" dirty="0"/>
          </a:p>
        </p:txBody>
      </p:sp>
    </p:spTree>
    <p:extLst>
      <p:ext uri="{BB962C8B-B14F-4D97-AF65-F5344CB8AC3E}">
        <p14:creationId xmlns:p14="http://schemas.microsoft.com/office/powerpoint/2010/main" val="21619483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Contd</a:t>
            </a:r>
            <a:r>
              <a:rPr lang="en-GB" dirty="0" smtClean="0"/>
              <a:t>……</a:t>
            </a:r>
            <a:endParaRPr lang="en-GB" dirty="0"/>
          </a:p>
        </p:txBody>
      </p:sp>
      <p:sp>
        <p:nvSpPr>
          <p:cNvPr id="3" name="Content Placeholder 2"/>
          <p:cNvSpPr>
            <a:spLocks noGrp="1"/>
          </p:cNvSpPr>
          <p:nvPr>
            <p:ph idx="1"/>
          </p:nvPr>
        </p:nvSpPr>
        <p:spPr/>
        <p:txBody>
          <a:bodyPr>
            <a:normAutofit/>
          </a:bodyPr>
          <a:lstStyle/>
          <a:p>
            <a:r>
              <a:rPr lang="en-GB" b="1" smtClean="0"/>
              <a:t>Transparency - </a:t>
            </a:r>
            <a:endParaRPr lang="en-GB" b="1" dirty="0" smtClean="0"/>
          </a:p>
          <a:p>
            <a:pPr marL="514350" indent="-514350">
              <a:buFont typeface="+mj-lt"/>
              <a:buAutoNum type="arabicPeriod"/>
            </a:pPr>
            <a:r>
              <a:rPr lang="en-GB" dirty="0" smtClean="0"/>
              <a:t>Information </a:t>
            </a:r>
            <a:r>
              <a:rPr lang="en-GB" dirty="0"/>
              <a:t>is freely available and directly accessible to those who </a:t>
            </a:r>
            <a:r>
              <a:rPr lang="en-GB" dirty="0" smtClean="0"/>
              <a:t>will be </a:t>
            </a:r>
            <a:r>
              <a:rPr lang="en-GB" dirty="0"/>
              <a:t>affected by such decisions and their </a:t>
            </a:r>
            <a:r>
              <a:rPr lang="en-GB" dirty="0" smtClean="0"/>
              <a:t>enforcement</a:t>
            </a:r>
          </a:p>
          <a:p>
            <a:pPr marL="514350" indent="-514350">
              <a:buFont typeface="+mj-lt"/>
              <a:buAutoNum type="arabicPeriod"/>
            </a:pPr>
            <a:r>
              <a:rPr lang="en-GB" dirty="0"/>
              <a:t>I</a:t>
            </a:r>
            <a:r>
              <a:rPr lang="en-GB" dirty="0" smtClean="0"/>
              <a:t>mportance </a:t>
            </a:r>
            <a:r>
              <a:rPr lang="en-GB" dirty="0"/>
              <a:t>to external users of </a:t>
            </a:r>
            <a:r>
              <a:rPr lang="en-GB" dirty="0" smtClean="0"/>
              <a:t>such information </a:t>
            </a:r>
            <a:r>
              <a:rPr lang="en-GB" dirty="0"/>
              <a:t>as these users lack the background details and knowledge available to internal users of such </a:t>
            </a:r>
            <a:r>
              <a:rPr lang="en-GB" dirty="0" smtClean="0"/>
              <a:t>information</a:t>
            </a:r>
          </a:p>
          <a:p>
            <a:pPr marL="514350" indent="-514350">
              <a:buFont typeface="+mj-lt"/>
              <a:buAutoNum type="arabicPeriod"/>
            </a:pPr>
            <a:r>
              <a:rPr lang="en-GB" dirty="0" smtClean="0"/>
              <a:t>The </a:t>
            </a:r>
            <a:r>
              <a:rPr lang="en-GB" dirty="0"/>
              <a:t>process of recognition of responsibility on the </a:t>
            </a:r>
            <a:r>
              <a:rPr lang="en-GB" dirty="0" smtClean="0"/>
              <a:t>part of </a:t>
            </a:r>
            <a:r>
              <a:rPr lang="en-GB" dirty="0"/>
              <a:t>the organisation for the external effects of its actions -  reveal information related to such matters as its </a:t>
            </a:r>
            <a:r>
              <a:rPr lang="en-GB" dirty="0" smtClean="0"/>
              <a:t>objectives, missions </a:t>
            </a:r>
            <a:r>
              <a:rPr lang="en-GB" dirty="0"/>
              <a:t>and visions</a:t>
            </a:r>
          </a:p>
        </p:txBody>
      </p:sp>
    </p:spTree>
    <p:extLst>
      <p:ext uri="{BB962C8B-B14F-4D97-AF65-F5344CB8AC3E}">
        <p14:creationId xmlns:p14="http://schemas.microsoft.com/office/powerpoint/2010/main" val="15939732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Benefits of CSR</a:t>
            </a:r>
            <a:endParaRPr lang="en-GB" dirty="0"/>
          </a:p>
        </p:txBody>
      </p:sp>
      <p:sp>
        <p:nvSpPr>
          <p:cNvPr id="3" name="Content Placeholder 2"/>
          <p:cNvSpPr>
            <a:spLocks noGrp="1"/>
          </p:cNvSpPr>
          <p:nvPr>
            <p:ph idx="1"/>
          </p:nvPr>
        </p:nvSpPr>
        <p:spPr>
          <a:xfrm>
            <a:off x="838200" y="1825624"/>
            <a:ext cx="10515600" cy="5032375"/>
          </a:xfrm>
        </p:spPr>
        <p:txBody>
          <a:bodyPr/>
          <a:lstStyle/>
          <a:p>
            <a:r>
              <a:rPr lang="en-GB" dirty="0" smtClean="0"/>
              <a:t>CSR improves financial performance</a:t>
            </a:r>
          </a:p>
          <a:p>
            <a:r>
              <a:rPr lang="en-GB" dirty="0" smtClean="0"/>
              <a:t>CSR improves brand image &amp; reputation</a:t>
            </a:r>
          </a:p>
          <a:p>
            <a:r>
              <a:rPr lang="en-GB" dirty="0" smtClean="0"/>
              <a:t>CSR wins </a:t>
            </a:r>
            <a:r>
              <a:rPr lang="en-GB" dirty="0"/>
              <a:t>new </a:t>
            </a:r>
            <a:r>
              <a:rPr lang="en-GB" dirty="0" smtClean="0"/>
              <a:t>business</a:t>
            </a:r>
          </a:p>
          <a:p>
            <a:r>
              <a:rPr lang="en-GB" dirty="0" smtClean="0"/>
              <a:t>CSR helps for operational </a:t>
            </a:r>
            <a:r>
              <a:rPr lang="en-GB" dirty="0"/>
              <a:t>costs savings</a:t>
            </a:r>
            <a:endParaRPr lang="en-GB" dirty="0" smtClean="0"/>
          </a:p>
          <a:p>
            <a:r>
              <a:rPr lang="en-GB" dirty="0" smtClean="0"/>
              <a:t>CSR helps to develop </a:t>
            </a:r>
            <a:r>
              <a:rPr lang="en-GB" dirty="0"/>
              <a:t>and enhance relationships with customers, suppliers and networks</a:t>
            </a:r>
            <a:endParaRPr lang="en-GB" dirty="0" smtClean="0"/>
          </a:p>
          <a:p>
            <a:r>
              <a:rPr lang="en-GB" dirty="0" smtClean="0"/>
              <a:t>CSR increases the ability to attract &amp; retain employees</a:t>
            </a:r>
          </a:p>
          <a:p>
            <a:r>
              <a:rPr lang="en-GB" dirty="0" smtClean="0"/>
              <a:t>CSR increases customer loyalty</a:t>
            </a:r>
          </a:p>
          <a:p>
            <a:r>
              <a:rPr lang="en-GB" dirty="0" smtClean="0"/>
              <a:t>CSR leads to reduced </a:t>
            </a:r>
            <a:r>
              <a:rPr lang="en-GB" dirty="0"/>
              <a:t>regulatory </a:t>
            </a:r>
            <a:r>
              <a:rPr lang="en-GB" dirty="0" smtClean="0"/>
              <a:t>oversight</a:t>
            </a:r>
          </a:p>
          <a:p>
            <a:r>
              <a:rPr lang="en-GB" smtClean="0"/>
              <a:t>CSR facilitates </a:t>
            </a:r>
            <a:r>
              <a:rPr lang="en-GB" dirty="0" smtClean="0"/>
              <a:t>organisational </a:t>
            </a:r>
            <a:r>
              <a:rPr lang="en-GB" dirty="0"/>
              <a:t>growth</a:t>
            </a:r>
          </a:p>
        </p:txBody>
      </p:sp>
    </p:spTree>
    <p:extLst>
      <p:ext uri="{BB962C8B-B14F-4D97-AF65-F5344CB8AC3E}">
        <p14:creationId xmlns:p14="http://schemas.microsoft.com/office/powerpoint/2010/main" val="29406219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Historical Perspective</a:t>
            </a:r>
            <a:endParaRPr lang="en-GB" dirty="0"/>
          </a:p>
        </p:txBody>
      </p:sp>
      <p:sp>
        <p:nvSpPr>
          <p:cNvPr id="3" name="Content Placeholder 2"/>
          <p:cNvSpPr>
            <a:spLocks noGrp="1"/>
          </p:cNvSpPr>
          <p:nvPr>
            <p:ph idx="1"/>
          </p:nvPr>
        </p:nvSpPr>
        <p:spPr>
          <a:xfrm>
            <a:off x="838200" y="1690688"/>
            <a:ext cx="10515600" cy="5167312"/>
          </a:xfrm>
        </p:spPr>
        <p:txBody>
          <a:bodyPr>
            <a:normAutofit fontScale="92500"/>
          </a:bodyPr>
          <a:lstStyle/>
          <a:p>
            <a:r>
              <a:rPr lang="en-GB" dirty="0"/>
              <a:t>Business involvement in social welfare and development has been a tradition in India </a:t>
            </a:r>
            <a:endParaRPr lang="en-GB" dirty="0" smtClean="0"/>
          </a:p>
          <a:p>
            <a:r>
              <a:rPr lang="en-GB" dirty="0" smtClean="0"/>
              <a:t>Its </a:t>
            </a:r>
            <a:r>
              <a:rPr lang="en-GB" dirty="0"/>
              <a:t>evolution from individuals' charity or philanthropy to </a:t>
            </a:r>
            <a:r>
              <a:rPr lang="en-GB" dirty="0" smtClean="0"/>
              <a:t>Corporate Social </a:t>
            </a:r>
            <a:r>
              <a:rPr lang="en-GB" dirty="0"/>
              <a:t>Responsibility, Corporate Citizenship and Responsible Business can be </a:t>
            </a:r>
            <a:r>
              <a:rPr lang="en-GB" dirty="0" smtClean="0"/>
              <a:t>seen  in </a:t>
            </a:r>
            <a:r>
              <a:rPr lang="en-GB" dirty="0"/>
              <a:t>the business sector over the </a:t>
            </a:r>
            <a:r>
              <a:rPr lang="en-GB" dirty="0" smtClean="0"/>
              <a:t>years</a:t>
            </a:r>
          </a:p>
          <a:p>
            <a:r>
              <a:rPr lang="en-GB" dirty="0" smtClean="0"/>
              <a:t>Parting </a:t>
            </a:r>
            <a:r>
              <a:rPr lang="en-GB" dirty="0"/>
              <a:t>with a portion of </a:t>
            </a:r>
            <a:r>
              <a:rPr lang="en-GB" dirty="0" smtClean="0"/>
              <a:t>one's surplus </a:t>
            </a:r>
            <a:r>
              <a:rPr lang="en-GB" dirty="0"/>
              <a:t>wealth for the good of society is neither modern nor a Western</a:t>
            </a:r>
          </a:p>
          <a:p>
            <a:r>
              <a:rPr lang="en-GB" dirty="0" smtClean="0"/>
              <a:t>The concept of social responsibility among businessmen is not new</a:t>
            </a:r>
          </a:p>
          <a:p>
            <a:r>
              <a:rPr lang="en-GB" dirty="0" smtClean="0"/>
              <a:t>Strong </a:t>
            </a:r>
            <a:r>
              <a:rPr lang="en-GB" dirty="0"/>
              <a:t>tradition of charity in almost all </a:t>
            </a:r>
            <a:r>
              <a:rPr lang="en-GB" dirty="0" smtClean="0"/>
              <a:t>the business </a:t>
            </a:r>
            <a:r>
              <a:rPr lang="en-GB" dirty="0"/>
              <a:t>communities of India has acquired a secular </a:t>
            </a:r>
            <a:r>
              <a:rPr lang="en-GB" dirty="0" smtClean="0"/>
              <a:t>character</a:t>
            </a:r>
          </a:p>
          <a:p>
            <a:r>
              <a:rPr lang="en-GB" dirty="0" smtClean="0"/>
              <a:t>Temples, dharmashalas, mosques, educational institutions and hospitals</a:t>
            </a:r>
          </a:p>
          <a:p>
            <a:r>
              <a:rPr lang="en-GB" dirty="0" smtClean="0"/>
              <a:t>Religion – charity, philanthropy, donations, zakat</a:t>
            </a:r>
          </a:p>
        </p:txBody>
      </p:sp>
    </p:spTree>
    <p:extLst>
      <p:ext uri="{BB962C8B-B14F-4D97-AF65-F5344CB8AC3E}">
        <p14:creationId xmlns:p14="http://schemas.microsoft.com/office/powerpoint/2010/main" val="23407978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Meaning</a:t>
            </a:r>
            <a:endParaRPr lang="en-GB" dirty="0"/>
          </a:p>
        </p:txBody>
      </p:sp>
      <p:sp>
        <p:nvSpPr>
          <p:cNvPr id="3" name="Content Placeholder 2"/>
          <p:cNvSpPr>
            <a:spLocks noGrp="1"/>
          </p:cNvSpPr>
          <p:nvPr>
            <p:ph idx="1"/>
          </p:nvPr>
        </p:nvSpPr>
        <p:spPr>
          <a:xfrm>
            <a:off x="838200" y="1825625"/>
            <a:ext cx="10515600" cy="4819874"/>
          </a:xfrm>
        </p:spPr>
        <p:txBody>
          <a:bodyPr>
            <a:normAutofit/>
          </a:bodyPr>
          <a:lstStyle/>
          <a:p>
            <a:r>
              <a:rPr lang="en-GB" sz="3000" dirty="0" smtClean="0"/>
              <a:t>Corporate – Large companies or corporations, big groups or businesses, commercial organisation that operates on a profit basis.</a:t>
            </a:r>
          </a:p>
          <a:p>
            <a:pPr marL="0" indent="0">
              <a:buNone/>
            </a:pPr>
            <a:r>
              <a:rPr lang="en-GB" sz="3000" dirty="0" smtClean="0"/>
              <a:t>  (Industries, factories, companies, offices, banks, hospitals etc)</a:t>
            </a:r>
          </a:p>
          <a:p>
            <a:r>
              <a:rPr lang="en-GB" sz="3000" dirty="0" smtClean="0"/>
              <a:t>Social – Relating society or relating to human society and its modes of organization, social classes, social problems or social issues</a:t>
            </a:r>
          </a:p>
          <a:p>
            <a:r>
              <a:rPr lang="en-GB" sz="3000" dirty="0" smtClean="0"/>
              <a:t>Responsibility – Something that is individuals duty to perform, duty to deal something, being accountable or answerable</a:t>
            </a:r>
            <a:endParaRPr lang="en-GB" sz="3000" dirty="0"/>
          </a:p>
        </p:txBody>
      </p:sp>
    </p:spTree>
    <p:extLst>
      <p:ext uri="{BB962C8B-B14F-4D97-AF65-F5344CB8AC3E}">
        <p14:creationId xmlns:p14="http://schemas.microsoft.com/office/powerpoint/2010/main" val="20404840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GB" dirty="0"/>
          </a:p>
        </p:txBody>
      </p:sp>
      <p:sp>
        <p:nvSpPr>
          <p:cNvPr id="3" name="Content Placeholder 2"/>
          <p:cNvSpPr>
            <a:spLocks noGrp="1"/>
          </p:cNvSpPr>
          <p:nvPr>
            <p:ph idx="1"/>
          </p:nvPr>
        </p:nvSpPr>
        <p:spPr>
          <a:xfrm>
            <a:off x="838200" y="1690688"/>
            <a:ext cx="10515600" cy="5010363"/>
          </a:xfrm>
        </p:spPr>
        <p:txBody>
          <a:bodyPr>
            <a:normAutofit/>
          </a:bodyPr>
          <a:lstStyle/>
          <a:p>
            <a:r>
              <a:rPr lang="en-GB" dirty="0"/>
              <a:t>India's leading businessmen were influenced by Mahatma Gandhi and his theory </a:t>
            </a:r>
            <a:r>
              <a:rPr lang="en-GB" dirty="0" smtClean="0"/>
              <a:t>of trusteeship </a:t>
            </a:r>
            <a:r>
              <a:rPr lang="en-GB" dirty="0"/>
              <a:t>of wealth contributed liberally to his programmes for removal </a:t>
            </a:r>
            <a:r>
              <a:rPr lang="en-GB" dirty="0" smtClean="0"/>
              <a:t>of untouchability</a:t>
            </a:r>
            <a:r>
              <a:rPr lang="en-GB" dirty="0"/>
              <a:t>, women's emancipation and rural </a:t>
            </a:r>
            <a:r>
              <a:rPr lang="en-GB" dirty="0" smtClean="0"/>
              <a:t>reconstruction</a:t>
            </a:r>
          </a:p>
          <a:p>
            <a:r>
              <a:rPr lang="en-GB" dirty="0"/>
              <a:t>Industrialisation – After 1850</a:t>
            </a:r>
          </a:p>
          <a:p>
            <a:pPr lvl="1"/>
            <a:r>
              <a:rPr lang="en-GB" sz="2800" dirty="0"/>
              <a:t>Phase 1 – Corporations were responsible for owners and managers</a:t>
            </a:r>
          </a:p>
          <a:p>
            <a:pPr lvl="1"/>
            <a:r>
              <a:rPr lang="en-GB" sz="2800" dirty="0"/>
              <a:t>Phase 2 – Owners, managers and employees</a:t>
            </a:r>
          </a:p>
          <a:p>
            <a:pPr lvl="1"/>
            <a:r>
              <a:rPr lang="en-GB" sz="2800" dirty="0"/>
              <a:t>Phase 3 – Owners, managers, employees and environment</a:t>
            </a:r>
          </a:p>
          <a:p>
            <a:pPr lvl="1"/>
            <a:r>
              <a:rPr lang="en-GB" sz="2800" dirty="0"/>
              <a:t>Phase 4 – Owners, managers, employees, environment and public at large </a:t>
            </a:r>
          </a:p>
          <a:p>
            <a:endParaRPr lang="en-GB" dirty="0"/>
          </a:p>
        </p:txBody>
      </p:sp>
      <p:sp>
        <p:nvSpPr>
          <p:cNvPr id="4" name="TextBox 3"/>
          <p:cNvSpPr txBox="1"/>
          <p:nvPr/>
        </p:nvSpPr>
        <p:spPr>
          <a:xfrm>
            <a:off x="5636525" y="2975212"/>
            <a:ext cx="65" cy="276999"/>
          </a:xfrm>
          <a:prstGeom prst="rect">
            <a:avLst/>
          </a:prstGeom>
          <a:noFill/>
        </p:spPr>
        <p:txBody>
          <a:bodyPr wrap="none" lIns="0" tIns="0" rIns="0" bIns="0" rtlCol="0">
            <a:spAutoFit/>
          </a:bodyPr>
          <a:lstStyle/>
          <a:p>
            <a:pPr algn="just"/>
            <a:endParaRPr lang="en-GB" dirty="0"/>
          </a:p>
        </p:txBody>
      </p:sp>
    </p:spTree>
    <p:extLst>
      <p:ext uri="{BB962C8B-B14F-4D97-AF65-F5344CB8AC3E}">
        <p14:creationId xmlns:p14="http://schemas.microsoft.com/office/powerpoint/2010/main" val="6002552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4717"/>
            <a:ext cx="10515600" cy="1485972"/>
          </a:xfrm>
        </p:spPr>
        <p:txBody>
          <a:bodyPr>
            <a:normAutofit fontScale="90000"/>
          </a:bodyPr>
          <a:lstStyle/>
          <a:p>
            <a:r>
              <a:rPr lang="en-GB" dirty="0" smtClean="0"/>
              <a:t>National Voluntary Guidelines on Social, Environmental and Economic Responsibilities of Business</a:t>
            </a:r>
            <a:endParaRPr lang="en-GB" dirty="0"/>
          </a:p>
        </p:txBody>
      </p:sp>
      <p:sp>
        <p:nvSpPr>
          <p:cNvPr id="3" name="Content Placeholder 2"/>
          <p:cNvSpPr>
            <a:spLocks noGrp="1"/>
          </p:cNvSpPr>
          <p:nvPr>
            <p:ph idx="1"/>
          </p:nvPr>
        </p:nvSpPr>
        <p:spPr>
          <a:xfrm>
            <a:off x="838200" y="1825624"/>
            <a:ext cx="10515600" cy="4930017"/>
          </a:xfrm>
        </p:spPr>
        <p:txBody>
          <a:bodyPr>
            <a:normAutofit fontScale="92500" lnSpcReduction="10000"/>
          </a:bodyPr>
          <a:lstStyle/>
          <a:p>
            <a:r>
              <a:rPr lang="en-GB" sz="3000" dirty="0"/>
              <a:t>Corporate </a:t>
            </a:r>
            <a:r>
              <a:rPr lang="en-GB" sz="3000" dirty="0" smtClean="0"/>
              <a:t>Social Responsibility </a:t>
            </a:r>
            <a:r>
              <a:rPr lang="en-GB" sz="3000" dirty="0"/>
              <a:t>Voluntary Guidelines 2009, released by the Ministry of </a:t>
            </a:r>
            <a:r>
              <a:rPr lang="en-GB" sz="3000" dirty="0" smtClean="0"/>
              <a:t>Corporate Affairs </a:t>
            </a:r>
            <a:r>
              <a:rPr lang="en-GB" sz="3000" dirty="0"/>
              <a:t>in December </a:t>
            </a:r>
            <a:r>
              <a:rPr lang="en-GB" sz="3000" dirty="0" smtClean="0"/>
              <a:t>2009</a:t>
            </a:r>
          </a:p>
          <a:p>
            <a:r>
              <a:rPr lang="en-US" sz="3000" dirty="0" smtClean="0"/>
              <a:t>To implement &amp; encourage business to adopt tri[le bottom line approach</a:t>
            </a:r>
          </a:p>
          <a:p>
            <a:r>
              <a:rPr lang="en-US" sz="3000" dirty="0" err="1" smtClean="0"/>
              <a:t>NVGs</a:t>
            </a:r>
            <a:r>
              <a:rPr lang="en-US" sz="3000" dirty="0" smtClean="0"/>
              <a:t> are applicable to all business irrespective of size, sector &amp; location</a:t>
            </a:r>
            <a:endParaRPr lang="en-GB" sz="3000" dirty="0"/>
          </a:p>
          <a:p>
            <a:r>
              <a:rPr lang="en-GB" sz="3000" dirty="0" smtClean="0"/>
              <a:t>Principle 1: Business should conduct and govern themselves with ethics, transparency and accountability</a:t>
            </a:r>
          </a:p>
          <a:p>
            <a:r>
              <a:rPr lang="en-GB" sz="3000" dirty="0" smtClean="0"/>
              <a:t>Principle 2: Business should provide goods and services that are safe and contribute to sustainability throughout their life cycle</a:t>
            </a:r>
          </a:p>
          <a:p>
            <a:r>
              <a:rPr lang="en-GB" sz="3000" dirty="0" smtClean="0"/>
              <a:t>Principle 3: Business should promote the well-being of all employees</a:t>
            </a:r>
          </a:p>
        </p:txBody>
      </p:sp>
    </p:spTree>
    <p:extLst>
      <p:ext uri="{BB962C8B-B14F-4D97-AF65-F5344CB8AC3E}">
        <p14:creationId xmlns:p14="http://schemas.microsoft.com/office/powerpoint/2010/main" val="40577063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Contd</a:t>
            </a:r>
            <a:r>
              <a:rPr lang="en-GB" dirty="0" smtClean="0"/>
              <a:t>….</a:t>
            </a:r>
            <a:endParaRPr lang="en-GB" dirty="0"/>
          </a:p>
        </p:txBody>
      </p:sp>
      <p:sp>
        <p:nvSpPr>
          <p:cNvPr id="3" name="Content Placeholder 2"/>
          <p:cNvSpPr>
            <a:spLocks noGrp="1"/>
          </p:cNvSpPr>
          <p:nvPr>
            <p:ph idx="1"/>
          </p:nvPr>
        </p:nvSpPr>
        <p:spPr>
          <a:xfrm>
            <a:off x="838200" y="1690688"/>
            <a:ext cx="10515600" cy="5167311"/>
          </a:xfrm>
        </p:spPr>
        <p:txBody>
          <a:bodyPr>
            <a:normAutofit fontScale="92500" lnSpcReduction="10000"/>
          </a:bodyPr>
          <a:lstStyle/>
          <a:p>
            <a:r>
              <a:rPr lang="en-GB" sz="3000" dirty="0"/>
              <a:t>Principle 4: Business should respect the interests of and be responsive to al  stakeholders especially who are disadvantaged, vulnerable and </a:t>
            </a:r>
            <a:r>
              <a:rPr lang="en-GB" sz="3000" dirty="0" smtClean="0"/>
              <a:t>marginalised</a:t>
            </a:r>
          </a:p>
          <a:p>
            <a:r>
              <a:rPr lang="en-GB" sz="3000" dirty="0" smtClean="0"/>
              <a:t>Principle </a:t>
            </a:r>
            <a:r>
              <a:rPr lang="en-GB" sz="3000" dirty="0"/>
              <a:t>5: Business should respect and promote human </a:t>
            </a:r>
            <a:r>
              <a:rPr lang="en-GB" sz="3000" dirty="0" smtClean="0"/>
              <a:t>rights</a:t>
            </a:r>
          </a:p>
          <a:p>
            <a:r>
              <a:rPr lang="en-GB" sz="3000" dirty="0" smtClean="0"/>
              <a:t>Principle 6: Business should respect, protect and make efforts to restore the environment</a:t>
            </a:r>
          </a:p>
          <a:p>
            <a:r>
              <a:rPr lang="en-GB" sz="3000" dirty="0" smtClean="0"/>
              <a:t>Principle 7: Business when engaged in influencing public and regulatory policy, should do so in a responsible manner</a:t>
            </a:r>
          </a:p>
          <a:p>
            <a:r>
              <a:rPr lang="en-GB" sz="3000" dirty="0" smtClean="0"/>
              <a:t>Principle 8: Business should support inclusive growth and equitable development</a:t>
            </a:r>
          </a:p>
          <a:p>
            <a:r>
              <a:rPr lang="en-GB" sz="3000" dirty="0" smtClean="0"/>
              <a:t>Principle 9: Business should engage with and provide value to their customers and consumers in a responsible manner</a:t>
            </a:r>
            <a:endParaRPr lang="en-GB" sz="3000" dirty="0"/>
          </a:p>
        </p:txBody>
      </p:sp>
    </p:spTree>
    <p:extLst>
      <p:ext uri="{BB962C8B-B14F-4D97-AF65-F5344CB8AC3E}">
        <p14:creationId xmlns:p14="http://schemas.microsoft.com/office/powerpoint/2010/main" val="14498685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Contd</a:t>
            </a:r>
            <a:r>
              <a:rPr lang="en-GB" dirty="0" smtClean="0"/>
              <a:t>…..</a:t>
            </a:r>
            <a:endParaRPr lang="en-GB" dirty="0"/>
          </a:p>
        </p:txBody>
      </p:sp>
      <p:sp>
        <p:nvSpPr>
          <p:cNvPr id="3" name="Content Placeholder 2"/>
          <p:cNvSpPr>
            <a:spLocks noGrp="1"/>
          </p:cNvSpPr>
          <p:nvPr>
            <p:ph idx="1"/>
          </p:nvPr>
        </p:nvSpPr>
        <p:spPr>
          <a:xfrm>
            <a:off x="838200" y="1825624"/>
            <a:ext cx="10515600" cy="5032375"/>
          </a:xfrm>
        </p:spPr>
        <p:txBody>
          <a:bodyPr>
            <a:normAutofit/>
          </a:bodyPr>
          <a:lstStyle/>
          <a:p>
            <a:r>
              <a:rPr lang="en-GB" sz="3200" dirty="0" smtClean="0"/>
              <a:t>Organisation – Receives inputs from society </a:t>
            </a:r>
            <a:r>
              <a:rPr lang="en-GB" sz="3200" dirty="0" err="1" smtClean="0"/>
              <a:t>eg</a:t>
            </a:r>
            <a:r>
              <a:rPr lang="en-GB" sz="3200" dirty="0" smtClean="0"/>
              <a:t>. Skilled/unskilled labour, raw material and natural resources</a:t>
            </a:r>
          </a:p>
          <a:p>
            <a:r>
              <a:rPr lang="en-GB" sz="3200" dirty="0" smtClean="0"/>
              <a:t>Business depend on society for their existence</a:t>
            </a:r>
          </a:p>
          <a:p>
            <a:r>
              <a:rPr lang="en-GB" sz="3200" dirty="0" smtClean="0"/>
              <a:t>Businesses/ Industries cannot existence in isolation or in a vacuum </a:t>
            </a:r>
          </a:p>
          <a:p>
            <a:r>
              <a:rPr lang="en-GB" sz="3200" dirty="0" smtClean="0"/>
              <a:t>Industrial growth or business – provide employment opportunities, contribute to socio-economic development</a:t>
            </a:r>
          </a:p>
          <a:p>
            <a:r>
              <a:rPr lang="en-GB" sz="3200" dirty="0" smtClean="0"/>
              <a:t>Adversely brings social problems like displaces people, depletion of natural resources, environment pollution </a:t>
            </a:r>
            <a:r>
              <a:rPr lang="en-GB" sz="3200" dirty="0" err="1" smtClean="0"/>
              <a:t>etc</a:t>
            </a:r>
            <a:endParaRPr lang="en-GB" sz="3200" dirty="0"/>
          </a:p>
        </p:txBody>
      </p:sp>
    </p:spTree>
    <p:extLst>
      <p:ext uri="{BB962C8B-B14F-4D97-AF65-F5344CB8AC3E}">
        <p14:creationId xmlns:p14="http://schemas.microsoft.com/office/powerpoint/2010/main" val="28892157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215319"/>
          </a:xfrm>
        </p:spPr>
        <p:txBody>
          <a:bodyPr/>
          <a:lstStyle/>
          <a:p>
            <a:r>
              <a:rPr lang="en-GB" dirty="0" smtClean="0"/>
              <a:t>Stakeholders </a:t>
            </a:r>
            <a:endParaRPr lang="en-GB" dirty="0"/>
          </a:p>
        </p:txBody>
      </p:sp>
      <p:sp>
        <p:nvSpPr>
          <p:cNvPr id="3" name="Content Placeholder 2"/>
          <p:cNvSpPr>
            <a:spLocks noGrp="1"/>
          </p:cNvSpPr>
          <p:nvPr>
            <p:ph idx="1"/>
          </p:nvPr>
        </p:nvSpPr>
        <p:spPr>
          <a:xfrm>
            <a:off x="745067" y="1580444"/>
            <a:ext cx="10608733" cy="5277556"/>
          </a:xfrm>
        </p:spPr>
        <p:txBody>
          <a:bodyPr>
            <a:normAutofit lnSpcReduction="10000"/>
          </a:bodyPr>
          <a:lstStyle/>
          <a:p>
            <a:pPr marL="0" indent="0">
              <a:buNone/>
            </a:pPr>
            <a:r>
              <a:rPr lang="en-GB" b="1" dirty="0" smtClean="0"/>
              <a:t>Stakeholders – </a:t>
            </a:r>
            <a:r>
              <a:rPr lang="en-GB" dirty="0" smtClean="0"/>
              <a:t>Individuals or groups who either get advantage or disadvantaged by corporate decision or action</a:t>
            </a:r>
          </a:p>
          <a:p>
            <a:pPr marL="0" indent="0">
              <a:buNone/>
            </a:pPr>
            <a:r>
              <a:rPr lang="en-GB" b="1" dirty="0" smtClean="0"/>
              <a:t>Primary stakeholders</a:t>
            </a:r>
          </a:p>
          <a:p>
            <a:r>
              <a:rPr lang="en-GB" dirty="0" smtClean="0"/>
              <a:t>Shareholders</a:t>
            </a:r>
          </a:p>
          <a:p>
            <a:r>
              <a:rPr lang="en-GB" dirty="0" smtClean="0"/>
              <a:t>Business partners</a:t>
            </a:r>
          </a:p>
          <a:p>
            <a:r>
              <a:rPr lang="en-GB" dirty="0" smtClean="0"/>
              <a:t>Bankers, lenders and Insurers</a:t>
            </a:r>
          </a:p>
          <a:p>
            <a:r>
              <a:rPr lang="en-GB" dirty="0" smtClean="0"/>
              <a:t>Employees</a:t>
            </a:r>
          </a:p>
          <a:p>
            <a:r>
              <a:rPr lang="en-GB" dirty="0" smtClean="0"/>
              <a:t>Customers</a:t>
            </a:r>
          </a:p>
          <a:p>
            <a:r>
              <a:rPr lang="en-GB" dirty="0" smtClean="0"/>
              <a:t>Communities</a:t>
            </a:r>
          </a:p>
          <a:p>
            <a:r>
              <a:rPr lang="en-GB" dirty="0" smtClean="0"/>
              <a:t>Future generations</a:t>
            </a:r>
          </a:p>
          <a:p>
            <a:r>
              <a:rPr lang="en-GB" dirty="0" smtClean="0"/>
              <a:t>The natural environment</a:t>
            </a:r>
          </a:p>
          <a:p>
            <a:endParaRPr lang="en-GB" dirty="0"/>
          </a:p>
        </p:txBody>
      </p:sp>
    </p:spTree>
    <p:extLst>
      <p:ext uri="{BB962C8B-B14F-4D97-AF65-F5344CB8AC3E}">
        <p14:creationId xmlns:p14="http://schemas.microsoft.com/office/powerpoint/2010/main" val="42484471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Stakeholders</a:t>
            </a:r>
            <a:endParaRPr lang="en-GB" dirty="0"/>
          </a:p>
        </p:txBody>
      </p:sp>
      <p:sp>
        <p:nvSpPr>
          <p:cNvPr id="3" name="Content Placeholder 2"/>
          <p:cNvSpPr>
            <a:spLocks noGrp="1"/>
          </p:cNvSpPr>
          <p:nvPr>
            <p:ph idx="1"/>
          </p:nvPr>
        </p:nvSpPr>
        <p:spPr>
          <a:xfrm>
            <a:off x="838200" y="1825624"/>
            <a:ext cx="10515600" cy="5032375"/>
          </a:xfrm>
        </p:spPr>
        <p:txBody>
          <a:bodyPr/>
          <a:lstStyle/>
          <a:p>
            <a:pPr marL="0" indent="0">
              <a:buNone/>
            </a:pPr>
            <a:r>
              <a:rPr lang="en-GB" b="1" dirty="0" smtClean="0"/>
              <a:t>Secondary Stakeholders</a:t>
            </a:r>
          </a:p>
          <a:p>
            <a:r>
              <a:rPr lang="en-GB" dirty="0" smtClean="0"/>
              <a:t>Local </a:t>
            </a:r>
            <a:r>
              <a:rPr lang="en-GB" dirty="0"/>
              <a:t>or State government</a:t>
            </a:r>
          </a:p>
          <a:p>
            <a:r>
              <a:rPr lang="en-GB" dirty="0"/>
              <a:t>Regulatory bodies</a:t>
            </a:r>
          </a:p>
          <a:p>
            <a:r>
              <a:rPr lang="en-GB" dirty="0"/>
              <a:t>Civic institutions</a:t>
            </a:r>
          </a:p>
          <a:p>
            <a:r>
              <a:rPr lang="en-GB" dirty="0"/>
              <a:t>Media</a:t>
            </a:r>
          </a:p>
          <a:p>
            <a:r>
              <a:rPr lang="en-GB" dirty="0"/>
              <a:t>Competitors</a:t>
            </a:r>
          </a:p>
          <a:p>
            <a:pPr marL="0" indent="0">
              <a:buNone/>
            </a:pPr>
            <a:r>
              <a:rPr lang="en-GB" dirty="0"/>
              <a:t>(Business and Society: Ethics and Stakeholder Management, Archie Carroll and Ann </a:t>
            </a:r>
            <a:r>
              <a:rPr lang="en-GB" dirty="0" err="1"/>
              <a:t>Buchholtz</a:t>
            </a:r>
            <a:r>
              <a:rPr lang="en-GB" dirty="0" smtClean="0"/>
              <a:t>)</a:t>
            </a:r>
          </a:p>
          <a:p>
            <a:pPr marL="0" indent="0">
              <a:buNone/>
            </a:pPr>
            <a:r>
              <a:rPr lang="en-GB" dirty="0" smtClean="0"/>
              <a:t>Stakeholder theory focus was “for whose benefit and at whose expense should the firm be managed” (Evan &amp; Freeman 1988)</a:t>
            </a:r>
            <a:endParaRPr lang="en-GB" dirty="0"/>
          </a:p>
          <a:p>
            <a:endParaRPr lang="en-GB" dirty="0"/>
          </a:p>
        </p:txBody>
      </p:sp>
    </p:spTree>
    <p:extLst>
      <p:ext uri="{BB962C8B-B14F-4D97-AF65-F5344CB8AC3E}">
        <p14:creationId xmlns:p14="http://schemas.microsoft.com/office/powerpoint/2010/main" val="38265737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Definitions</a:t>
            </a:r>
            <a:endParaRPr lang="en-GB" dirty="0"/>
          </a:p>
        </p:txBody>
      </p:sp>
      <p:sp>
        <p:nvSpPr>
          <p:cNvPr id="3" name="Content Placeholder 2"/>
          <p:cNvSpPr>
            <a:spLocks noGrp="1"/>
          </p:cNvSpPr>
          <p:nvPr>
            <p:ph idx="1"/>
          </p:nvPr>
        </p:nvSpPr>
        <p:spPr>
          <a:xfrm>
            <a:off x="838200" y="1825625"/>
            <a:ext cx="10515600" cy="4834482"/>
          </a:xfrm>
        </p:spPr>
        <p:txBody>
          <a:bodyPr/>
          <a:lstStyle/>
          <a:p>
            <a:r>
              <a:rPr lang="en-GB" dirty="0" smtClean="0"/>
              <a:t>‘</a:t>
            </a:r>
            <a:r>
              <a:rPr lang="en-GB" sz="3200" dirty="0" smtClean="0"/>
              <a:t>Ethical behaviour of a company or business towards society’</a:t>
            </a:r>
          </a:p>
          <a:p>
            <a:r>
              <a:rPr lang="en-GB" sz="3200" dirty="0" smtClean="0"/>
              <a:t>Corporate </a:t>
            </a:r>
            <a:r>
              <a:rPr lang="en-GB" sz="3200" dirty="0"/>
              <a:t>Social Responsibility is the continuing commitment by business to behave ethically and contribute to economic development while improving the quality of life of the workforce and their families as well as of the local community and society </a:t>
            </a:r>
            <a:r>
              <a:rPr lang="en-GB" sz="3200" dirty="0" smtClean="0"/>
              <a:t>at large.</a:t>
            </a:r>
          </a:p>
          <a:p>
            <a:pPr marL="0" indent="0">
              <a:buNone/>
            </a:pPr>
            <a:r>
              <a:rPr lang="en-GB" sz="3200" dirty="0" smtClean="0"/>
              <a:t>  (The </a:t>
            </a:r>
            <a:r>
              <a:rPr lang="en-GB" sz="3200" dirty="0"/>
              <a:t>World Business Council for Sustainable </a:t>
            </a:r>
            <a:r>
              <a:rPr lang="en-GB" sz="3200" dirty="0" smtClean="0"/>
              <a:t>Development)</a:t>
            </a:r>
          </a:p>
          <a:p>
            <a:pPr marL="0" indent="0">
              <a:buNone/>
            </a:pPr>
            <a:endParaRPr lang="en-GB" sz="3200" dirty="0"/>
          </a:p>
        </p:txBody>
      </p:sp>
    </p:spTree>
    <p:extLst>
      <p:ext uri="{BB962C8B-B14F-4D97-AF65-F5344CB8AC3E}">
        <p14:creationId xmlns:p14="http://schemas.microsoft.com/office/powerpoint/2010/main" val="2279949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Definition of CSR</a:t>
            </a: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535287"/>
            <a:ext cx="10515600" cy="5522335"/>
          </a:xfrm>
        </p:spPr>
      </p:pic>
    </p:spTree>
    <p:extLst>
      <p:ext uri="{BB962C8B-B14F-4D97-AF65-F5344CB8AC3E}">
        <p14:creationId xmlns:p14="http://schemas.microsoft.com/office/powerpoint/2010/main" val="42198039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9658"/>
            <a:ext cx="10515600" cy="1325563"/>
          </a:xfrm>
        </p:spPr>
        <p:txBody>
          <a:bodyPr/>
          <a:lstStyle/>
          <a:p>
            <a:r>
              <a:rPr lang="en-GB" dirty="0" smtClean="0"/>
              <a:t>Definition</a:t>
            </a:r>
            <a:endParaRPr lang="en-GB" dirty="0"/>
          </a:p>
        </p:txBody>
      </p:sp>
      <p:sp>
        <p:nvSpPr>
          <p:cNvPr id="3" name="Content Placeholder 2"/>
          <p:cNvSpPr>
            <a:spLocks noGrp="1"/>
          </p:cNvSpPr>
          <p:nvPr>
            <p:ph idx="1"/>
          </p:nvPr>
        </p:nvSpPr>
        <p:spPr>
          <a:xfrm>
            <a:off x="743297" y="1555221"/>
            <a:ext cx="10705405" cy="5302779"/>
          </a:xfrm>
        </p:spPr>
        <p:txBody>
          <a:bodyPr>
            <a:normAutofit/>
          </a:bodyPr>
          <a:lstStyle/>
          <a:p>
            <a:r>
              <a:rPr lang="en-GB" dirty="0"/>
              <a:t>Corporate social responsibility (CSR) is a business approach that contributes to sustainable development by delivering economic, social and environmental benefits for all stakeholders</a:t>
            </a:r>
            <a:r>
              <a:rPr lang="en-GB" dirty="0" smtClean="0"/>
              <a:t>.</a:t>
            </a:r>
          </a:p>
          <a:p>
            <a:r>
              <a:rPr lang="en-GB" dirty="0"/>
              <a:t>Social responsibility is the responsibility of an organisation for the impacts of its decisions and activities on society and the environment, through transparent and ethical behaviour that:</a:t>
            </a:r>
          </a:p>
          <a:p>
            <a:pPr lvl="1"/>
            <a:r>
              <a:rPr lang="en-GB" dirty="0"/>
              <a:t>Contributes to sustainable development, including the health and the welfare of society</a:t>
            </a:r>
          </a:p>
          <a:p>
            <a:pPr lvl="1"/>
            <a:r>
              <a:rPr lang="en-GB" dirty="0"/>
              <a:t>Takes into account the expectations of stakeholders</a:t>
            </a:r>
          </a:p>
          <a:p>
            <a:pPr lvl="1"/>
            <a:r>
              <a:rPr lang="en-GB" dirty="0"/>
              <a:t>Is in compliance with applicable law and consistent with international norms of behaviour, and</a:t>
            </a:r>
          </a:p>
          <a:p>
            <a:pPr lvl="1"/>
            <a:r>
              <a:rPr lang="en-GB" dirty="0"/>
              <a:t>Is integrated throughout the organization and practised in its relationships</a:t>
            </a:r>
            <a:r>
              <a:rPr lang="en-GB" dirty="0" smtClean="0"/>
              <a:t>.”</a:t>
            </a:r>
          </a:p>
          <a:p>
            <a:pPr marL="457200" lvl="1" indent="0">
              <a:buNone/>
            </a:pPr>
            <a:r>
              <a:rPr lang="en-GB" b="1" dirty="0"/>
              <a:t>Guidance Standard on Social Responsibility, ISO 26000, </a:t>
            </a:r>
            <a:r>
              <a:rPr lang="en-GB" dirty="0"/>
              <a:t>published in 2010</a:t>
            </a:r>
            <a:r>
              <a:rPr lang="en-GB" b="1" dirty="0"/>
              <a:t>.</a:t>
            </a:r>
            <a:endParaRPr lang="en-GB" dirty="0" smtClean="0"/>
          </a:p>
          <a:p>
            <a:pPr lvl="1"/>
            <a:endParaRPr lang="en-GB" dirty="0"/>
          </a:p>
          <a:p>
            <a:endParaRPr lang="en-GB" dirty="0"/>
          </a:p>
        </p:txBody>
      </p:sp>
    </p:spTree>
    <p:extLst>
      <p:ext uri="{BB962C8B-B14F-4D97-AF65-F5344CB8AC3E}">
        <p14:creationId xmlns:p14="http://schemas.microsoft.com/office/powerpoint/2010/main" val="19380217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Definitions of CSR (Different Countries)</a:t>
            </a: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78173" y="1690688"/>
            <a:ext cx="10275627" cy="5167312"/>
          </a:xfrm>
        </p:spPr>
      </p:pic>
    </p:spTree>
    <p:extLst>
      <p:ext uri="{BB962C8B-B14F-4D97-AF65-F5344CB8AC3E}">
        <p14:creationId xmlns:p14="http://schemas.microsoft.com/office/powerpoint/2010/main" val="29991185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2429</TotalTime>
  <Words>1116</Words>
  <Application>Microsoft Office PowerPoint</Application>
  <PresentationFormat>Widescreen</PresentationFormat>
  <Paragraphs>121</Paragraphs>
  <Slides>22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Unit -1:  Concept, Meaning, Evolution and approaches of CSR in India</vt:lpstr>
      <vt:lpstr>Meaning</vt:lpstr>
      <vt:lpstr>Contd…..</vt:lpstr>
      <vt:lpstr>Stakeholders </vt:lpstr>
      <vt:lpstr>Stakeholders</vt:lpstr>
      <vt:lpstr>Definitions</vt:lpstr>
      <vt:lpstr>Definition of CSR</vt:lpstr>
      <vt:lpstr>Definition</vt:lpstr>
      <vt:lpstr>Definitions of CSR (Different Countries)</vt:lpstr>
      <vt:lpstr>Elements of CSR – Elkington’s model</vt:lpstr>
      <vt:lpstr>Triple Bottom Line</vt:lpstr>
      <vt:lpstr>Drivers of CSR</vt:lpstr>
      <vt:lpstr>Characteristics of CSR</vt:lpstr>
      <vt:lpstr>Characteristics of CSR</vt:lpstr>
      <vt:lpstr>Differences in CSR among large and small firms </vt:lpstr>
      <vt:lpstr>Principles of CSR</vt:lpstr>
      <vt:lpstr>Contd……</vt:lpstr>
      <vt:lpstr>Benefits of CSR</vt:lpstr>
      <vt:lpstr>Historical Perspective</vt:lpstr>
      <vt:lpstr>Contd……</vt:lpstr>
      <vt:lpstr>National Voluntary Guidelines on Social, Environmental and Economic Responsibilities of Business</vt:lpstr>
      <vt:lpstr>Contd….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Corporate Social Responsibility</dc:title>
  <dc:creator>Microsoft account</dc:creator>
  <cp:lastModifiedBy>dineshzapake@yahoo.com</cp:lastModifiedBy>
  <cp:revision>140</cp:revision>
  <dcterms:created xsi:type="dcterms:W3CDTF">2018-01-16T15:51:20Z</dcterms:created>
  <dcterms:modified xsi:type="dcterms:W3CDTF">2019-01-16T05:22:05Z</dcterms:modified>
</cp:coreProperties>
</file>