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3" r:id="rId15"/>
    <p:sldId id="277" r:id="rId16"/>
    <p:sldId id="269" r:id="rId17"/>
    <p:sldId id="271" r:id="rId18"/>
    <p:sldId id="270" r:id="rId19"/>
    <p:sldId id="272" r:id="rId20"/>
    <p:sldId id="274" r:id="rId21"/>
    <p:sldId id="275" r:id="rId22"/>
    <p:sldId id="276" r:id="rId23"/>
    <p:sldId id="278" r:id="rId24"/>
    <p:sldId id="279" r:id="rId25"/>
    <p:sldId id="280" r:id="rId26"/>
    <p:sldId id="281"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snapToGrid="0">
      <p:cViewPr varScale="1">
        <p:scale>
          <a:sx n="74" d="100"/>
          <a:sy n="74" d="100"/>
        </p:scale>
        <p:origin x="49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1317DC8-9A0B-4241-B77D-177E65753DF8}" type="datetimeFigureOut">
              <a:rPr lang="en-GB" smtClean="0"/>
              <a:t>14/01/2019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B358660-6BD7-409C-8159-C6D7C08966BB}" type="slidenum">
              <a:rPr lang="en-GB" smtClean="0"/>
              <a:t>‹#›</a:t>
            </a:fld>
            <a:endParaRPr lang="en-GB"/>
          </a:p>
        </p:txBody>
      </p:sp>
    </p:spTree>
    <p:extLst>
      <p:ext uri="{BB962C8B-B14F-4D97-AF65-F5344CB8AC3E}">
        <p14:creationId xmlns:p14="http://schemas.microsoft.com/office/powerpoint/2010/main" val="1839618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1317DC8-9A0B-4241-B77D-177E65753DF8}" type="datetimeFigureOut">
              <a:rPr lang="en-GB" smtClean="0"/>
              <a:t>14/01/2019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B358660-6BD7-409C-8159-C6D7C08966BB}" type="slidenum">
              <a:rPr lang="en-GB" smtClean="0"/>
              <a:t>‹#›</a:t>
            </a:fld>
            <a:endParaRPr lang="en-GB"/>
          </a:p>
        </p:txBody>
      </p:sp>
    </p:spTree>
    <p:extLst>
      <p:ext uri="{BB962C8B-B14F-4D97-AF65-F5344CB8AC3E}">
        <p14:creationId xmlns:p14="http://schemas.microsoft.com/office/powerpoint/2010/main" val="2466372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1317DC8-9A0B-4241-B77D-177E65753DF8}" type="datetimeFigureOut">
              <a:rPr lang="en-GB" smtClean="0"/>
              <a:t>14/01/2019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B358660-6BD7-409C-8159-C6D7C08966BB}" type="slidenum">
              <a:rPr lang="en-GB" smtClean="0"/>
              <a:t>‹#›</a:t>
            </a:fld>
            <a:endParaRPr lang="en-GB"/>
          </a:p>
        </p:txBody>
      </p:sp>
    </p:spTree>
    <p:extLst>
      <p:ext uri="{BB962C8B-B14F-4D97-AF65-F5344CB8AC3E}">
        <p14:creationId xmlns:p14="http://schemas.microsoft.com/office/powerpoint/2010/main" val="2537370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1317DC8-9A0B-4241-B77D-177E65753DF8}" type="datetimeFigureOut">
              <a:rPr lang="en-GB" smtClean="0"/>
              <a:t>14/01/2019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B358660-6BD7-409C-8159-C6D7C08966BB}" type="slidenum">
              <a:rPr lang="en-GB" smtClean="0"/>
              <a:t>‹#›</a:t>
            </a:fld>
            <a:endParaRPr lang="en-GB"/>
          </a:p>
        </p:txBody>
      </p:sp>
    </p:spTree>
    <p:extLst>
      <p:ext uri="{BB962C8B-B14F-4D97-AF65-F5344CB8AC3E}">
        <p14:creationId xmlns:p14="http://schemas.microsoft.com/office/powerpoint/2010/main" val="3316912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1317DC8-9A0B-4241-B77D-177E65753DF8}" type="datetimeFigureOut">
              <a:rPr lang="en-GB" smtClean="0"/>
              <a:t>14/01/2019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B358660-6BD7-409C-8159-C6D7C08966BB}" type="slidenum">
              <a:rPr lang="en-GB" smtClean="0"/>
              <a:t>‹#›</a:t>
            </a:fld>
            <a:endParaRPr lang="en-GB"/>
          </a:p>
        </p:txBody>
      </p:sp>
    </p:spTree>
    <p:extLst>
      <p:ext uri="{BB962C8B-B14F-4D97-AF65-F5344CB8AC3E}">
        <p14:creationId xmlns:p14="http://schemas.microsoft.com/office/powerpoint/2010/main" val="1541851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1317DC8-9A0B-4241-B77D-177E65753DF8}" type="datetimeFigureOut">
              <a:rPr lang="en-GB" smtClean="0"/>
              <a:t>14/01/2019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B358660-6BD7-409C-8159-C6D7C08966BB}" type="slidenum">
              <a:rPr lang="en-GB" smtClean="0"/>
              <a:t>‹#›</a:t>
            </a:fld>
            <a:endParaRPr lang="en-GB"/>
          </a:p>
        </p:txBody>
      </p:sp>
    </p:spTree>
    <p:extLst>
      <p:ext uri="{BB962C8B-B14F-4D97-AF65-F5344CB8AC3E}">
        <p14:creationId xmlns:p14="http://schemas.microsoft.com/office/powerpoint/2010/main" val="572632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1317DC8-9A0B-4241-B77D-177E65753DF8}" type="datetimeFigureOut">
              <a:rPr lang="en-GB" smtClean="0"/>
              <a:t>14/01/2019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B358660-6BD7-409C-8159-C6D7C08966BB}" type="slidenum">
              <a:rPr lang="en-GB" smtClean="0"/>
              <a:t>‹#›</a:t>
            </a:fld>
            <a:endParaRPr lang="en-GB"/>
          </a:p>
        </p:txBody>
      </p:sp>
    </p:spTree>
    <p:extLst>
      <p:ext uri="{BB962C8B-B14F-4D97-AF65-F5344CB8AC3E}">
        <p14:creationId xmlns:p14="http://schemas.microsoft.com/office/powerpoint/2010/main" val="669878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1317DC8-9A0B-4241-B77D-177E65753DF8}" type="datetimeFigureOut">
              <a:rPr lang="en-GB" smtClean="0"/>
              <a:t>14/01/2019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B358660-6BD7-409C-8159-C6D7C08966BB}" type="slidenum">
              <a:rPr lang="en-GB" smtClean="0"/>
              <a:t>‹#›</a:t>
            </a:fld>
            <a:endParaRPr lang="en-GB"/>
          </a:p>
        </p:txBody>
      </p:sp>
    </p:spTree>
    <p:extLst>
      <p:ext uri="{BB962C8B-B14F-4D97-AF65-F5344CB8AC3E}">
        <p14:creationId xmlns:p14="http://schemas.microsoft.com/office/powerpoint/2010/main" val="680040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317DC8-9A0B-4241-B77D-177E65753DF8}" type="datetimeFigureOut">
              <a:rPr lang="en-GB" smtClean="0"/>
              <a:t>14/01/2019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B358660-6BD7-409C-8159-C6D7C08966BB}" type="slidenum">
              <a:rPr lang="en-GB" smtClean="0"/>
              <a:t>‹#›</a:t>
            </a:fld>
            <a:endParaRPr lang="en-GB"/>
          </a:p>
        </p:txBody>
      </p:sp>
    </p:spTree>
    <p:extLst>
      <p:ext uri="{BB962C8B-B14F-4D97-AF65-F5344CB8AC3E}">
        <p14:creationId xmlns:p14="http://schemas.microsoft.com/office/powerpoint/2010/main" val="30541961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317DC8-9A0B-4241-B77D-177E65753DF8}" type="datetimeFigureOut">
              <a:rPr lang="en-GB" smtClean="0"/>
              <a:t>14/01/2019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B358660-6BD7-409C-8159-C6D7C08966BB}" type="slidenum">
              <a:rPr lang="en-GB" smtClean="0"/>
              <a:t>‹#›</a:t>
            </a:fld>
            <a:endParaRPr lang="en-GB"/>
          </a:p>
        </p:txBody>
      </p:sp>
    </p:spTree>
    <p:extLst>
      <p:ext uri="{BB962C8B-B14F-4D97-AF65-F5344CB8AC3E}">
        <p14:creationId xmlns:p14="http://schemas.microsoft.com/office/powerpoint/2010/main" val="3589368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317DC8-9A0B-4241-B77D-177E65753DF8}" type="datetimeFigureOut">
              <a:rPr lang="en-GB" smtClean="0"/>
              <a:t>14/01/2019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B358660-6BD7-409C-8159-C6D7C08966BB}" type="slidenum">
              <a:rPr lang="en-GB" smtClean="0"/>
              <a:t>‹#›</a:t>
            </a:fld>
            <a:endParaRPr lang="en-GB"/>
          </a:p>
        </p:txBody>
      </p:sp>
    </p:spTree>
    <p:extLst>
      <p:ext uri="{BB962C8B-B14F-4D97-AF65-F5344CB8AC3E}">
        <p14:creationId xmlns:p14="http://schemas.microsoft.com/office/powerpoint/2010/main" val="2377231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317DC8-9A0B-4241-B77D-177E65753DF8}" type="datetimeFigureOut">
              <a:rPr lang="en-GB" smtClean="0"/>
              <a:t>14/01/2019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358660-6BD7-409C-8159-C6D7C08966BB}" type="slidenum">
              <a:rPr lang="en-GB" smtClean="0"/>
              <a:t>‹#›</a:t>
            </a:fld>
            <a:endParaRPr lang="en-GB"/>
          </a:p>
        </p:txBody>
      </p:sp>
    </p:spTree>
    <p:extLst>
      <p:ext uri="{BB962C8B-B14F-4D97-AF65-F5344CB8AC3E}">
        <p14:creationId xmlns:p14="http://schemas.microsoft.com/office/powerpoint/2010/main" val="22442001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t>UNIT 1</a:t>
            </a:r>
            <a:br>
              <a:rPr lang="en-GB" dirty="0" smtClean="0"/>
            </a:br>
            <a:r>
              <a:rPr lang="en-GB" dirty="0" smtClean="0"/>
              <a:t>FUNDAMENTALS OF MANAGEMENT</a:t>
            </a:r>
            <a:endParaRPr lang="en-GB" dirty="0"/>
          </a:p>
        </p:txBody>
      </p:sp>
      <p:sp>
        <p:nvSpPr>
          <p:cNvPr id="3" name="Subtitle 2"/>
          <p:cNvSpPr>
            <a:spLocks noGrp="1"/>
          </p:cNvSpPr>
          <p:nvPr>
            <p:ph type="subTitle" idx="1"/>
          </p:nvPr>
        </p:nvSpPr>
        <p:spPr/>
        <p:txBody>
          <a:bodyPr>
            <a:normAutofit/>
          </a:bodyPr>
          <a:lstStyle/>
          <a:p>
            <a:r>
              <a:rPr lang="en-GB" sz="3600" dirty="0" smtClean="0"/>
              <a:t>CONCEPT, NATURE AND ELEMENTS OF MANAGEMENT</a:t>
            </a:r>
            <a:endParaRPr lang="en-GB" sz="3600" dirty="0"/>
          </a:p>
        </p:txBody>
      </p:sp>
    </p:spTree>
    <p:extLst>
      <p:ext uri="{BB962C8B-B14F-4D97-AF65-F5344CB8AC3E}">
        <p14:creationId xmlns:p14="http://schemas.microsoft.com/office/powerpoint/2010/main" val="314232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Levels of management</a:t>
            </a:r>
            <a:endParaRPr lang="en-GB"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62666" y="1351403"/>
            <a:ext cx="7247467" cy="5441281"/>
          </a:xfrm>
        </p:spPr>
      </p:pic>
    </p:spTree>
    <p:extLst>
      <p:ext uri="{BB962C8B-B14F-4D97-AF65-F5344CB8AC3E}">
        <p14:creationId xmlns:p14="http://schemas.microsoft.com/office/powerpoint/2010/main" val="13971485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1" y="0"/>
            <a:ext cx="10123310" cy="1185333"/>
          </a:xfrm>
        </p:spPr>
        <p:txBody>
          <a:bodyPr>
            <a:normAutofit/>
          </a:bodyPr>
          <a:lstStyle/>
          <a:p>
            <a:r>
              <a:rPr lang="en-GB" dirty="0" smtClean="0"/>
              <a:t>Levels of management</a:t>
            </a:r>
            <a:endParaRPr lang="en-GB" dirty="0"/>
          </a:p>
        </p:txBody>
      </p:sp>
      <p:pic>
        <p:nvPicPr>
          <p:cNvPr id="6" name="Content Placeholder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bwMode="auto">
          <a:xfrm>
            <a:off x="838201" y="1185333"/>
            <a:ext cx="10123310" cy="55839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95502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Skills of management</a:t>
            </a:r>
            <a:endParaRPr lang="en-GB" dirty="0"/>
          </a:p>
        </p:txBody>
      </p:sp>
      <p:sp>
        <p:nvSpPr>
          <p:cNvPr id="3" name="Content Placeholder 2"/>
          <p:cNvSpPr>
            <a:spLocks noGrp="1"/>
          </p:cNvSpPr>
          <p:nvPr>
            <p:ph idx="1"/>
          </p:nvPr>
        </p:nvSpPr>
        <p:spPr>
          <a:xfrm>
            <a:off x="838200" y="1690688"/>
            <a:ext cx="10515600" cy="4486275"/>
          </a:xfrm>
        </p:spPr>
        <p:txBody>
          <a:bodyPr/>
          <a:lstStyle/>
          <a:p>
            <a:endParaRPr lang="en-GB" dirty="0" smtClean="0"/>
          </a:p>
          <a:p>
            <a:r>
              <a:rPr lang="en-GB" dirty="0" smtClean="0"/>
              <a:t>Conceptual skills</a:t>
            </a:r>
          </a:p>
          <a:p>
            <a:r>
              <a:rPr lang="en-GB" dirty="0" smtClean="0"/>
              <a:t>Human skills</a:t>
            </a:r>
          </a:p>
          <a:p>
            <a:r>
              <a:rPr lang="en-GB" dirty="0" smtClean="0"/>
              <a:t>Technical skills</a:t>
            </a:r>
          </a:p>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02755" y="1690688"/>
            <a:ext cx="7651045" cy="5167311"/>
          </a:xfrm>
          <a:prstGeom prst="rect">
            <a:avLst/>
          </a:prstGeom>
        </p:spPr>
      </p:pic>
    </p:spTree>
    <p:extLst>
      <p:ext uri="{BB962C8B-B14F-4D97-AF65-F5344CB8AC3E}">
        <p14:creationId xmlns:p14="http://schemas.microsoft.com/office/powerpoint/2010/main" val="36950835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Importance of management</a:t>
            </a:r>
            <a:endParaRPr lang="en-GB" dirty="0"/>
          </a:p>
        </p:txBody>
      </p:sp>
      <p:sp>
        <p:nvSpPr>
          <p:cNvPr id="3" name="Content Placeholder 2"/>
          <p:cNvSpPr>
            <a:spLocks noGrp="1"/>
          </p:cNvSpPr>
          <p:nvPr>
            <p:ph idx="1"/>
          </p:nvPr>
        </p:nvSpPr>
        <p:spPr>
          <a:xfrm>
            <a:off x="838200" y="1825624"/>
            <a:ext cx="10515600" cy="5032375"/>
          </a:xfrm>
        </p:spPr>
        <p:txBody>
          <a:bodyPr/>
          <a:lstStyle/>
          <a:p>
            <a:r>
              <a:rPr lang="en-GB" sz="3200" dirty="0" smtClean="0"/>
              <a:t>Optimum utilisation of resources</a:t>
            </a:r>
          </a:p>
          <a:p>
            <a:r>
              <a:rPr lang="en-GB" sz="3200" dirty="0" smtClean="0"/>
              <a:t>Efficiency and effectiveness</a:t>
            </a:r>
          </a:p>
          <a:p>
            <a:r>
              <a:rPr lang="en-GB" sz="3200" dirty="0" smtClean="0"/>
              <a:t>Change and development</a:t>
            </a:r>
          </a:p>
          <a:p>
            <a:r>
              <a:rPr lang="en-GB" sz="3200" dirty="0" smtClean="0"/>
              <a:t>Reduces cost</a:t>
            </a:r>
          </a:p>
          <a:p>
            <a:r>
              <a:rPr lang="en-GB" sz="3200" dirty="0" smtClean="0"/>
              <a:t>Attainment of goals</a:t>
            </a:r>
          </a:p>
          <a:p>
            <a:r>
              <a:rPr lang="en-GB" sz="3200" dirty="0" smtClean="0"/>
              <a:t>Stability and growth</a:t>
            </a:r>
          </a:p>
          <a:p>
            <a:r>
              <a:rPr lang="en-GB" sz="3200" dirty="0" smtClean="0"/>
              <a:t>Establish sound organisation</a:t>
            </a:r>
          </a:p>
          <a:p>
            <a:endParaRPr lang="en-GB" dirty="0" smtClean="0"/>
          </a:p>
          <a:p>
            <a:endParaRPr lang="en-GB" dirty="0"/>
          </a:p>
        </p:txBody>
      </p:sp>
    </p:spTree>
    <p:extLst>
      <p:ext uri="{BB962C8B-B14F-4D97-AF65-F5344CB8AC3E}">
        <p14:creationId xmlns:p14="http://schemas.microsoft.com/office/powerpoint/2010/main" val="37586529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Henry Fayol</a:t>
            </a:r>
            <a:endParaRPr lang="en-GB" dirty="0"/>
          </a:p>
        </p:txBody>
      </p:sp>
      <p:pic>
        <p:nvPicPr>
          <p:cNvPr id="5" name="Content Placeholder 4"/>
          <p:cNvPicPr>
            <a:picLocks noGrp="1" noChangeAspect="1"/>
          </p:cNvPicPr>
          <p:nvPr>
            <p:ph idx="1"/>
          </p:nvPr>
        </p:nvPicPr>
        <p:blipFill>
          <a:blip r:embed="rId2"/>
          <a:stretch>
            <a:fillRect/>
          </a:stretch>
        </p:blipFill>
        <p:spPr>
          <a:xfrm>
            <a:off x="838200" y="1690688"/>
            <a:ext cx="9194442" cy="5167311"/>
          </a:xfrm>
          <a:prstGeom prst="rect">
            <a:avLst/>
          </a:prstGeom>
        </p:spPr>
      </p:pic>
    </p:spTree>
    <p:extLst>
      <p:ext uri="{BB962C8B-B14F-4D97-AF65-F5344CB8AC3E}">
        <p14:creationId xmlns:p14="http://schemas.microsoft.com/office/powerpoint/2010/main" val="26193603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Henri Fayol (1841 – 1925</a:t>
            </a:r>
            <a:r>
              <a:rPr lang="en-GB" dirty="0" smtClean="0"/>
              <a:t>)- </a:t>
            </a:r>
            <a:r>
              <a:rPr lang="en-GB" dirty="0" err="1" smtClean="0"/>
              <a:t>Fayolism</a:t>
            </a:r>
            <a:endParaRPr lang="en-GB" dirty="0"/>
          </a:p>
        </p:txBody>
      </p:sp>
      <p:sp>
        <p:nvSpPr>
          <p:cNvPr id="3" name="Content Placeholder 2"/>
          <p:cNvSpPr>
            <a:spLocks noGrp="1"/>
          </p:cNvSpPr>
          <p:nvPr>
            <p:ph idx="1"/>
          </p:nvPr>
        </p:nvSpPr>
        <p:spPr/>
        <p:txBody>
          <a:bodyPr>
            <a:normAutofit/>
          </a:bodyPr>
          <a:lstStyle/>
          <a:p>
            <a:r>
              <a:rPr lang="en-GB" sz="3000" dirty="0"/>
              <a:t>Henri </a:t>
            </a:r>
            <a:r>
              <a:rPr lang="en-GB" sz="3000" dirty="0" smtClean="0"/>
              <a:t>Fayol </a:t>
            </a:r>
            <a:r>
              <a:rPr lang="en-GB" sz="3000" dirty="0"/>
              <a:t>was a French coal-mine engineer, director of mines and modern management </a:t>
            </a:r>
            <a:r>
              <a:rPr lang="en-GB" sz="3000" dirty="0" smtClean="0"/>
              <a:t>theoretician</a:t>
            </a:r>
          </a:p>
          <a:p>
            <a:r>
              <a:rPr lang="en-GB" sz="3000" dirty="0" smtClean="0"/>
              <a:t>First </a:t>
            </a:r>
            <a:r>
              <a:rPr lang="en-GB" sz="3000" dirty="0"/>
              <a:t>foundations were laid for modern scientific management</a:t>
            </a:r>
            <a:endParaRPr lang="en-GB" sz="3000" dirty="0" smtClean="0"/>
          </a:p>
          <a:p>
            <a:r>
              <a:rPr lang="en-GB" sz="3000" dirty="0" smtClean="0"/>
              <a:t>They </a:t>
            </a:r>
            <a:r>
              <a:rPr lang="en-GB" sz="3000" dirty="0"/>
              <a:t>are drawn up by means of observations and analyses of events that managers encounter in </a:t>
            </a:r>
            <a:r>
              <a:rPr lang="en-GB" sz="3000" dirty="0" smtClean="0"/>
              <a:t>practice</a:t>
            </a:r>
          </a:p>
          <a:p>
            <a:r>
              <a:rPr lang="en-GB" sz="3000" dirty="0"/>
              <a:t>These principles of management serve as a guideline for decision-making and management actions. </a:t>
            </a:r>
          </a:p>
          <a:p>
            <a:r>
              <a:rPr lang="en-GB" sz="3000" dirty="0" smtClean="0"/>
              <a:t>The </a:t>
            </a:r>
            <a:r>
              <a:rPr lang="en-GB" sz="3000" dirty="0"/>
              <a:t>underlying factors for successful management</a:t>
            </a:r>
          </a:p>
        </p:txBody>
      </p:sp>
    </p:spTree>
    <p:extLst>
      <p:ext uri="{BB962C8B-B14F-4D97-AF65-F5344CB8AC3E}">
        <p14:creationId xmlns:p14="http://schemas.microsoft.com/office/powerpoint/2010/main" val="3463047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606" y="270532"/>
            <a:ext cx="10515600" cy="1325563"/>
          </a:xfrm>
        </p:spPr>
        <p:txBody>
          <a:bodyPr/>
          <a:lstStyle/>
          <a:p>
            <a:r>
              <a:rPr lang="en-GB" dirty="0" smtClean="0"/>
              <a:t>Principles of management</a:t>
            </a:r>
            <a:endParaRPr lang="en-GB" dirty="0"/>
          </a:p>
        </p:txBody>
      </p:sp>
      <p:sp>
        <p:nvSpPr>
          <p:cNvPr id="3" name="Content Placeholder 2"/>
          <p:cNvSpPr>
            <a:spLocks noGrp="1"/>
          </p:cNvSpPr>
          <p:nvPr>
            <p:ph idx="1"/>
          </p:nvPr>
        </p:nvSpPr>
        <p:spPr>
          <a:xfrm>
            <a:off x="483476" y="1376854"/>
            <a:ext cx="10870324" cy="5481145"/>
          </a:xfrm>
        </p:spPr>
        <p:txBody>
          <a:bodyPr>
            <a:normAutofit/>
          </a:bodyPr>
          <a:lstStyle/>
          <a:p>
            <a:r>
              <a:rPr lang="en-GB" dirty="0" smtClean="0"/>
              <a:t>Henri Fayol listed 14 principles of Management, </a:t>
            </a:r>
          </a:p>
          <a:p>
            <a:pPr marL="0" indent="0">
              <a:buNone/>
            </a:pPr>
            <a:r>
              <a:rPr lang="en-GB" dirty="0" smtClean="0"/>
              <a:t>1. </a:t>
            </a:r>
            <a:r>
              <a:rPr lang="en-GB" b="1" dirty="0" smtClean="0"/>
              <a:t>Division of work </a:t>
            </a:r>
            <a:r>
              <a:rPr lang="en-GB" dirty="0" smtClean="0"/>
              <a:t>– Employees are specialised in different areas and they have different skills. Specialisation promotes efficiency of the workforce and increase productivity. Accuracy and speed. This principle is applicable to managerial and technical activities</a:t>
            </a:r>
          </a:p>
          <a:p>
            <a:pPr marL="0" indent="0">
              <a:buNone/>
            </a:pPr>
            <a:r>
              <a:rPr lang="en-GB" dirty="0" smtClean="0"/>
              <a:t>2. </a:t>
            </a:r>
            <a:r>
              <a:rPr lang="en-GB" b="1" dirty="0" smtClean="0"/>
              <a:t>Authority and responsibility </a:t>
            </a:r>
            <a:r>
              <a:rPr lang="en-GB" dirty="0" smtClean="0"/>
              <a:t>– Authority is a combination of official factors which are deriving from managerial position. These two terms are interrelated, go together, responsibility arising from authority</a:t>
            </a:r>
          </a:p>
          <a:p>
            <a:pPr marL="0" indent="0">
              <a:buNone/>
            </a:pPr>
            <a:r>
              <a:rPr lang="en-GB" dirty="0" smtClean="0"/>
              <a:t>3. </a:t>
            </a:r>
            <a:r>
              <a:rPr lang="en-GB" b="1" dirty="0" smtClean="0"/>
              <a:t>Discipline </a:t>
            </a:r>
            <a:r>
              <a:rPr lang="en-GB" dirty="0" smtClean="0"/>
              <a:t>– Good conduct and respectful interactions. Respect for agreements which are directed at achieving obedience, application. Requires good supervision at all levels</a:t>
            </a:r>
          </a:p>
        </p:txBody>
      </p:sp>
    </p:spTree>
    <p:extLst>
      <p:ext uri="{BB962C8B-B14F-4D97-AF65-F5344CB8AC3E}">
        <p14:creationId xmlns:p14="http://schemas.microsoft.com/office/powerpoint/2010/main" val="3743222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Contd</a:t>
            </a:r>
            <a:r>
              <a:rPr lang="en-GB" dirty="0" smtClean="0"/>
              <a:t>…..</a:t>
            </a:r>
            <a:endParaRPr lang="en-GB" dirty="0"/>
          </a:p>
        </p:txBody>
      </p:sp>
      <p:sp>
        <p:nvSpPr>
          <p:cNvPr id="3" name="Content Placeholder 2"/>
          <p:cNvSpPr>
            <a:spLocks noGrp="1"/>
          </p:cNvSpPr>
          <p:nvPr>
            <p:ph idx="1"/>
          </p:nvPr>
        </p:nvSpPr>
        <p:spPr>
          <a:xfrm>
            <a:off x="683172" y="1576552"/>
            <a:ext cx="10670628" cy="5281448"/>
          </a:xfrm>
        </p:spPr>
        <p:txBody>
          <a:bodyPr>
            <a:normAutofit/>
          </a:bodyPr>
          <a:lstStyle/>
          <a:p>
            <a:pPr marL="0" indent="0">
              <a:buNone/>
            </a:pPr>
            <a:r>
              <a:rPr lang="en-GB" dirty="0" smtClean="0"/>
              <a:t>4. </a:t>
            </a:r>
            <a:r>
              <a:rPr lang="en-GB" b="1" dirty="0" smtClean="0"/>
              <a:t>Unity </a:t>
            </a:r>
            <a:r>
              <a:rPr lang="en-GB" b="1" dirty="0"/>
              <a:t>of command </a:t>
            </a:r>
            <a:r>
              <a:rPr lang="en-GB" dirty="0"/>
              <a:t>– Employees should receive orders from one manager or supervisor only and that the employee is answerable to that manager. No confusion, no conflict and responsibility for mistakes can be established </a:t>
            </a:r>
          </a:p>
          <a:p>
            <a:pPr marL="0" indent="0">
              <a:buNone/>
            </a:pPr>
            <a:r>
              <a:rPr lang="en-GB" dirty="0" smtClean="0"/>
              <a:t>5. </a:t>
            </a:r>
            <a:r>
              <a:rPr lang="en-GB" b="1" dirty="0" smtClean="0"/>
              <a:t>Unity </a:t>
            </a:r>
            <a:r>
              <a:rPr lang="en-GB" b="1" dirty="0"/>
              <a:t>of direction </a:t>
            </a:r>
            <a:r>
              <a:rPr lang="en-GB" dirty="0"/>
              <a:t>– Each group of activities with the same objective must have one head and one plan</a:t>
            </a:r>
          </a:p>
          <a:p>
            <a:pPr marL="0" indent="0">
              <a:buNone/>
            </a:pPr>
            <a:r>
              <a:rPr lang="en-GB" dirty="0" smtClean="0"/>
              <a:t>6. </a:t>
            </a:r>
            <a:r>
              <a:rPr lang="en-GB" b="1" dirty="0" smtClean="0"/>
              <a:t>Subordination</a:t>
            </a:r>
            <a:r>
              <a:rPr lang="en-GB" dirty="0" smtClean="0"/>
              <a:t>- </a:t>
            </a:r>
            <a:r>
              <a:rPr lang="en-GB" dirty="0"/>
              <a:t>Subordination of individual interest. There are all kinds of interests in an organisation. Personal interest are subordinate to the interests of the organisation.</a:t>
            </a:r>
          </a:p>
          <a:p>
            <a:pPr marL="0" indent="0">
              <a:buNone/>
            </a:pPr>
            <a:r>
              <a:rPr lang="en-GB" dirty="0" smtClean="0"/>
              <a:t>7. </a:t>
            </a:r>
            <a:r>
              <a:rPr lang="en-GB" b="1" dirty="0" smtClean="0"/>
              <a:t>Remuneration </a:t>
            </a:r>
            <a:r>
              <a:rPr lang="en-GB" dirty="0"/>
              <a:t>– Remuneration and methods of payment should be fair and afford the maximum possible satisfaction to employees and employers </a:t>
            </a:r>
            <a:endParaRPr lang="en-GB" dirty="0" smtClean="0"/>
          </a:p>
          <a:p>
            <a:pPr marL="514350" indent="-514350">
              <a:buFont typeface="+mj-lt"/>
              <a:buAutoNum type="arabicPeriod"/>
            </a:pPr>
            <a:endParaRPr lang="en-GB" dirty="0"/>
          </a:p>
          <a:p>
            <a:pPr marL="514350" indent="-514350">
              <a:buFont typeface="+mj-lt"/>
              <a:buAutoNum type="arabicPeriod"/>
            </a:pPr>
            <a:endParaRPr lang="en-GB" dirty="0"/>
          </a:p>
          <a:p>
            <a:pPr marL="514350" indent="-514350">
              <a:buFont typeface="+mj-lt"/>
              <a:buAutoNum type="arabicPeriod"/>
            </a:pPr>
            <a:endParaRPr lang="en-GB" dirty="0"/>
          </a:p>
        </p:txBody>
      </p:sp>
    </p:spTree>
    <p:extLst>
      <p:ext uri="{BB962C8B-B14F-4D97-AF65-F5344CB8AC3E}">
        <p14:creationId xmlns:p14="http://schemas.microsoft.com/office/powerpoint/2010/main" val="9274025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Contd</a:t>
            </a:r>
            <a:r>
              <a:rPr lang="en-GB" dirty="0" smtClean="0"/>
              <a:t>…..</a:t>
            </a:r>
            <a:endParaRPr lang="en-GB" dirty="0"/>
          </a:p>
        </p:txBody>
      </p:sp>
      <p:sp>
        <p:nvSpPr>
          <p:cNvPr id="3" name="Content Placeholder 2"/>
          <p:cNvSpPr>
            <a:spLocks noGrp="1"/>
          </p:cNvSpPr>
          <p:nvPr>
            <p:ph idx="1"/>
          </p:nvPr>
        </p:nvSpPr>
        <p:spPr>
          <a:xfrm>
            <a:off x="630621" y="1492468"/>
            <a:ext cx="10723179" cy="5365531"/>
          </a:xfrm>
        </p:spPr>
        <p:txBody>
          <a:bodyPr>
            <a:normAutofit lnSpcReduction="10000"/>
          </a:bodyPr>
          <a:lstStyle/>
          <a:p>
            <a:pPr marL="0" indent="0">
              <a:buNone/>
            </a:pPr>
            <a:r>
              <a:rPr lang="en-GB" dirty="0" smtClean="0"/>
              <a:t>8. </a:t>
            </a:r>
            <a:r>
              <a:rPr lang="en-GB" b="1" dirty="0" smtClean="0"/>
              <a:t>Centralisation</a:t>
            </a:r>
            <a:r>
              <a:rPr lang="en-GB" dirty="0" smtClean="0"/>
              <a:t> </a:t>
            </a:r>
            <a:r>
              <a:rPr lang="en-GB" dirty="0"/>
              <a:t>– Management and authority for decision making process must be properly balanced in an organisation. It refers to the extent to which authority is concentrated or dispersed. Sharing authorities with lower levels- decentralisation </a:t>
            </a:r>
            <a:endParaRPr lang="en-GB" dirty="0" smtClean="0"/>
          </a:p>
          <a:p>
            <a:pPr marL="0" indent="0">
              <a:buNone/>
            </a:pPr>
            <a:r>
              <a:rPr lang="en-GB" dirty="0" smtClean="0"/>
              <a:t>9. </a:t>
            </a:r>
            <a:r>
              <a:rPr lang="en-GB" b="1" dirty="0" smtClean="0"/>
              <a:t>Secular </a:t>
            </a:r>
            <a:r>
              <a:rPr lang="en-GB" b="1" dirty="0"/>
              <a:t>chain </a:t>
            </a:r>
            <a:r>
              <a:rPr lang="en-GB" dirty="0"/>
              <a:t>– Hierarchy (management structure) presents itself in any given organisation. It varies from senior levels to the lowest levels. There should be clear line in the area of authority, should be short circuited</a:t>
            </a:r>
          </a:p>
          <a:p>
            <a:pPr marL="0" indent="0">
              <a:buNone/>
            </a:pPr>
            <a:r>
              <a:rPr lang="en-GB" dirty="0" smtClean="0"/>
              <a:t>10. </a:t>
            </a:r>
            <a:r>
              <a:rPr lang="en-GB" b="1" dirty="0" smtClean="0"/>
              <a:t>Order </a:t>
            </a:r>
            <a:r>
              <a:rPr lang="en-GB" dirty="0"/>
              <a:t>– Arrangement of things and people. Employees should have the right resources at their disposal so that they can function properly in an organisation</a:t>
            </a:r>
          </a:p>
          <a:p>
            <a:pPr marL="0" indent="0">
              <a:buNone/>
            </a:pPr>
            <a:r>
              <a:rPr lang="en-GB" dirty="0" smtClean="0"/>
              <a:t>11. </a:t>
            </a:r>
            <a:r>
              <a:rPr lang="en-GB" b="1" dirty="0" smtClean="0"/>
              <a:t>Equity </a:t>
            </a:r>
            <a:r>
              <a:rPr lang="en-GB" dirty="0"/>
              <a:t>– Employees must be treated kindly and equally. Managers should treat employees fairly and impartially</a:t>
            </a:r>
          </a:p>
          <a:p>
            <a:pPr marL="514350" indent="-514350">
              <a:buFont typeface="+mj-lt"/>
              <a:buAutoNum type="arabicPeriod"/>
            </a:pPr>
            <a:endParaRPr lang="en-GB" dirty="0" smtClean="0"/>
          </a:p>
          <a:p>
            <a:pPr marL="514350" indent="-514350">
              <a:buFont typeface="+mj-lt"/>
              <a:buAutoNum type="arabicPeriod"/>
            </a:pPr>
            <a:endParaRPr lang="en-GB" dirty="0"/>
          </a:p>
          <a:p>
            <a:pPr marL="514350" indent="-514350">
              <a:buFont typeface="+mj-lt"/>
              <a:buAutoNum type="arabicPeriod"/>
            </a:pPr>
            <a:endParaRPr lang="en-GB" dirty="0" smtClean="0"/>
          </a:p>
          <a:p>
            <a:pPr marL="514350" indent="-514350">
              <a:buFont typeface="+mj-lt"/>
              <a:buAutoNum type="arabicPeriod"/>
            </a:pPr>
            <a:endParaRPr lang="en-GB" dirty="0" smtClean="0"/>
          </a:p>
          <a:p>
            <a:pPr marL="0" indent="0">
              <a:buNone/>
            </a:pPr>
            <a:endParaRPr lang="en-GB" dirty="0"/>
          </a:p>
        </p:txBody>
      </p:sp>
    </p:spTree>
    <p:extLst>
      <p:ext uri="{BB962C8B-B14F-4D97-AF65-F5344CB8AC3E}">
        <p14:creationId xmlns:p14="http://schemas.microsoft.com/office/powerpoint/2010/main" val="26824481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Contd</a:t>
            </a:r>
            <a:r>
              <a:rPr lang="en-GB" dirty="0" smtClean="0"/>
              <a:t>…..</a:t>
            </a:r>
            <a:endParaRPr lang="en-GB" dirty="0"/>
          </a:p>
        </p:txBody>
      </p:sp>
      <p:sp>
        <p:nvSpPr>
          <p:cNvPr id="3" name="Content Placeholder 2"/>
          <p:cNvSpPr>
            <a:spLocks noGrp="1"/>
          </p:cNvSpPr>
          <p:nvPr>
            <p:ph idx="1"/>
          </p:nvPr>
        </p:nvSpPr>
        <p:spPr>
          <a:xfrm>
            <a:off x="504497" y="1481958"/>
            <a:ext cx="10849303" cy="5376041"/>
          </a:xfrm>
        </p:spPr>
        <p:txBody>
          <a:bodyPr>
            <a:normAutofit/>
          </a:bodyPr>
          <a:lstStyle/>
          <a:p>
            <a:pPr marL="0" indent="0">
              <a:buNone/>
            </a:pPr>
            <a:r>
              <a:rPr lang="en-GB" dirty="0" smtClean="0"/>
              <a:t>12. </a:t>
            </a:r>
            <a:r>
              <a:rPr lang="en-GB" b="1" dirty="0" smtClean="0"/>
              <a:t>Stability of tenure </a:t>
            </a:r>
            <a:r>
              <a:rPr lang="en-GB" dirty="0" smtClean="0"/>
              <a:t>– For higher motivation and morale there should be job security. Management should strive to minimise employee turnover</a:t>
            </a:r>
          </a:p>
          <a:p>
            <a:pPr marL="0" indent="0">
              <a:buNone/>
            </a:pPr>
            <a:r>
              <a:rPr lang="en-GB" dirty="0" smtClean="0"/>
              <a:t>13. </a:t>
            </a:r>
            <a:r>
              <a:rPr lang="en-GB" b="1" dirty="0" smtClean="0"/>
              <a:t>Initiatives</a:t>
            </a:r>
            <a:r>
              <a:rPr lang="en-GB" dirty="0" smtClean="0"/>
              <a:t> </a:t>
            </a:r>
            <a:r>
              <a:rPr lang="en-GB" dirty="0"/>
              <a:t>– Employees should be allowed to express their ideas. Employees initiatives are a source of strength for the organisation. This encourages interest and involvement and creates added values for the company. </a:t>
            </a:r>
            <a:endParaRPr lang="en-GB" dirty="0" smtClean="0"/>
          </a:p>
          <a:p>
            <a:pPr marL="0" indent="0">
              <a:buNone/>
            </a:pPr>
            <a:r>
              <a:rPr lang="en-GB" dirty="0" smtClean="0"/>
              <a:t>14. </a:t>
            </a:r>
            <a:r>
              <a:rPr lang="en-GB" b="1" dirty="0" smtClean="0"/>
              <a:t>Esprit </a:t>
            </a:r>
            <a:r>
              <a:rPr lang="en-GB" b="1" dirty="0"/>
              <a:t>de corps </a:t>
            </a:r>
            <a:r>
              <a:rPr lang="en-GB" dirty="0"/>
              <a:t>– In union there is strength. It emphasises the need for teamwork, involvement and unity of the employees. Esprit de corps contribute to the development of culture and create an atmosphere of mutual trust and understanding </a:t>
            </a:r>
          </a:p>
          <a:p>
            <a:pPr marL="514350" indent="-514350">
              <a:buFont typeface="+mj-lt"/>
              <a:buAutoNum type="arabicPeriod"/>
            </a:pPr>
            <a:endParaRPr lang="en-GB" dirty="0" smtClean="0"/>
          </a:p>
          <a:p>
            <a:pPr marL="514350" indent="-514350">
              <a:buFont typeface="+mj-lt"/>
              <a:buAutoNum type="arabicPeriod"/>
            </a:pPr>
            <a:endParaRPr lang="en-GB" dirty="0" smtClean="0"/>
          </a:p>
          <a:p>
            <a:pPr marL="514350" indent="-514350">
              <a:buFont typeface="+mj-lt"/>
              <a:buAutoNum type="arabicPeriod"/>
            </a:pPr>
            <a:endParaRPr lang="en-GB" dirty="0" smtClean="0"/>
          </a:p>
          <a:p>
            <a:pPr marL="514350" indent="-514350">
              <a:buFont typeface="+mj-lt"/>
              <a:buAutoNum type="arabicPeriod"/>
            </a:pPr>
            <a:endParaRPr lang="en-GB" dirty="0"/>
          </a:p>
          <a:p>
            <a:endParaRPr lang="en-GB" dirty="0"/>
          </a:p>
        </p:txBody>
      </p:sp>
    </p:spTree>
    <p:extLst>
      <p:ext uri="{BB962C8B-B14F-4D97-AF65-F5344CB8AC3E}">
        <p14:creationId xmlns:p14="http://schemas.microsoft.com/office/powerpoint/2010/main" val="27210093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Organisation</a:t>
            </a:r>
            <a:endParaRPr lang="en-GB" dirty="0"/>
          </a:p>
        </p:txBody>
      </p:sp>
      <p:sp>
        <p:nvSpPr>
          <p:cNvPr id="3" name="Content Placeholder 2"/>
          <p:cNvSpPr>
            <a:spLocks noGrp="1"/>
          </p:cNvSpPr>
          <p:nvPr>
            <p:ph idx="1"/>
          </p:nvPr>
        </p:nvSpPr>
        <p:spPr>
          <a:xfrm>
            <a:off x="838200" y="1825624"/>
            <a:ext cx="10515600" cy="5032375"/>
          </a:xfrm>
        </p:spPr>
        <p:txBody>
          <a:bodyPr>
            <a:normAutofit/>
          </a:bodyPr>
          <a:lstStyle/>
          <a:p>
            <a:r>
              <a:rPr lang="en-GB" sz="3200" dirty="0" smtClean="0"/>
              <a:t>A social unit of people that is structured and managed to meet need or to pursue collective goals.</a:t>
            </a:r>
          </a:p>
          <a:p>
            <a:r>
              <a:rPr lang="en-GB" sz="3200" dirty="0" smtClean="0"/>
              <a:t>An organised group of people with a particular purpose, such as a business or government department</a:t>
            </a:r>
          </a:p>
          <a:p>
            <a:r>
              <a:rPr lang="en-GB" sz="3200" dirty="0" smtClean="0"/>
              <a:t>A group of people who work together in an organized way for a shared purpose</a:t>
            </a:r>
          </a:p>
          <a:p>
            <a:r>
              <a:rPr lang="en-GB" sz="3200" dirty="0" smtClean="0"/>
              <a:t>Formal and informal organisation, government or private</a:t>
            </a:r>
          </a:p>
          <a:p>
            <a:r>
              <a:rPr lang="en-GB" sz="3200" dirty="0" smtClean="0"/>
              <a:t>Business organisation- Sole proprietorship, partnership and corporations</a:t>
            </a:r>
            <a:endParaRPr lang="en-GB" sz="3200" dirty="0"/>
          </a:p>
        </p:txBody>
      </p:sp>
    </p:spTree>
    <p:extLst>
      <p:ext uri="{BB962C8B-B14F-4D97-AF65-F5344CB8AC3E}">
        <p14:creationId xmlns:p14="http://schemas.microsoft.com/office/powerpoint/2010/main" val="506460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77309"/>
          </a:xfrm>
        </p:spPr>
        <p:txBody>
          <a:bodyPr>
            <a:normAutofit fontScale="90000"/>
          </a:bodyPr>
          <a:lstStyle/>
          <a:p>
            <a:r>
              <a:rPr lang="en-GB" b="1" dirty="0"/>
              <a:t>Frederick Winslow </a:t>
            </a:r>
            <a:r>
              <a:rPr lang="en-GB" b="1" dirty="0" smtClean="0"/>
              <a:t>Taylor </a:t>
            </a:r>
            <a:r>
              <a:rPr lang="en-GB" dirty="0"/>
              <a:t>(1856-1915)</a:t>
            </a:r>
            <a:r>
              <a:rPr lang="en-GB" b="1" dirty="0" smtClean="0"/>
              <a:t> – Father of Scientific Management</a:t>
            </a:r>
            <a:endParaRPr lang="en-GB" dirty="0"/>
          </a:p>
        </p:txBody>
      </p:sp>
      <p:pic>
        <p:nvPicPr>
          <p:cNvPr id="4" name="Content Placeholder 3"/>
          <p:cNvPicPr>
            <a:picLocks noGrp="1" noChangeAspect="1"/>
          </p:cNvPicPr>
          <p:nvPr>
            <p:ph idx="1"/>
          </p:nvPr>
        </p:nvPicPr>
        <p:blipFill>
          <a:blip r:embed="rId2"/>
          <a:stretch>
            <a:fillRect/>
          </a:stretch>
        </p:blipFill>
        <p:spPr>
          <a:xfrm>
            <a:off x="838200" y="1690688"/>
            <a:ext cx="10515600" cy="5167312"/>
          </a:xfrm>
          <a:prstGeom prst="rect">
            <a:avLst/>
          </a:prstGeom>
        </p:spPr>
      </p:pic>
    </p:spTree>
    <p:extLst>
      <p:ext uri="{BB962C8B-B14F-4D97-AF65-F5344CB8AC3E}">
        <p14:creationId xmlns:p14="http://schemas.microsoft.com/office/powerpoint/2010/main" val="16376670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Scientific Management</a:t>
            </a:r>
            <a:endParaRPr lang="en-GB" dirty="0"/>
          </a:p>
        </p:txBody>
      </p:sp>
      <p:sp>
        <p:nvSpPr>
          <p:cNvPr id="3" name="Content Placeholder 2"/>
          <p:cNvSpPr>
            <a:spLocks noGrp="1"/>
          </p:cNvSpPr>
          <p:nvPr>
            <p:ph idx="1"/>
          </p:nvPr>
        </p:nvSpPr>
        <p:spPr>
          <a:xfrm>
            <a:off x="838200" y="1825624"/>
            <a:ext cx="10515600" cy="5032375"/>
          </a:xfrm>
        </p:spPr>
        <p:txBody>
          <a:bodyPr>
            <a:normAutofit/>
          </a:bodyPr>
          <a:lstStyle/>
          <a:p>
            <a:r>
              <a:rPr lang="en-GB" dirty="0"/>
              <a:t>Frederick Winslow Taylor was an American mechanical </a:t>
            </a:r>
            <a:r>
              <a:rPr lang="en-GB" dirty="0" smtClean="0"/>
              <a:t>engineer</a:t>
            </a:r>
          </a:p>
          <a:p>
            <a:r>
              <a:rPr lang="en-GB" dirty="0" smtClean="0"/>
              <a:t>One </a:t>
            </a:r>
            <a:r>
              <a:rPr lang="en-GB" dirty="0"/>
              <a:t>of the first management </a:t>
            </a:r>
            <a:r>
              <a:rPr lang="en-GB" dirty="0" smtClean="0"/>
              <a:t>consultants</a:t>
            </a:r>
          </a:p>
          <a:p>
            <a:r>
              <a:rPr lang="en-GB" dirty="0"/>
              <a:t>E</a:t>
            </a:r>
            <a:r>
              <a:rPr lang="en-GB" dirty="0" smtClean="0"/>
              <a:t>xperience </a:t>
            </a:r>
            <a:r>
              <a:rPr lang="en-GB" dirty="0"/>
              <a:t>from the bottom-most level in the </a:t>
            </a:r>
            <a:r>
              <a:rPr lang="en-GB" dirty="0" smtClean="0"/>
              <a:t>organization - </a:t>
            </a:r>
            <a:r>
              <a:rPr lang="en-GB" dirty="0"/>
              <a:t>first the problems of the </a:t>
            </a:r>
            <a:r>
              <a:rPr lang="en-GB" dirty="0" smtClean="0"/>
              <a:t>workers</a:t>
            </a:r>
          </a:p>
          <a:p>
            <a:r>
              <a:rPr lang="en-GB" dirty="0"/>
              <a:t>Taylor saw productivity as the answer to both higher wages and higher profits. </a:t>
            </a:r>
            <a:endParaRPr lang="en-GB" dirty="0" smtClean="0"/>
          </a:p>
          <a:p>
            <a:r>
              <a:rPr lang="en-GB" dirty="0"/>
              <a:t>I</a:t>
            </a:r>
            <a:r>
              <a:rPr lang="en-GB" dirty="0" smtClean="0"/>
              <a:t>ncreasing </a:t>
            </a:r>
            <a:r>
              <a:rPr lang="en-GB" dirty="0"/>
              <a:t>efficiency in production, not only to lower costs and raise profits but also to make possible increased pay for workers through their higher productivity.</a:t>
            </a:r>
            <a:endParaRPr lang="en-GB" dirty="0" smtClean="0"/>
          </a:p>
          <a:p>
            <a:r>
              <a:rPr lang="en-GB" dirty="0"/>
              <a:t> F. W. Taylor devised his system and published "Scientific Management" in 1911.</a:t>
            </a:r>
          </a:p>
        </p:txBody>
      </p:sp>
    </p:spTree>
    <p:extLst>
      <p:ext uri="{BB962C8B-B14F-4D97-AF65-F5344CB8AC3E}">
        <p14:creationId xmlns:p14="http://schemas.microsoft.com/office/powerpoint/2010/main" val="38580466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Principles of Scientific management</a:t>
            </a:r>
            <a:endParaRPr lang="en-GB" dirty="0"/>
          </a:p>
        </p:txBody>
      </p:sp>
      <p:sp>
        <p:nvSpPr>
          <p:cNvPr id="3" name="Content Placeholder 2"/>
          <p:cNvSpPr>
            <a:spLocks noGrp="1"/>
          </p:cNvSpPr>
          <p:nvPr>
            <p:ph idx="1"/>
          </p:nvPr>
        </p:nvSpPr>
        <p:spPr>
          <a:xfrm>
            <a:off x="838200" y="1825624"/>
            <a:ext cx="10515600" cy="4702175"/>
          </a:xfrm>
        </p:spPr>
        <p:txBody>
          <a:bodyPr>
            <a:normAutofit/>
          </a:bodyPr>
          <a:lstStyle/>
          <a:p>
            <a:pPr marL="514350" indent="-514350">
              <a:buAutoNum type="arabicPeriod"/>
            </a:pPr>
            <a:r>
              <a:rPr lang="en-GB" b="1" dirty="0" smtClean="0"/>
              <a:t>Science</a:t>
            </a:r>
            <a:r>
              <a:rPr lang="en-GB" b="1" dirty="0"/>
              <a:t>, Not Rule of </a:t>
            </a:r>
            <a:r>
              <a:rPr lang="en-GB" b="1" dirty="0" smtClean="0"/>
              <a:t>Thumb</a:t>
            </a:r>
          </a:p>
          <a:p>
            <a:r>
              <a:rPr lang="en-GB" dirty="0"/>
              <a:t>Rule of Thumb means decisions taken by manager as per their personal </a:t>
            </a:r>
            <a:r>
              <a:rPr lang="en-GB" dirty="0" smtClean="0"/>
              <a:t>judgments</a:t>
            </a:r>
          </a:p>
          <a:p>
            <a:r>
              <a:rPr lang="en-GB" dirty="0"/>
              <a:t>Intuition or hit and trial methods</a:t>
            </a:r>
            <a:endParaRPr lang="en-GB" dirty="0" smtClean="0"/>
          </a:p>
          <a:p>
            <a:r>
              <a:rPr lang="en-GB" dirty="0" smtClean="0"/>
              <a:t>Best </a:t>
            </a:r>
            <a:r>
              <a:rPr lang="en-GB" dirty="0"/>
              <a:t>way of performing a job through the application of scientific </a:t>
            </a:r>
            <a:r>
              <a:rPr lang="en-GB" dirty="0" smtClean="0"/>
              <a:t>analysis</a:t>
            </a:r>
            <a:endParaRPr lang="en-GB" dirty="0" smtClean="0"/>
          </a:p>
          <a:p>
            <a:r>
              <a:rPr lang="en-GB" dirty="0" smtClean="0"/>
              <a:t>Small </a:t>
            </a:r>
            <a:r>
              <a:rPr lang="en-GB" dirty="0"/>
              <a:t>production </a:t>
            </a:r>
            <a:r>
              <a:rPr lang="en-GB" dirty="0" smtClean="0"/>
              <a:t>activity can </a:t>
            </a:r>
            <a:r>
              <a:rPr lang="en-GB" dirty="0"/>
              <a:t>be scientifically planned. This will help in saving time as well as human </a:t>
            </a:r>
            <a:r>
              <a:rPr lang="en-GB" dirty="0" smtClean="0"/>
              <a:t>energy</a:t>
            </a:r>
          </a:p>
          <a:p>
            <a:r>
              <a:rPr lang="en-GB" dirty="0"/>
              <a:t>Decisions should be based on scientific enquiry with cause and effect </a:t>
            </a:r>
            <a:r>
              <a:rPr lang="en-GB" dirty="0" smtClean="0"/>
              <a:t>relationships</a:t>
            </a:r>
          </a:p>
          <a:p>
            <a:endParaRPr lang="en-GB" dirty="0"/>
          </a:p>
        </p:txBody>
      </p:sp>
    </p:spTree>
    <p:extLst>
      <p:ext uri="{BB962C8B-B14F-4D97-AF65-F5344CB8AC3E}">
        <p14:creationId xmlns:p14="http://schemas.microsoft.com/office/powerpoint/2010/main" val="35046267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Contd</a:t>
            </a:r>
            <a:r>
              <a:rPr lang="en-GB" dirty="0" smtClean="0"/>
              <a:t>…..</a:t>
            </a:r>
            <a:endParaRPr lang="en-GB" dirty="0"/>
          </a:p>
        </p:txBody>
      </p:sp>
      <p:sp>
        <p:nvSpPr>
          <p:cNvPr id="3" name="Content Placeholder 2"/>
          <p:cNvSpPr>
            <a:spLocks noGrp="1"/>
          </p:cNvSpPr>
          <p:nvPr>
            <p:ph idx="1"/>
          </p:nvPr>
        </p:nvSpPr>
        <p:spPr>
          <a:xfrm>
            <a:off x="838200" y="1825624"/>
            <a:ext cx="10515600" cy="5032375"/>
          </a:xfrm>
        </p:spPr>
        <p:txBody>
          <a:bodyPr/>
          <a:lstStyle/>
          <a:p>
            <a:pPr marL="0" indent="0">
              <a:buNone/>
            </a:pPr>
            <a:r>
              <a:rPr lang="en-GB" b="1" dirty="0"/>
              <a:t>2. Harmony, Not Discord</a:t>
            </a:r>
          </a:p>
          <a:p>
            <a:r>
              <a:rPr lang="en-GB" dirty="0" smtClean="0"/>
              <a:t>Complete harmony </a:t>
            </a:r>
            <a:r>
              <a:rPr lang="en-GB" dirty="0"/>
              <a:t>between the workers and the </a:t>
            </a:r>
            <a:r>
              <a:rPr lang="en-GB" dirty="0" smtClean="0"/>
              <a:t>management</a:t>
            </a:r>
          </a:p>
          <a:p>
            <a:r>
              <a:rPr lang="en-GB" dirty="0" smtClean="0"/>
              <a:t>Conflict – not beneficial</a:t>
            </a:r>
          </a:p>
          <a:p>
            <a:r>
              <a:rPr lang="en-GB" dirty="0" smtClean="0"/>
              <a:t>Perfect </a:t>
            </a:r>
            <a:r>
              <a:rPr lang="en-GB" dirty="0"/>
              <a:t>understanding between the </a:t>
            </a:r>
            <a:r>
              <a:rPr lang="en-GB" dirty="0" smtClean="0"/>
              <a:t>management and workers, </a:t>
            </a:r>
            <a:r>
              <a:rPr lang="en-GB" dirty="0"/>
              <a:t>the importance of each </a:t>
            </a:r>
            <a:r>
              <a:rPr lang="en-GB" dirty="0" smtClean="0"/>
              <a:t>other</a:t>
            </a:r>
          </a:p>
          <a:p>
            <a:r>
              <a:rPr lang="en-GB" dirty="0" smtClean="0"/>
              <a:t>Produce </a:t>
            </a:r>
            <a:r>
              <a:rPr lang="en-GB" dirty="0"/>
              <a:t>synergy effect since both management and workers work in unison</a:t>
            </a:r>
            <a:endParaRPr lang="en-GB" dirty="0" smtClean="0"/>
          </a:p>
          <a:p>
            <a:r>
              <a:rPr lang="en-GB" dirty="0"/>
              <a:t> </a:t>
            </a:r>
            <a:r>
              <a:rPr lang="en-GB" dirty="0" smtClean="0"/>
              <a:t>Prosperity </a:t>
            </a:r>
            <a:r>
              <a:rPr lang="en-GB" dirty="0"/>
              <a:t>for an employer cannot exist for a long time unless it is accompanied by the prosperity of the employees of that organisation and vice </a:t>
            </a:r>
            <a:r>
              <a:rPr lang="en-GB" dirty="0" smtClean="0"/>
              <a:t>versa</a:t>
            </a:r>
          </a:p>
          <a:p>
            <a:endParaRPr lang="en-GB" dirty="0"/>
          </a:p>
        </p:txBody>
      </p:sp>
    </p:spTree>
    <p:extLst>
      <p:ext uri="{BB962C8B-B14F-4D97-AF65-F5344CB8AC3E}">
        <p14:creationId xmlns:p14="http://schemas.microsoft.com/office/powerpoint/2010/main" val="36165942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Contd</a:t>
            </a:r>
            <a:r>
              <a:rPr lang="en-GB" dirty="0" smtClean="0"/>
              <a:t>…..</a:t>
            </a:r>
            <a:endParaRPr lang="en-GB" dirty="0"/>
          </a:p>
        </p:txBody>
      </p:sp>
      <p:sp>
        <p:nvSpPr>
          <p:cNvPr id="3" name="Content Placeholder 2"/>
          <p:cNvSpPr>
            <a:spLocks noGrp="1"/>
          </p:cNvSpPr>
          <p:nvPr>
            <p:ph idx="1"/>
          </p:nvPr>
        </p:nvSpPr>
        <p:spPr/>
        <p:txBody>
          <a:bodyPr/>
          <a:lstStyle/>
          <a:p>
            <a:r>
              <a:rPr lang="en-GB" b="1" dirty="0"/>
              <a:t>3. Mental Revolution</a:t>
            </a:r>
          </a:p>
          <a:p>
            <a:r>
              <a:rPr lang="en-GB" dirty="0" smtClean="0"/>
              <a:t>A change </a:t>
            </a:r>
            <a:r>
              <a:rPr lang="en-GB" dirty="0"/>
              <a:t>in the attitude of workers and management towards each </a:t>
            </a:r>
            <a:r>
              <a:rPr lang="en-GB" dirty="0" smtClean="0"/>
              <a:t>other</a:t>
            </a:r>
          </a:p>
          <a:p>
            <a:r>
              <a:rPr lang="en-GB" dirty="0" smtClean="0"/>
              <a:t>Mental </a:t>
            </a:r>
            <a:r>
              <a:rPr lang="en-GB" dirty="0"/>
              <a:t>revolution requires a complete change in the outlook of both management and workers. </a:t>
            </a:r>
            <a:endParaRPr lang="en-GB" dirty="0" smtClean="0"/>
          </a:p>
          <a:p>
            <a:r>
              <a:rPr lang="en-GB" dirty="0" smtClean="0"/>
              <a:t>There </a:t>
            </a:r>
            <a:r>
              <a:rPr lang="en-GB" dirty="0"/>
              <a:t>should be a spirit of togetherness between workers and management</a:t>
            </a:r>
            <a:r>
              <a:rPr lang="en-GB" dirty="0" smtClean="0"/>
              <a:t>.</a:t>
            </a:r>
          </a:p>
          <a:p>
            <a:r>
              <a:rPr lang="en-GB" dirty="0"/>
              <a:t>Management as well as the workers should aim to increase the profits of the organisation</a:t>
            </a:r>
          </a:p>
        </p:txBody>
      </p:sp>
    </p:spTree>
    <p:extLst>
      <p:ext uri="{BB962C8B-B14F-4D97-AF65-F5344CB8AC3E}">
        <p14:creationId xmlns:p14="http://schemas.microsoft.com/office/powerpoint/2010/main" val="2919171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Contd</a:t>
            </a:r>
            <a:r>
              <a:rPr lang="en-GB" dirty="0" smtClean="0"/>
              <a:t>…..</a:t>
            </a:r>
            <a:endParaRPr lang="en-GB" dirty="0"/>
          </a:p>
        </p:txBody>
      </p:sp>
      <p:sp>
        <p:nvSpPr>
          <p:cNvPr id="3" name="Content Placeholder 2"/>
          <p:cNvSpPr>
            <a:spLocks noGrp="1"/>
          </p:cNvSpPr>
          <p:nvPr>
            <p:ph idx="1"/>
          </p:nvPr>
        </p:nvSpPr>
        <p:spPr/>
        <p:txBody>
          <a:bodyPr/>
          <a:lstStyle/>
          <a:p>
            <a:r>
              <a:rPr lang="en-GB" b="1" dirty="0"/>
              <a:t>4. Cooperation, Not Individualism</a:t>
            </a:r>
          </a:p>
          <a:p>
            <a:r>
              <a:rPr lang="en-GB" dirty="0" smtClean="0"/>
              <a:t>An </a:t>
            </a:r>
            <a:r>
              <a:rPr lang="en-GB" dirty="0"/>
              <a:t>extension of principle of ‘Harmony, not discord</a:t>
            </a:r>
            <a:r>
              <a:rPr lang="en-GB" dirty="0" smtClean="0"/>
              <a:t>’</a:t>
            </a:r>
          </a:p>
          <a:p>
            <a:r>
              <a:rPr lang="en-GB" dirty="0"/>
              <a:t>Cooperation, mutual confidence, sense of goodwill should prevail among both, managers as well as </a:t>
            </a:r>
            <a:r>
              <a:rPr lang="en-GB" dirty="0" smtClean="0"/>
              <a:t>workers</a:t>
            </a:r>
          </a:p>
          <a:p>
            <a:r>
              <a:rPr lang="en-GB" dirty="0" smtClean="0"/>
              <a:t>Management - decision </a:t>
            </a:r>
            <a:r>
              <a:rPr lang="en-GB" dirty="0"/>
              <a:t>making process of the management, welcome their suggestions, </a:t>
            </a:r>
            <a:r>
              <a:rPr lang="en-GB" dirty="0" smtClean="0"/>
              <a:t>reward</a:t>
            </a:r>
          </a:p>
          <a:p>
            <a:r>
              <a:rPr lang="en-GB" dirty="0" smtClean="0"/>
              <a:t>Workers - </a:t>
            </a:r>
            <a:r>
              <a:rPr lang="en-GB" dirty="0"/>
              <a:t>resist from going on strike or making unnecessary demands from </a:t>
            </a:r>
            <a:r>
              <a:rPr lang="en-GB" dirty="0" smtClean="0"/>
              <a:t>management</a:t>
            </a:r>
          </a:p>
          <a:p>
            <a:endParaRPr lang="en-GB" dirty="0"/>
          </a:p>
        </p:txBody>
      </p:sp>
    </p:spTree>
    <p:extLst>
      <p:ext uri="{BB962C8B-B14F-4D97-AF65-F5344CB8AC3E}">
        <p14:creationId xmlns:p14="http://schemas.microsoft.com/office/powerpoint/2010/main" val="25675562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Contd</a:t>
            </a:r>
            <a:r>
              <a:rPr lang="en-GB" dirty="0" smtClean="0"/>
              <a:t>…..</a:t>
            </a:r>
            <a:endParaRPr lang="en-GB" dirty="0"/>
          </a:p>
        </p:txBody>
      </p:sp>
      <p:sp>
        <p:nvSpPr>
          <p:cNvPr id="3" name="Content Placeholder 2"/>
          <p:cNvSpPr>
            <a:spLocks noGrp="1"/>
          </p:cNvSpPr>
          <p:nvPr>
            <p:ph idx="1"/>
          </p:nvPr>
        </p:nvSpPr>
        <p:spPr/>
        <p:txBody>
          <a:bodyPr/>
          <a:lstStyle/>
          <a:p>
            <a:r>
              <a:rPr lang="en-GB" b="1" dirty="0"/>
              <a:t>5. Development of each and every person to his or her greatest efficiency and </a:t>
            </a:r>
            <a:r>
              <a:rPr lang="en-GB" b="1" dirty="0" smtClean="0"/>
              <a:t>prosperity</a:t>
            </a:r>
          </a:p>
          <a:p>
            <a:r>
              <a:rPr lang="en-GB" dirty="0"/>
              <a:t>S</a:t>
            </a:r>
            <a:r>
              <a:rPr lang="en-GB" dirty="0" smtClean="0"/>
              <a:t>cientifically </a:t>
            </a:r>
            <a:r>
              <a:rPr lang="en-GB" dirty="0"/>
              <a:t>designed procedure for the selection of </a:t>
            </a:r>
            <a:r>
              <a:rPr lang="en-GB" dirty="0" smtClean="0"/>
              <a:t>workers</a:t>
            </a:r>
          </a:p>
          <a:p>
            <a:r>
              <a:rPr lang="en-GB" dirty="0"/>
              <a:t>The </a:t>
            </a:r>
            <a:r>
              <a:rPr lang="en-GB" dirty="0" smtClean="0"/>
              <a:t>work - </a:t>
            </a:r>
            <a:r>
              <a:rPr lang="en-GB" dirty="0"/>
              <a:t>physical, mental and intellectual </a:t>
            </a:r>
            <a:r>
              <a:rPr lang="en-GB" dirty="0" smtClean="0"/>
              <a:t>capabilities</a:t>
            </a:r>
          </a:p>
          <a:p>
            <a:r>
              <a:rPr lang="en-GB" dirty="0" smtClean="0"/>
              <a:t>Efforts </a:t>
            </a:r>
            <a:r>
              <a:rPr lang="en-GB" dirty="0"/>
              <a:t>should be made to develop each employee to his greatest level and efficiency &amp; prosperity</a:t>
            </a:r>
            <a:endParaRPr lang="en-GB" dirty="0" smtClean="0"/>
          </a:p>
          <a:p>
            <a:r>
              <a:rPr lang="en-GB" dirty="0" smtClean="0"/>
              <a:t>Training – best method</a:t>
            </a:r>
          </a:p>
          <a:p>
            <a:r>
              <a:rPr lang="en-GB" dirty="0" smtClean="0"/>
              <a:t>To </a:t>
            </a:r>
            <a:r>
              <a:rPr lang="en-GB" dirty="0"/>
              <a:t>attain efficiency and prosperity for both organisation and the employees.</a:t>
            </a:r>
          </a:p>
        </p:txBody>
      </p:sp>
    </p:spTree>
    <p:extLst>
      <p:ext uri="{BB962C8B-B14F-4D97-AF65-F5344CB8AC3E}">
        <p14:creationId xmlns:p14="http://schemas.microsoft.com/office/powerpoint/2010/main" val="10941837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Important elements of an organisation</a:t>
            </a:r>
            <a:endParaRPr lang="en-GB" dirty="0"/>
          </a:p>
        </p:txBody>
      </p:sp>
      <p:sp>
        <p:nvSpPr>
          <p:cNvPr id="3" name="Content Placeholder 2"/>
          <p:cNvSpPr>
            <a:spLocks noGrp="1"/>
          </p:cNvSpPr>
          <p:nvPr>
            <p:ph idx="1"/>
          </p:nvPr>
        </p:nvSpPr>
        <p:spPr>
          <a:xfrm>
            <a:off x="838200" y="1825624"/>
            <a:ext cx="10515600" cy="5032375"/>
          </a:xfrm>
        </p:spPr>
        <p:txBody>
          <a:bodyPr>
            <a:normAutofit/>
          </a:bodyPr>
          <a:lstStyle/>
          <a:p>
            <a:pPr marL="0" indent="0">
              <a:buNone/>
            </a:pPr>
            <a:r>
              <a:rPr lang="en-GB" sz="3200" dirty="0" smtClean="0"/>
              <a:t>Factors of production- Land, labour, capital and entrepreneur</a:t>
            </a:r>
          </a:p>
          <a:p>
            <a:r>
              <a:rPr lang="en-GB" sz="3200" dirty="0" smtClean="0"/>
              <a:t>The six M’s management</a:t>
            </a:r>
          </a:p>
          <a:p>
            <a:pPr lvl="1"/>
            <a:r>
              <a:rPr lang="en-GB" sz="3200" dirty="0" smtClean="0"/>
              <a:t>Men/women</a:t>
            </a:r>
          </a:p>
          <a:p>
            <a:pPr lvl="1"/>
            <a:r>
              <a:rPr lang="en-GB" sz="3200" dirty="0" smtClean="0"/>
              <a:t>Money</a:t>
            </a:r>
          </a:p>
          <a:p>
            <a:pPr lvl="1"/>
            <a:r>
              <a:rPr lang="en-GB" sz="3200" dirty="0" smtClean="0"/>
              <a:t>Material</a:t>
            </a:r>
          </a:p>
          <a:p>
            <a:pPr lvl="1"/>
            <a:r>
              <a:rPr lang="en-GB" sz="3200" dirty="0" smtClean="0"/>
              <a:t>Machine</a:t>
            </a:r>
          </a:p>
          <a:p>
            <a:pPr lvl="1"/>
            <a:r>
              <a:rPr lang="en-GB" sz="3200" dirty="0" smtClean="0"/>
              <a:t>Method</a:t>
            </a:r>
          </a:p>
          <a:p>
            <a:pPr lvl="1"/>
            <a:r>
              <a:rPr lang="en-GB" sz="3200" dirty="0" smtClean="0"/>
              <a:t>Market</a:t>
            </a:r>
            <a:endParaRPr lang="en-GB" sz="3200" dirty="0"/>
          </a:p>
        </p:txBody>
      </p:sp>
    </p:spTree>
    <p:extLst>
      <p:ext uri="{BB962C8B-B14F-4D97-AF65-F5344CB8AC3E}">
        <p14:creationId xmlns:p14="http://schemas.microsoft.com/office/powerpoint/2010/main" val="20088717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Definition of Management</a:t>
            </a:r>
            <a:endParaRPr lang="en-GB" dirty="0"/>
          </a:p>
        </p:txBody>
      </p:sp>
      <p:sp>
        <p:nvSpPr>
          <p:cNvPr id="3" name="Content Placeholder 2"/>
          <p:cNvSpPr>
            <a:spLocks noGrp="1"/>
          </p:cNvSpPr>
          <p:nvPr>
            <p:ph idx="1"/>
          </p:nvPr>
        </p:nvSpPr>
        <p:spPr>
          <a:xfrm>
            <a:off x="838200" y="1825624"/>
            <a:ext cx="10515600" cy="5032375"/>
          </a:xfrm>
        </p:spPr>
        <p:txBody>
          <a:bodyPr/>
          <a:lstStyle/>
          <a:p>
            <a:r>
              <a:rPr lang="en-GB" sz="3200" dirty="0" smtClean="0"/>
              <a:t>‘Management is the art of knowing what you want to do and then seeing that it is done in the best and cheapest way’- </a:t>
            </a:r>
            <a:r>
              <a:rPr lang="en-GB" sz="3200" dirty="0" err="1" smtClean="0"/>
              <a:t>F.W.Taylor</a:t>
            </a:r>
            <a:endParaRPr lang="en-GB" sz="3200" dirty="0" smtClean="0"/>
          </a:p>
          <a:p>
            <a:r>
              <a:rPr lang="en-GB" sz="3200" dirty="0" smtClean="0"/>
              <a:t>‘To manage is to forecast and to plan, to organise to command, to coordinate and to control’ – Henry Fayol</a:t>
            </a:r>
          </a:p>
          <a:p>
            <a:r>
              <a:rPr lang="en-GB" sz="3200" dirty="0" smtClean="0"/>
              <a:t>‘Management is a multipurpose organ that manage a business and manages Managers and manages Workers and work’ – Peter Drucker</a:t>
            </a:r>
          </a:p>
          <a:p>
            <a:r>
              <a:rPr lang="en-GB" sz="3200" dirty="0" smtClean="0"/>
              <a:t>‘Management is an art of getting things done through and with people in formally organised groups</a:t>
            </a:r>
            <a:r>
              <a:rPr lang="en-GB" dirty="0" smtClean="0"/>
              <a:t>’</a:t>
            </a:r>
            <a:endParaRPr lang="en-GB" dirty="0"/>
          </a:p>
        </p:txBody>
      </p:sp>
    </p:spTree>
    <p:extLst>
      <p:ext uri="{BB962C8B-B14F-4D97-AF65-F5344CB8AC3E}">
        <p14:creationId xmlns:p14="http://schemas.microsoft.com/office/powerpoint/2010/main" val="19253354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Characteristics of management</a:t>
            </a:r>
            <a:endParaRPr lang="en-GB" dirty="0"/>
          </a:p>
        </p:txBody>
      </p:sp>
      <p:sp>
        <p:nvSpPr>
          <p:cNvPr id="3" name="Content Placeholder 2"/>
          <p:cNvSpPr>
            <a:spLocks noGrp="1"/>
          </p:cNvSpPr>
          <p:nvPr>
            <p:ph idx="1"/>
          </p:nvPr>
        </p:nvSpPr>
        <p:spPr>
          <a:xfrm>
            <a:off x="838200" y="1825624"/>
            <a:ext cx="10515600" cy="5032375"/>
          </a:xfrm>
        </p:spPr>
        <p:txBody>
          <a:bodyPr>
            <a:normAutofit/>
          </a:bodyPr>
          <a:lstStyle/>
          <a:p>
            <a:r>
              <a:rPr lang="en-GB" sz="3200" dirty="0" smtClean="0"/>
              <a:t>Management is goal oriented</a:t>
            </a:r>
          </a:p>
          <a:p>
            <a:r>
              <a:rPr lang="en-GB" sz="3200" dirty="0" smtClean="0"/>
              <a:t>Management is universal</a:t>
            </a:r>
          </a:p>
          <a:p>
            <a:r>
              <a:rPr lang="en-GB" sz="3200" dirty="0" smtClean="0"/>
              <a:t>Management is a continuous process</a:t>
            </a:r>
          </a:p>
          <a:p>
            <a:r>
              <a:rPr lang="en-GB" sz="3200" dirty="0" smtClean="0"/>
              <a:t>Management is an integrative process</a:t>
            </a:r>
          </a:p>
          <a:p>
            <a:r>
              <a:rPr lang="en-GB" sz="3200" dirty="0" smtClean="0"/>
              <a:t>Management is a social process</a:t>
            </a:r>
          </a:p>
          <a:p>
            <a:r>
              <a:rPr lang="en-GB" sz="3200" dirty="0" smtClean="0"/>
              <a:t>Management is  multidisciplinary</a:t>
            </a:r>
          </a:p>
          <a:p>
            <a:r>
              <a:rPr lang="en-GB" sz="3200" dirty="0" smtClean="0"/>
              <a:t>Management is intangible</a:t>
            </a:r>
          </a:p>
          <a:p>
            <a:r>
              <a:rPr lang="en-GB" sz="3200" dirty="0" smtClean="0"/>
              <a:t>Management is situational</a:t>
            </a:r>
            <a:endParaRPr lang="en-GB" sz="3200" dirty="0"/>
          </a:p>
        </p:txBody>
      </p:sp>
    </p:spTree>
    <p:extLst>
      <p:ext uri="{BB962C8B-B14F-4D97-AF65-F5344CB8AC3E}">
        <p14:creationId xmlns:p14="http://schemas.microsoft.com/office/powerpoint/2010/main" val="37160740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Nature of Management</a:t>
            </a:r>
            <a:endParaRPr lang="en-GB" dirty="0"/>
          </a:p>
        </p:txBody>
      </p:sp>
      <p:sp>
        <p:nvSpPr>
          <p:cNvPr id="3" name="Content Placeholder 2"/>
          <p:cNvSpPr>
            <a:spLocks noGrp="1"/>
          </p:cNvSpPr>
          <p:nvPr>
            <p:ph idx="1"/>
          </p:nvPr>
        </p:nvSpPr>
        <p:spPr>
          <a:xfrm>
            <a:off x="838200" y="1825624"/>
            <a:ext cx="10515600" cy="5032375"/>
          </a:xfrm>
        </p:spPr>
        <p:txBody>
          <a:bodyPr>
            <a:normAutofit/>
          </a:bodyPr>
          <a:lstStyle/>
          <a:p>
            <a:r>
              <a:rPr lang="en-GB" sz="3200" dirty="0" smtClean="0"/>
              <a:t>The term management has been interpreted as,</a:t>
            </a:r>
          </a:p>
          <a:p>
            <a:r>
              <a:rPr lang="en-GB" sz="3200" dirty="0" smtClean="0"/>
              <a:t>Management as an activity – interpersonal activities, decisional activities and informative activities</a:t>
            </a:r>
          </a:p>
          <a:p>
            <a:r>
              <a:rPr lang="en-GB" sz="3200" dirty="0" smtClean="0"/>
              <a:t>Management as a process – It involves series of interrelated functions (planning, organising, staffing, coordinating </a:t>
            </a:r>
            <a:r>
              <a:rPr lang="en-GB" sz="3200" dirty="0" err="1" smtClean="0"/>
              <a:t>etc</a:t>
            </a:r>
            <a:r>
              <a:rPr lang="en-GB" sz="3200" dirty="0" smtClean="0"/>
              <a:t>)</a:t>
            </a:r>
          </a:p>
          <a:p>
            <a:r>
              <a:rPr lang="en-GB" sz="3200" dirty="0" smtClean="0"/>
              <a:t>Management as a group – Group of persons (top, middle and lower)</a:t>
            </a:r>
          </a:p>
          <a:p>
            <a:r>
              <a:rPr lang="en-GB" sz="3200" dirty="0" smtClean="0"/>
              <a:t>Management as an academic </a:t>
            </a:r>
            <a:r>
              <a:rPr lang="en-GB" sz="3200" dirty="0"/>
              <a:t>d</a:t>
            </a:r>
            <a:r>
              <a:rPr lang="en-GB" sz="3200" dirty="0" smtClean="0"/>
              <a:t>iscipline – A specialised and systematic  body of knowledge </a:t>
            </a:r>
          </a:p>
        </p:txBody>
      </p:sp>
    </p:spTree>
    <p:extLst>
      <p:ext uri="{BB962C8B-B14F-4D97-AF65-F5344CB8AC3E}">
        <p14:creationId xmlns:p14="http://schemas.microsoft.com/office/powerpoint/2010/main" val="41470254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Contd</a:t>
            </a:r>
            <a:r>
              <a:rPr lang="en-GB" dirty="0" smtClean="0"/>
              <a:t>….</a:t>
            </a:r>
            <a:endParaRPr lang="en-GB" dirty="0"/>
          </a:p>
        </p:txBody>
      </p:sp>
      <p:sp>
        <p:nvSpPr>
          <p:cNvPr id="3" name="Content Placeholder 2"/>
          <p:cNvSpPr>
            <a:spLocks noGrp="1"/>
          </p:cNvSpPr>
          <p:nvPr>
            <p:ph idx="1"/>
          </p:nvPr>
        </p:nvSpPr>
        <p:spPr>
          <a:xfrm>
            <a:off x="838200" y="1825624"/>
            <a:ext cx="10515600" cy="5032375"/>
          </a:xfrm>
        </p:spPr>
        <p:txBody>
          <a:bodyPr>
            <a:normAutofit/>
          </a:bodyPr>
          <a:lstStyle/>
          <a:p>
            <a:r>
              <a:rPr lang="en-GB" sz="3000" dirty="0"/>
              <a:t>Management is a science as well as an </a:t>
            </a:r>
            <a:r>
              <a:rPr lang="en-GB" sz="3000" dirty="0" smtClean="0"/>
              <a:t>art - </a:t>
            </a:r>
            <a:endParaRPr lang="en-GB" sz="3000" dirty="0"/>
          </a:p>
          <a:p>
            <a:pPr lvl="1"/>
            <a:r>
              <a:rPr lang="en-GB" sz="3000" dirty="0"/>
              <a:t>Science refers to a </a:t>
            </a:r>
            <a:r>
              <a:rPr lang="en-GB" sz="3000" dirty="0" smtClean="0"/>
              <a:t>systematic body </a:t>
            </a:r>
            <a:r>
              <a:rPr lang="en-GB" sz="3000" dirty="0"/>
              <a:t>of knowledge with reference to understanding of some phenomenon or subject </a:t>
            </a:r>
            <a:r>
              <a:rPr lang="en-GB" sz="3000" dirty="0" smtClean="0"/>
              <a:t>or object </a:t>
            </a:r>
            <a:r>
              <a:rPr lang="en-GB" sz="3000" dirty="0"/>
              <a:t>of study</a:t>
            </a:r>
            <a:r>
              <a:rPr lang="en-GB" sz="3000" dirty="0" smtClean="0"/>
              <a:t>.</a:t>
            </a:r>
          </a:p>
          <a:p>
            <a:pPr lvl="1"/>
            <a:r>
              <a:rPr lang="en-GB" sz="3000" dirty="0" smtClean="0"/>
              <a:t> </a:t>
            </a:r>
            <a:r>
              <a:rPr lang="en-GB" sz="3000" dirty="0"/>
              <a:t>It establishes a cause and effect relationship between variables. It is </a:t>
            </a:r>
            <a:r>
              <a:rPr lang="en-GB" sz="3000" dirty="0" smtClean="0"/>
              <a:t>based on </a:t>
            </a:r>
            <a:r>
              <a:rPr lang="en-GB" sz="3000" dirty="0"/>
              <a:t>systematic explanation, experimental analysis, critical evaluation and logical </a:t>
            </a:r>
            <a:r>
              <a:rPr lang="en-GB" sz="3000" dirty="0" smtClean="0"/>
              <a:t>consistency</a:t>
            </a:r>
          </a:p>
          <a:p>
            <a:pPr lvl="1"/>
            <a:r>
              <a:rPr lang="en-GB" sz="3000" dirty="0" smtClean="0"/>
              <a:t>As an art it requires certain personal skills, practical knowledge, creativity</a:t>
            </a:r>
          </a:p>
          <a:p>
            <a:r>
              <a:rPr lang="en-GB" sz="3000" dirty="0" smtClean="0"/>
              <a:t>Management as Profession – Acquisition of knowledge through formal education, professional conduct, financial reward </a:t>
            </a:r>
          </a:p>
        </p:txBody>
      </p:sp>
    </p:spTree>
    <p:extLst>
      <p:ext uri="{BB962C8B-B14F-4D97-AF65-F5344CB8AC3E}">
        <p14:creationId xmlns:p14="http://schemas.microsoft.com/office/powerpoint/2010/main" val="16256611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Levels of Management</a:t>
            </a:r>
            <a:endParaRPr lang="en-GB" dirty="0"/>
          </a:p>
        </p:txBody>
      </p:sp>
      <p:sp>
        <p:nvSpPr>
          <p:cNvPr id="3" name="Content Placeholder 2"/>
          <p:cNvSpPr>
            <a:spLocks noGrp="1"/>
          </p:cNvSpPr>
          <p:nvPr>
            <p:ph idx="1"/>
          </p:nvPr>
        </p:nvSpPr>
        <p:spPr>
          <a:xfrm>
            <a:off x="838200" y="1825624"/>
            <a:ext cx="10515600" cy="4935783"/>
          </a:xfrm>
        </p:spPr>
        <p:txBody>
          <a:bodyPr>
            <a:normAutofit/>
          </a:bodyPr>
          <a:lstStyle/>
          <a:p>
            <a:r>
              <a:rPr lang="en-GB" sz="3200" dirty="0"/>
              <a:t>T</a:t>
            </a:r>
            <a:r>
              <a:rPr lang="en-GB" sz="3200" dirty="0" smtClean="0"/>
              <a:t>here </a:t>
            </a:r>
            <a:r>
              <a:rPr lang="en-GB" sz="3200" dirty="0"/>
              <a:t>are certain levels of management with varying degree of </a:t>
            </a:r>
            <a:r>
              <a:rPr lang="en-GB" sz="3200" dirty="0" smtClean="0"/>
              <a:t>authority and </a:t>
            </a:r>
            <a:r>
              <a:rPr lang="en-GB" sz="3200" dirty="0"/>
              <a:t>responsibilities</a:t>
            </a:r>
            <a:r>
              <a:rPr lang="en-GB" sz="3200" dirty="0" smtClean="0"/>
              <a:t>.</a:t>
            </a:r>
          </a:p>
          <a:p>
            <a:r>
              <a:rPr lang="en-GB" sz="3200" dirty="0" smtClean="0"/>
              <a:t>It can be divided </a:t>
            </a:r>
            <a:r>
              <a:rPr lang="en-GB" sz="3200" dirty="0"/>
              <a:t>into three categories:</a:t>
            </a:r>
          </a:p>
          <a:p>
            <a:pPr lvl="1"/>
            <a:r>
              <a:rPr lang="en-GB" sz="3200" dirty="0" smtClean="0"/>
              <a:t>Top-Level </a:t>
            </a:r>
            <a:r>
              <a:rPr lang="en-GB" sz="3200" dirty="0"/>
              <a:t>Management</a:t>
            </a:r>
          </a:p>
          <a:p>
            <a:pPr lvl="1"/>
            <a:r>
              <a:rPr lang="en-GB" sz="3200" dirty="0" smtClean="0"/>
              <a:t>Middle-Level </a:t>
            </a:r>
            <a:r>
              <a:rPr lang="en-GB" sz="3200" dirty="0"/>
              <a:t>Management</a:t>
            </a:r>
          </a:p>
          <a:p>
            <a:pPr lvl="1"/>
            <a:r>
              <a:rPr lang="en-GB" sz="3200" dirty="0" smtClean="0"/>
              <a:t>Lower-Level </a:t>
            </a:r>
            <a:r>
              <a:rPr lang="en-GB" sz="3200" dirty="0"/>
              <a:t>Management</a:t>
            </a:r>
          </a:p>
        </p:txBody>
      </p:sp>
    </p:spTree>
    <p:extLst>
      <p:ext uri="{BB962C8B-B14F-4D97-AF65-F5344CB8AC3E}">
        <p14:creationId xmlns:p14="http://schemas.microsoft.com/office/powerpoint/2010/main" val="7032454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pic>
        <p:nvPicPr>
          <p:cNvPr id="14" name="Content Placeholder 1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bwMode="auto">
          <a:xfrm>
            <a:off x="374836" y="365126"/>
            <a:ext cx="10978963" cy="65826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62395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3230</TotalTime>
  <Words>1261</Words>
  <Application>Microsoft Office PowerPoint</Application>
  <PresentationFormat>Widescreen</PresentationFormat>
  <Paragraphs>138</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Calibri Light</vt:lpstr>
      <vt:lpstr>Office Theme</vt:lpstr>
      <vt:lpstr>UNIT 1 FUNDAMENTALS OF MANAGEMENT</vt:lpstr>
      <vt:lpstr>Organisation</vt:lpstr>
      <vt:lpstr>Important elements of an organisation</vt:lpstr>
      <vt:lpstr>Definition of Management</vt:lpstr>
      <vt:lpstr>Characteristics of management</vt:lpstr>
      <vt:lpstr>Nature of Management</vt:lpstr>
      <vt:lpstr>Contd….</vt:lpstr>
      <vt:lpstr>Levels of Management</vt:lpstr>
      <vt:lpstr>PowerPoint Presentation</vt:lpstr>
      <vt:lpstr>Levels of management</vt:lpstr>
      <vt:lpstr>Levels of management</vt:lpstr>
      <vt:lpstr>Skills of management</vt:lpstr>
      <vt:lpstr>Importance of management</vt:lpstr>
      <vt:lpstr>Henry Fayol</vt:lpstr>
      <vt:lpstr>Henri Fayol (1841 – 1925)- Fayolism</vt:lpstr>
      <vt:lpstr>Principles of management</vt:lpstr>
      <vt:lpstr>Contd…..</vt:lpstr>
      <vt:lpstr>Contd…..</vt:lpstr>
      <vt:lpstr>Contd…..</vt:lpstr>
      <vt:lpstr>Frederick Winslow Taylor (1856-1915) – Father of Scientific Management</vt:lpstr>
      <vt:lpstr>Scientific Management</vt:lpstr>
      <vt:lpstr>Principles of Scientific management</vt:lpstr>
      <vt:lpstr>Contd…..</vt:lpstr>
      <vt:lpstr>Contd…..</vt:lpstr>
      <vt:lpstr>Contd…..</vt:lpstr>
      <vt:lpstr>Contd…..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1 FUNDAMENTALS OF MANAGEMENT</dc:title>
  <dc:creator>Microsoft account</dc:creator>
  <cp:lastModifiedBy>dineshzapake@yahoo.com</cp:lastModifiedBy>
  <cp:revision>143</cp:revision>
  <dcterms:created xsi:type="dcterms:W3CDTF">2018-01-09T13:12:17Z</dcterms:created>
  <dcterms:modified xsi:type="dcterms:W3CDTF">2019-01-14T07:04:49Z</dcterms:modified>
</cp:coreProperties>
</file>