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7" r:id="rId2"/>
    <p:sldId id="274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706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8/18/2018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8/18/2018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loseup of colorful seashell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4624183"/>
          </a:xfrm>
          <a:prstGeom prst="rect">
            <a:avLst/>
          </a:prstGeom>
        </p:spPr>
      </p:pic>
      <p:sp useBgFill="1">
        <p:nvSpPr>
          <p:cNvPr id="7" name="Rectangle 6"/>
          <p:cNvSpPr/>
          <p:nvPr/>
        </p:nvSpPr>
        <p:spPr bwMode="white">
          <a:xfrm>
            <a:off x="0" y="3074521"/>
            <a:ext cx="12201888" cy="3783479"/>
          </a:xfrm>
          <a:custGeom>
            <a:avLst/>
            <a:gdLst/>
            <a:ahLst/>
            <a:cxnLst/>
            <a:rect l="l" t="t" r="r" b="b"/>
            <a:pathLst>
              <a:path w="12201888" h="3783479">
                <a:moveTo>
                  <a:pt x="12201888" y="0"/>
                </a:moveTo>
                <a:cubicBezTo>
                  <a:pt x="12200429" y="1116741"/>
                  <a:pt x="12191467" y="2278498"/>
                  <a:pt x="12188825" y="3404540"/>
                </a:cubicBezTo>
                <a:lnTo>
                  <a:pt x="12188825" y="3554879"/>
                </a:lnTo>
                <a:lnTo>
                  <a:pt x="12188825" y="3690879"/>
                </a:lnTo>
                <a:lnTo>
                  <a:pt x="12188825" y="3707279"/>
                </a:lnTo>
                <a:lnTo>
                  <a:pt x="12188825" y="3783479"/>
                </a:lnTo>
                <a:lnTo>
                  <a:pt x="0" y="3783479"/>
                </a:lnTo>
                <a:lnTo>
                  <a:pt x="0" y="3707279"/>
                </a:lnTo>
                <a:lnTo>
                  <a:pt x="0" y="3554879"/>
                </a:lnTo>
                <a:lnTo>
                  <a:pt x="0" y="641399"/>
                </a:lnTo>
                <a:cubicBezTo>
                  <a:pt x="3601335" y="-419044"/>
                  <a:pt x="9102102" y="1605485"/>
                  <a:pt x="12201888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14" y="3937321"/>
            <a:ext cx="9601200" cy="162527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3814" y="5641975"/>
            <a:ext cx="9601200" cy="9141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none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E</a:t>
            </a:r>
            <a:r>
              <a:rPr dirty="0"/>
              <a:t>dit Master subtitle style</a:t>
            </a:r>
          </a:p>
        </p:txBody>
      </p:sp>
      <p:sp>
        <p:nvSpPr>
          <p:cNvPr id="10" name="Freeform 9"/>
          <p:cNvSpPr/>
          <p:nvPr/>
        </p:nvSpPr>
        <p:spPr>
          <a:xfrm rot="21388434">
            <a:off x="12235" y="2969834"/>
            <a:ext cx="12169907" cy="1238081"/>
          </a:xfrm>
          <a:custGeom>
            <a:avLst/>
            <a:gdLst/>
            <a:ahLst/>
            <a:cxnLst/>
            <a:rect l="l" t="t" r="r" b="b"/>
            <a:pathLst>
              <a:path w="12169907" h="1238081">
                <a:moveTo>
                  <a:pt x="2807331" y="101460"/>
                </a:moveTo>
                <a:cubicBezTo>
                  <a:pt x="6135545" y="328205"/>
                  <a:pt x="6673951" y="1596392"/>
                  <a:pt x="12165744" y="982579"/>
                </a:cubicBezTo>
                <a:lnTo>
                  <a:pt x="12160227" y="1072100"/>
                </a:lnTo>
                <a:cubicBezTo>
                  <a:pt x="5416860" y="1825439"/>
                  <a:pt x="6141899" y="-258272"/>
                  <a:pt x="0" y="232833"/>
                </a:cubicBezTo>
                <a:lnTo>
                  <a:pt x="5492" y="143708"/>
                </a:lnTo>
                <a:cubicBezTo>
                  <a:pt x="1145422" y="52200"/>
                  <a:pt x="2048826" y="49784"/>
                  <a:pt x="2807331" y="101460"/>
                </a:cubicBezTo>
                <a:close/>
                <a:moveTo>
                  <a:pt x="2811494" y="33894"/>
                </a:moveTo>
                <a:cubicBezTo>
                  <a:pt x="6139708" y="260639"/>
                  <a:pt x="6678114" y="1528826"/>
                  <a:pt x="12169907" y="915013"/>
                </a:cubicBezTo>
                <a:lnTo>
                  <a:pt x="12168059" y="945013"/>
                </a:lnTo>
                <a:cubicBezTo>
                  <a:pt x="5424692" y="1698351"/>
                  <a:pt x="6149730" y="-385359"/>
                  <a:pt x="7832" y="105746"/>
                </a:cubicBezTo>
                <a:lnTo>
                  <a:pt x="9656" y="76142"/>
                </a:lnTo>
                <a:cubicBezTo>
                  <a:pt x="1149586" y="-15366"/>
                  <a:pt x="2052990" y="-17782"/>
                  <a:pt x="2811494" y="33894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90000"/>
                  <a:lumMod val="80000"/>
                  <a:lumOff val="20000"/>
                </a:schemeClr>
              </a:gs>
              <a:gs pos="18000">
                <a:schemeClr val="bg2">
                  <a:lumMod val="92000"/>
                </a:schemeClr>
              </a:gs>
              <a:gs pos="37000">
                <a:schemeClr val="bg2">
                  <a:alpha val="90000"/>
                  <a:lumMod val="91000"/>
                </a:schemeClr>
              </a:gs>
              <a:gs pos="100000">
                <a:schemeClr val="bg2">
                  <a:lumMod val="80000"/>
                  <a:lumOff val="20000"/>
                </a:schemeClr>
              </a:gs>
            </a:gsLst>
            <a:path path="shape">
              <a:fillToRect l="50000" t="50000" r="50000" b="50000"/>
            </a:path>
          </a:gradFill>
          <a:ln w="254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Freeform 10"/>
          <p:cNvSpPr/>
          <p:nvPr/>
        </p:nvSpPr>
        <p:spPr>
          <a:xfrm rot="21388434">
            <a:off x="29672" y="2764068"/>
            <a:ext cx="12205856" cy="1559261"/>
          </a:xfrm>
          <a:custGeom>
            <a:avLst/>
            <a:gdLst/>
            <a:ahLst/>
            <a:cxnLst/>
            <a:rect l="l" t="t" r="r" b="b"/>
            <a:pathLst>
              <a:path w="12205856" h="1559261">
                <a:moveTo>
                  <a:pt x="12190266" y="1521455"/>
                </a:moveTo>
                <a:lnTo>
                  <a:pt x="12190701" y="1521482"/>
                </a:lnTo>
                <a:lnTo>
                  <a:pt x="12188851" y="1559261"/>
                </a:lnTo>
                <a:lnTo>
                  <a:pt x="12188416" y="1559245"/>
                </a:lnTo>
                <a:close/>
                <a:moveTo>
                  <a:pt x="12205856" y="208119"/>
                </a:moveTo>
                <a:lnTo>
                  <a:pt x="12203734" y="242562"/>
                </a:lnTo>
                <a:cubicBezTo>
                  <a:pt x="6796720" y="1874914"/>
                  <a:pt x="3447529" y="-395170"/>
                  <a:pt x="0" y="109344"/>
                </a:cubicBezTo>
                <a:lnTo>
                  <a:pt x="2124" y="74883"/>
                </a:lnTo>
                <a:cubicBezTo>
                  <a:pt x="3449654" y="-429611"/>
                  <a:pt x="6798843" y="1840472"/>
                  <a:pt x="12205856" y="208119"/>
                </a:cubicBezTo>
                <a:close/>
              </a:path>
            </a:pathLst>
          </a:custGeom>
          <a:gradFill>
            <a:gsLst>
              <a:gs pos="36000">
                <a:schemeClr val="bg2">
                  <a:alpha val="30000"/>
                  <a:lumMod val="0"/>
                  <a:lumOff val="100000"/>
                </a:schemeClr>
              </a:gs>
              <a:gs pos="100000">
                <a:schemeClr val="bg2">
                  <a:alpha val="48000"/>
                </a:schemeClr>
              </a:gs>
            </a:gsLst>
            <a:lin ang="2700000" scaled="1"/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2" name="Freeform 11"/>
          <p:cNvSpPr/>
          <p:nvPr/>
        </p:nvSpPr>
        <p:spPr>
          <a:xfrm rot="21388434">
            <a:off x="-4585" y="3108508"/>
            <a:ext cx="12215153" cy="1052652"/>
          </a:xfrm>
          <a:custGeom>
            <a:avLst/>
            <a:gdLst/>
            <a:ahLst/>
            <a:cxnLst/>
            <a:rect l="l" t="t" r="r" b="b"/>
            <a:pathLst>
              <a:path w="12215153" h="1052652">
                <a:moveTo>
                  <a:pt x="12199582" y="613499"/>
                </a:moveTo>
                <a:lnTo>
                  <a:pt x="12196535" y="662961"/>
                </a:lnTo>
                <a:cubicBezTo>
                  <a:pt x="8659170" y="1895884"/>
                  <a:pt x="3236150" y="-250863"/>
                  <a:pt x="0" y="412868"/>
                </a:cubicBezTo>
                <a:lnTo>
                  <a:pt x="3057" y="363268"/>
                </a:lnTo>
                <a:cubicBezTo>
                  <a:pt x="3239190" y="-300459"/>
                  <a:pt x="8662172" y="1846263"/>
                  <a:pt x="12199582" y="613499"/>
                </a:cubicBezTo>
                <a:close/>
                <a:moveTo>
                  <a:pt x="12208353" y="471141"/>
                </a:moveTo>
                <a:lnTo>
                  <a:pt x="12202868" y="560177"/>
                </a:lnTo>
                <a:cubicBezTo>
                  <a:pt x="8665592" y="1793383"/>
                  <a:pt x="3242519" y="-353436"/>
                  <a:pt x="6325" y="310230"/>
                </a:cubicBezTo>
                <a:lnTo>
                  <a:pt x="11827" y="220949"/>
                </a:lnTo>
                <a:cubicBezTo>
                  <a:pt x="3247993" y="-442711"/>
                  <a:pt x="8670998" y="1704066"/>
                  <a:pt x="12208353" y="471141"/>
                </a:cubicBezTo>
                <a:close/>
                <a:moveTo>
                  <a:pt x="12215153" y="360807"/>
                </a:moveTo>
                <a:lnTo>
                  <a:pt x="12212631" y="401743"/>
                </a:lnTo>
                <a:cubicBezTo>
                  <a:pt x="8696050" y="1669577"/>
                  <a:pt x="3274141" y="-472216"/>
                  <a:pt x="15523" y="160967"/>
                </a:cubicBezTo>
                <a:lnTo>
                  <a:pt x="18051" y="119938"/>
                </a:lnTo>
                <a:cubicBezTo>
                  <a:pt x="3276657" y="-513245"/>
                  <a:pt x="8698537" y="1628531"/>
                  <a:pt x="12215153" y="360807"/>
                </a:cubicBezTo>
                <a:close/>
              </a:path>
            </a:pathLst>
          </a:custGeom>
          <a:gradFill>
            <a:gsLst>
              <a:gs pos="36000">
                <a:schemeClr val="bg2">
                  <a:alpha val="47000"/>
                  <a:lumMod val="0"/>
                  <a:lumOff val="100000"/>
                </a:schemeClr>
              </a:gs>
              <a:gs pos="100000">
                <a:schemeClr val="bg2">
                  <a:alpha val="82000"/>
                  <a:lumMod val="87000"/>
                  <a:lumOff val="13000"/>
                </a:schemeClr>
              </a:gs>
            </a:gsLst>
            <a:path path="rect">
              <a:fillToRect l="100000" t="100000"/>
            </a:path>
          </a:gra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4" y="1828801"/>
            <a:ext cx="9601198" cy="396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928553"/>
            <a:ext cx="9601200" cy="226244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267200"/>
            <a:ext cx="9601200" cy="934527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8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3" y="1828800"/>
            <a:ext cx="4648199" cy="3962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0767" y="1828800"/>
            <a:ext cx="4648200" cy="3962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A72D1-64D5-4552-ACDD-1CCE5F7F800D}" type="datetimeFigureOut">
              <a:rPr lang="en-US"/>
              <a:t>8/18/2018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F29E-967E-4B69-BEAA-E3504E4378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694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777042"/>
            <a:ext cx="4645152" cy="941716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781300"/>
            <a:ext cx="4645152" cy="3048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103120">
              <a:defRPr sz="1600"/>
            </a:lvl6pPr>
            <a:lvl7pPr marL="2103120">
              <a:defRPr sz="1600"/>
            </a:lvl7pPr>
            <a:lvl8pPr marL="2103120">
              <a:defRPr sz="1600"/>
            </a:lvl8pPr>
            <a:lvl9pPr marL="210312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2" y="1777042"/>
            <a:ext cx="4645152" cy="941716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2" y="2781300"/>
            <a:ext cx="4645152" cy="3048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103120">
              <a:defRPr sz="1600"/>
            </a:lvl6pPr>
            <a:lvl7pPr marL="2103120">
              <a:defRPr sz="1600"/>
            </a:lvl7pPr>
            <a:lvl8pPr marL="2103120">
              <a:defRPr sz="1600"/>
            </a:lvl8pPr>
            <a:lvl9pPr marL="210312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13" y="533400"/>
            <a:ext cx="4572001" cy="2743199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7213" y="533401"/>
            <a:ext cx="5943603" cy="5257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13" y="3429000"/>
            <a:ext cx="4572000" cy="236219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8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8/18/2018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9050" y="533401"/>
            <a:ext cx="4573192" cy="27431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000" b="0" i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3"/>
            <a:ext cx="6553318" cy="6004510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9049" y="3429001"/>
            <a:ext cx="4573191" cy="236219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8/18/2018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303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4585" y="5374939"/>
            <a:ext cx="12240113" cy="1559261"/>
            <a:chOff x="-4585" y="2764068"/>
            <a:chExt cx="12240113" cy="1559261"/>
          </a:xfrm>
        </p:grpSpPr>
        <p:sp>
          <p:nvSpPr>
            <p:cNvPr id="9" name="Freeform 8"/>
            <p:cNvSpPr/>
            <p:nvPr/>
          </p:nvSpPr>
          <p:spPr>
            <a:xfrm rot="21388434">
              <a:off x="12235" y="2982534"/>
              <a:ext cx="12169907" cy="1238081"/>
            </a:xfrm>
            <a:custGeom>
              <a:avLst/>
              <a:gdLst/>
              <a:ahLst/>
              <a:cxnLst/>
              <a:rect l="l" t="t" r="r" b="b"/>
              <a:pathLst>
                <a:path w="12169907" h="1238081">
                  <a:moveTo>
                    <a:pt x="2807331" y="101460"/>
                  </a:moveTo>
                  <a:cubicBezTo>
                    <a:pt x="6135545" y="328205"/>
                    <a:pt x="6673951" y="1596392"/>
                    <a:pt x="12165744" y="982579"/>
                  </a:cubicBezTo>
                  <a:lnTo>
                    <a:pt x="12160227" y="1072100"/>
                  </a:lnTo>
                  <a:cubicBezTo>
                    <a:pt x="5416860" y="1825439"/>
                    <a:pt x="6141899" y="-258272"/>
                    <a:pt x="0" y="232833"/>
                  </a:cubicBezTo>
                  <a:lnTo>
                    <a:pt x="5492" y="143708"/>
                  </a:lnTo>
                  <a:cubicBezTo>
                    <a:pt x="1145422" y="52200"/>
                    <a:pt x="2048826" y="49784"/>
                    <a:pt x="2807331" y="101460"/>
                  </a:cubicBezTo>
                  <a:close/>
                  <a:moveTo>
                    <a:pt x="2811494" y="33894"/>
                  </a:moveTo>
                  <a:cubicBezTo>
                    <a:pt x="6139708" y="260639"/>
                    <a:pt x="6678114" y="1528826"/>
                    <a:pt x="12169907" y="915013"/>
                  </a:cubicBezTo>
                  <a:lnTo>
                    <a:pt x="12168059" y="945013"/>
                  </a:lnTo>
                  <a:cubicBezTo>
                    <a:pt x="5424692" y="1698351"/>
                    <a:pt x="6149730" y="-385359"/>
                    <a:pt x="7832" y="105746"/>
                  </a:cubicBezTo>
                  <a:lnTo>
                    <a:pt x="9656" y="76142"/>
                  </a:lnTo>
                  <a:cubicBezTo>
                    <a:pt x="1149586" y="-15366"/>
                    <a:pt x="2052990" y="-17782"/>
                    <a:pt x="2811494" y="33894"/>
                  </a:cubicBezTo>
                  <a:close/>
                </a:path>
              </a:pathLst>
            </a:custGeom>
            <a:gradFill>
              <a:gsLst>
                <a:gs pos="0">
                  <a:schemeClr val="bg2">
                    <a:alpha val="90000"/>
                    <a:lumMod val="80000"/>
                    <a:lumOff val="20000"/>
                  </a:schemeClr>
                </a:gs>
                <a:gs pos="18000">
                  <a:schemeClr val="bg2">
                    <a:lumMod val="92000"/>
                  </a:schemeClr>
                </a:gs>
                <a:gs pos="37000">
                  <a:schemeClr val="bg2">
                    <a:alpha val="90000"/>
                    <a:lumMod val="91000"/>
                  </a:schemeClr>
                </a:gs>
                <a:gs pos="100000">
                  <a:schemeClr val="bg2">
                    <a:lumMod val="80000"/>
                    <a:lumOff val="20000"/>
                  </a:schemeClr>
                </a:gs>
              </a:gsLst>
              <a:path path="shape">
                <a:fillToRect l="50000" t="50000" r="50000" b="50000"/>
              </a:path>
            </a:gradFill>
            <a:ln w="25400" cmpd="sng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Freeform 9"/>
            <p:cNvSpPr/>
            <p:nvPr/>
          </p:nvSpPr>
          <p:spPr>
            <a:xfrm rot="21388434">
              <a:off x="29672" y="2764068"/>
              <a:ext cx="12205856" cy="1559261"/>
            </a:xfrm>
            <a:custGeom>
              <a:avLst/>
              <a:gdLst/>
              <a:ahLst/>
              <a:cxnLst/>
              <a:rect l="l" t="t" r="r" b="b"/>
              <a:pathLst>
                <a:path w="12205856" h="1559261">
                  <a:moveTo>
                    <a:pt x="12190266" y="1521455"/>
                  </a:moveTo>
                  <a:lnTo>
                    <a:pt x="12190701" y="1521482"/>
                  </a:lnTo>
                  <a:lnTo>
                    <a:pt x="12188851" y="1559261"/>
                  </a:lnTo>
                  <a:lnTo>
                    <a:pt x="12188416" y="1559245"/>
                  </a:lnTo>
                  <a:close/>
                  <a:moveTo>
                    <a:pt x="12205856" y="208119"/>
                  </a:moveTo>
                  <a:lnTo>
                    <a:pt x="12203734" y="242562"/>
                  </a:lnTo>
                  <a:cubicBezTo>
                    <a:pt x="6796720" y="1874914"/>
                    <a:pt x="3447529" y="-395170"/>
                    <a:pt x="0" y="109344"/>
                  </a:cubicBezTo>
                  <a:lnTo>
                    <a:pt x="2124" y="74883"/>
                  </a:lnTo>
                  <a:cubicBezTo>
                    <a:pt x="3449654" y="-429611"/>
                    <a:pt x="6798843" y="1840472"/>
                    <a:pt x="12205856" y="208119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30000"/>
                    <a:lumMod val="0"/>
                    <a:lumOff val="100000"/>
                  </a:schemeClr>
                </a:gs>
                <a:gs pos="100000">
                  <a:schemeClr val="bg2">
                    <a:alpha val="48000"/>
                  </a:schemeClr>
                </a:gs>
              </a:gsLst>
              <a:lin ang="2700000" scaled="1"/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1" name="Freeform 10"/>
            <p:cNvSpPr/>
            <p:nvPr/>
          </p:nvSpPr>
          <p:spPr>
            <a:xfrm rot="21388434">
              <a:off x="-4585" y="3108508"/>
              <a:ext cx="12215153" cy="1052652"/>
            </a:xfrm>
            <a:custGeom>
              <a:avLst/>
              <a:gdLst/>
              <a:ahLst/>
              <a:cxnLst/>
              <a:rect l="l" t="t" r="r" b="b"/>
              <a:pathLst>
                <a:path w="12215153" h="1052652">
                  <a:moveTo>
                    <a:pt x="12199582" y="613499"/>
                  </a:moveTo>
                  <a:lnTo>
                    <a:pt x="12196535" y="662961"/>
                  </a:lnTo>
                  <a:cubicBezTo>
                    <a:pt x="8659170" y="1895884"/>
                    <a:pt x="3236150" y="-250863"/>
                    <a:pt x="0" y="412868"/>
                  </a:cubicBezTo>
                  <a:lnTo>
                    <a:pt x="3057" y="363268"/>
                  </a:lnTo>
                  <a:cubicBezTo>
                    <a:pt x="3239190" y="-300459"/>
                    <a:pt x="8662172" y="1846263"/>
                    <a:pt x="12199582" y="613499"/>
                  </a:cubicBezTo>
                  <a:close/>
                  <a:moveTo>
                    <a:pt x="12208353" y="471141"/>
                  </a:moveTo>
                  <a:lnTo>
                    <a:pt x="12202868" y="560177"/>
                  </a:lnTo>
                  <a:cubicBezTo>
                    <a:pt x="8665592" y="1793383"/>
                    <a:pt x="3242519" y="-353436"/>
                    <a:pt x="6325" y="310230"/>
                  </a:cubicBezTo>
                  <a:lnTo>
                    <a:pt x="11827" y="220949"/>
                  </a:lnTo>
                  <a:cubicBezTo>
                    <a:pt x="3247993" y="-442711"/>
                    <a:pt x="8670998" y="1704066"/>
                    <a:pt x="12208353" y="471141"/>
                  </a:cubicBezTo>
                  <a:close/>
                  <a:moveTo>
                    <a:pt x="12215153" y="360807"/>
                  </a:moveTo>
                  <a:lnTo>
                    <a:pt x="12212631" y="401743"/>
                  </a:lnTo>
                  <a:cubicBezTo>
                    <a:pt x="8696050" y="1669577"/>
                    <a:pt x="3274141" y="-472216"/>
                    <a:pt x="15523" y="160967"/>
                  </a:cubicBezTo>
                  <a:lnTo>
                    <a:pt x="18051" y="119938"/>
                  </a:lnTo>
                  <a:cubicBezTo>
                    <a:pt x="3276657" y="-513245"/>
                    <a:pt x="8698537" y="1628531"/>
                    <a:pt x="12215153" y="360807"/>
                  </a:cubicBezTo>
                  <a:close/>
                </a:path>
              </a:pathLst>
            </a:custGeom>
            <a:gradFill>
              <a:gsLst>
                <a:gs pos="36000">
                  <a:schemeClr val="bg2">
                    <a:alpha val="47000"/>
                    <a:lumMod val="0"/>
                    <a:lumOff val="100000"/>
                  </a:schemeClr>
                </a:gs>
                <a:gs pos="100000">
                  <a:schemeClr val="bg2">
                    <a:alpha val="82000"/>
                    <a:lumMod val="87000"/>
                    <a:lumOff val="13000"/>
                  </a:schemeClr>
                </a:gs>
              </a:gsLst>
              <a:path path="rect">
                <a:fillToRect l="100000" t="100000"/>
              </a:path>
            </a:gra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3813" y="304800"/>
            <a:ext cx="96012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4" y="1828801"/>
            <a:ext cx="9601198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</a:t>
            </a:r>
            <a:r>
              <a:rPr dirty="0"/>
              <a:t>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9152" y="6400800"/>
            <a:ext cx="5954835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510" y="6400800"/>
            <a:ext cx="1548660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8/18/2018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18310" y="640080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7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031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603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747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3192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14" y="4043965"/>
            <a:ext cx="9601200" cy="2512109"/>
          </a:xfrm>
        </p:spPr>
        <p:txBody>
          <a:bodyPr>
            <a:normAutofit/>
          </a:bodyPr>
          <a:lstStyle/>
          <a:p>
            <a:r>
              <a:rPr lang="en-GB" b="1" dirty="0" smtClean="0"/>
              <a:t>Unit -1: Understanding the Concepts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3814" y="5769735"/>
            <a:ext cx="9601200" cy="7863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Social services, social reforms, social welfare and social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7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Contd</a:t>
            </a:r>
            <a:r>
              <a:rPr lang="en-GB" dirty="0" smtClean="0"/>
              <a:t>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1"/>
            <a:ext cx="9601198" cy="485533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GB" dirty="0"/>
              <a:t>7. Well organized and reliable provisions for security against various contingencies of life. </a:t>
            </a:r>
          </a:p>
          <a:p>
            <a:pPr marL="45720" indent="0">
              <a:buNone/>
            </a:pPr>
            <a:r>
              <a:rPr lang="en-GB" dirty="0"/>
              <a:t>8. Improvement of social welfare </a:t>
            </a:r>
            <a:r>
              <a:rPr lang="en-GB" dirty="0" smtClean="0"/>
              <a:t>measures</a:t>
            </a:r>
          </a:p>
          <a:p>
            <a:pPr marL="45720" indent="0">
              <a:buNone/>
            </a:pPr>
            <a:r>
              <a:rPr lang="en-GB" dirty="0" smtClean="0"/>
              <a:t> </a:t>
            </a:r>
            <a:r>
              <a:rPr lang="en-GB" dirty="0"/>
              <a:t>9. Reduction of regional and sectoral inequalities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10</a:t>
            </a:r>
            <a:r>
              <a:rPr lang="en-GB" dirty="0"/>
              <a:t>. Protection and improvement of health.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11</a:t>
            </a:r>
            <a:r>
              <a:rPr lang="en-GB" dirty="0"/>
              <a:t>. Increased popular participation in the developmental programmes.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12</a:t>
            </a:r>
            <a:r>
              <a:rPr lang="en-GB" dirty="0"/>
              <a:t>. Improved mechanisms for environment protection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13</a:t>
            </a:r>
            <a:r>
              <a:rPr lang="en-GB" dirty="0"/>
              <a:t>. Good governance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86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Service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293814" y="1828800"/>
            <a:ext cx="9601198" cy="4868213"/>
          </a:xfrm>
        </p:spPr>
        <p:txBody>
          <a:bodyPr/>
          <a:lstStyle/>
          <a:p>
            <a:r>
              <a:rPr lang="en-US" dirty="0" smtClean="0"/>
              <a:t>Help given by a volunteer to an individual or group at the time of need, timely help</a:t>
            </a:r>
          </a:p>
          <a:p>
            <a:r>
              <a:rPr lang="en-US" dirty="0" smtClean="0"/>
              <a:t>Desire to serve the society, feeling of helping others</a:t>
            </a:r>
          </a:p>
          <a:p>
            <a:r>
              <a:rPr lang="en-US" dirty="0"/>
              <a:t>Not required any study of needs and resources, </a:t>
            </a:r>
            <a:r>
              <a:rPr lang="en-US" dirty="0" smtClean="0"/>
              <a:t>Professional training or techniques</a:t>
            </a:r>
          </a:p>
          <a:p>
            <a:r>
              <a:rPr lang="en-US" dirty="0" smtClean="0"/>
              <a:t>Ex- providing drinking water. Helping a blind person to cross the roads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0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304800"/>
            <a:ext cx="9601200" cy="1021724"/>
          </a:xfrm>
        </p:spPr>
        <p:txBody>
          <a:bodyPr/>
          <a:lstStyle/>
          <a:p>
            <a:r>
              <a:rPr lang="en-GB" dirty="0" smtClean="0"/>
              <a:t>Social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524000"/>
            <a:ext cx="9601198" cy="5333999"/>
          </a:xfrm>
        </p:spPr>
        <p:txBody>
          <a:bodyPr>
            <a:noAutofit/>
          </a:bodyPr>
          <a:lstStyle/>
          <a:p>
            <a:r>
              <a:rPr lang="en-GB" sz="2700" dirty="0" smtClean="0"/>
              <a:t>Social services are the services which society provides for the protection and development of human resources</a:t>
            </a:r>
          </a:p>
          <a:p>
            <a:r>
              <a:rPr lang="en-GB" sz="2700" dirty="0" smtClean="0"/>
              <a:t>Social services are the </a:t>
            </a:r>
            <a:r>
              <a:rPr lang="en-GB" sz="2700" dirty="0"/>
              <a:t>provided by a government to improve the life and living </a:t>
            </a:r>
            <a:r>
              <a:rPr lang="en-GB" sz="2700" dirty="0" smtClean="0"/>
              <a:t>conditions of people</a:t>
            </a:r>
          </a:p>
          <a:p>
            <a:r>
              <a:rPr lang="en-GB" sz="2700" dirty="0" smtClean="0"/>
              <a:t>Refers </a:t>
            </a:r>
            <a:r>
              <a:rPr lang="en-GB" sz="2700" dirty="0"/>
              <a:t>to activities to improve the quality of life of the disadvantaged section of the society</a:t>
            </a:r>
            <a:endParaRPr lang="en-GB" sz="2700" dirty="0" smtClean="0"/>
          </a:p>
          <a:p>
            <a:r>
              <a:rPr lang="en-GB" sz="2700" dirty="0" smtClean="0"/>
              <a:t>It </a:t>
            </a:r>
            <a:r>
              <a:rPr lang="en-GB" sz="2700" dirty="0"/>
              <a:t>aims at elevating the living condition of the poor, disabled, elderly, children, women, and depressed section of the society</a:t>
            </a:r>
            <a:r>
              <a:rPr lang="en-GB" sz="2700" dirty="0" smtClean="0"/>
              <a:t>.</a:t>
            </a:r>
          </a:p>
          <a:p>
            <a:r>
              <a:rPr lang="en-GB" sz="2700" dirty="0" smtClean="0"/>
              <a:t>Minimum desirable standards of social and economic wellbeing</a:t>
            </a:r>
          </a:p>
          <a:p>
            <a:r>
              <a:rPr lang="en-GB" sz="2700" dirty="0"/>
              <a:t>Public services provided by </a:t>
            </a:r>
            <a:r>
              <a:rPr lang="en-GB" sz="2700" dirty="0" err="1"/>
              <a:t>Govt</a:t>
            </a:r>
            <a:r>
              <a:rPr lang="en-GB" sz="2700" dirty="0"/>
              <a:t>, NGOs and private </a:t>
            </a:r>
            <a:r>
              <a:rPr lang="en-GB" sz="2700" dirty="0" smtClean="0"/>
              <a:t>organisations</a:t>
            </a:r>
            <a:r>
              <a:rPr lang="en-GB" sz="2700" dirty="0"/>
              <a:t/>
            </a:r>
            <a:br>
              <a:rPr lang="en-GB" sz="2700" dirty="0"/>
            </a:br>
            <a:r>
              <a:rPr lang="en-GB" sz="2700" dirty="0"/>
              <a:t/>
            </a:r>
            <a:br>
              <a:rPr lang="en-GB" sz="2700" dirty="0"/>
            </a:b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318253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Reform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0"/>
            <a:ext cx="9601198" cy="502919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The </a:t>
            </a:r>
            <a:r>
              <a:rPr lang="en-GB" dirty="0"/>
              <a:t>process of changing existing values, beliefs, ideology, attitude and opinion of the people against an issue or a set of </a:t>
            </a:r>
            <a:r>
              <a:rPr lang="en-GB" dirty="0" smtClean="0"/>
              <a:t>issues</a:t>
            </a:r>
          </a:p>
          <a:p>
            <a:r>
              <a:rPr lang="en-GB" dirty="0" smtClean="0"/>
              <a:t>Social </a:t>
            </a:r>
            <a:r>
              <a:rPr lang="en-GB" dirty="0"/>
              <a:t>reform involves a deliberate effort to bring about change in social attitudes, culturally defined role expectations and actual patterns of behaviour of people in a desired direction through a process of persuasion and public </a:t>
            </a:r>
            <a:r>
              <a:rPr lang="en-GB" dirty="0" smtClean="0"/>
              <a:t>education</a:t>
            </a:r>
          </a:p>
          <a:p>
            <a:r>
              <a:rPr lang="en-GB" dirty="0" smtClean="0"/>
              <a:t>Social </a:t>
            </a:r>
            <a:r>
              <a:rPr lang="en-GB" dirty="0"/>
              <a:t>reform refers to eradication of immoral, unhealthy, corrupt and wrong practices which </a:t>
            </a:r>
            <a:r>
              <a:rPr lang="en-GB" dirty="0" smtClean="0"/>
              <a:t>impede </a:t>
            </a:r>
            <a:r>
              <a:rPr lang="en-GB" dirty="0"/>
              <a:t>human and social </a:t>
            </a:r>
            <a:r>
              <a:rPr lang="en-GB" dirty="0" smtClean="0"/>
              <a:t>development</a:t>
            </a:r>
          </a:p>
          <a:p>
            <a:r>
              <a:rPr lang="en-GB" dirty="0" smtClean="0"/>
              <a:t>To </a:t>
            </a:r>
            <a:r>
              <a:rPr lang="en-GB" dirty="0"/>
              <a:t>remove hindrances and to create favourable condition for social </a:t>
            </a:r>
            <a:r>
              <a:rPr lang="en-GB" dirty="0" smtClean="0"/>
              <a:t>progress</a:t>
            </a:r>
          </a:p>
          <a:p>
            <a:r>
              <a:rPr lang="en-GB" dirty="0" smtClean="0"/>
              <a:t>Ex - Untouchability</a:t>
            </a:r>
            <a:r>
              <a:rPr lang="en-GB" dirty="0"/>
              <a:t>, child </a:t>
            </a:r>
            <a:r>
              <a:rPr lang="en-GB" dirty="0" smtClean="0"/>
              <a:t>marriages, sati system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62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Welfare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0"/>
            <a:ext cx="9601198" cy="489397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welfare of </a:t>
            </a:r>
            <a:r>
              <a:rPr lang="en-GB" dirty="0" smtClean="0"/>
              <a:t>society</a:t>
            </a:r>
          </a:p>
          <a:p>
            <a:r>
              <a:rPr lang="en-GB" dirty="0"/>
              <a:t>T</a:t>
            </a:r>
            <a:r>
              <a:rPr lang="en-GB" dirty="0" smtClean="0"/>
              <a:t>hose </a:t>
            </a:r>
            <a:r>
              <a:rPr lang="en-GB" dirty="0"/>
              <a:t>segments of society that are underprivileged or disadvantaged because of poverty, poor education, unemployment,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special needs of persons, groups and communities who, by reason of some handicap-social, economic, mental or physical </a:t>
            </a:r>
            <a:endParaRPr lang="en-GB" dirty="0" smtClean="0"/>
          </a:p>
          <a:p>
            <a:r>
              <a:rPr lang="en-GB" dirty="0"/>
              <a:t>S</a:t>
            </a:r>
            <a:r>
              <a:rPr lang="en-GB" dirty="0" smtClean="0"/>
              <a:t>ocial </a:t>
            </a:r>
            <a:r>
              <a:rPr lang="en-GB" dirty="0"/>
              <a:t>welfare services are meant to benefit the weaker, dependent or under privileged sections of the </a:t>
            </a:r>
            <a:r>
              <a:rPr lang="en-GB" dirty="0" smtClean="0"/>
              <a:t>population</a:t>
            </a:r>
          </a:p>
          <a:p>
            <a:r>
              <a:rPr lang="en-GB" dirty="0" smtClean="0"/>
              <a:t>The </a:t>
            </a:r>
            <a:r>
              <a:rPr lang="en-GB" dirty="0"/>
              <a:t>needy members of the society, like orphan children, widows and </a:t>
            </a:r>
            <a:r>
              <a:rPr lang="en-GB" dirty="0" smtClean="0"/>
              <a:t>destitute, </a:t>
            </a:r>
            <a:r>
              <a:rPr lang="en-GB" dirty="0"/>
              <a:t>the blind, the </a:t>
            </a:r>
            <a:r>
              <a:rPr lang="en-GB" dirty="0" smtClean="0"/>
              <a:t>deaf and </a:t>
            </a:r>
            <a:r>
              <a:rPr lang="en-GB" dirty="0"/>
              <a:t>other economically underprivileged members of the </a:t>
            </a:r>
            <a:r>
              <a:rPr lang="en-GB" dirty="0" smtClean="0"/>
              <a:t>society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49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Contd</a:t>
            </a:r>
            <a:r>
              <a:rPr lang="en-GB" dirty="0" smtClean="0"/>
              <a:t>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0"/>
            <a:ext cx="9601198" cy="4919729"/>
          </a:xfrm>
        </p:spPr>
        <p:txBody>
          <a:bodyPr/>
          <a:lstStyle/>
          <a:p>
            <a:r>
              <a:rPr lang="en-GB" dirty="0"/>
              <a:t>Social welfare constitutes special services for meeting the special needs of people falling under special category of the </a:t>
            </a:r>
            <a:r>
              <a:rPr lang="en-GB" dirty="0" smtClean="0"/>
              <a:t>population</a:t>
            </a:r>
          </a:p>
          <a:p>
            <a:r>
              <a:rPr lang="en-GB" dirty="0" smtClean="0"/>
              <a:t>Social </a:t>
            </a:r>
            <a:r>
              <a:rPr lang="en-GB" dirty="0"/>
              <a:t>welfare has been defined as “a system of laws and institutions through which a government attempts to protect and promote the social and economic welfare of its citizens usually based on various forms of social insurance against unemployment, accident, illness and old age</a:t>
            </a:r>
            <a:r>
              <a:rPr lang="en-GB" dirty="0" smtClean="0"/>
              <a:t>”.</a:t>
            </a:r>
          </a:p>
          <a:p>
            <a:r>
              <a:rPr lang="en-GB" dirty="0" smtClean="0"/>
              <a:t>Objective – basic economic necessities, high standard of health, decent living conditions, equal opportunities with fellow- citizens and self-respect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94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1"/>
            <a:ext cx="9601198" cy="4881092"/>
          </a:xfrm>
        </p:spPr>
        <p:txBody>
          <a:bodyPr/>
          <a:lstStyle/>
          <a:p>
            <a:r>
              <a:rPr lang="en-GB" dirty="0"/>
              <a:t>Development can broadly be defined as an upward ascending </a:t>
            </a:r>
            <a:r>
              <a:rPr lang="en-GB" dirty="0" smtClean="0"/>
              <a:t>movement</a:t>
            </a:r>
          </a:p>
          <a:p>
            <a:r>
              <a:rPr lang="en-GB" dirty="0"/>
              <a:t>Social development in its broader sense implies all aspects of development pertaining to the people and the society as whole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process of bringing about totality of the socio-economic, political, social and cultural development of the society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Social </a:t>
            </a:r>
            <a:r>
              <a:rPr lang="en-GB" dirty="0"/>
              <a:t>development is: human aspect, raising income, equitable distribution of materials, structural changes to create a </a:t>
            </a:r>
            <a:r>
              <a:rPr lang="en-GB" dirty="0" smtClean="0"/>
              <a:t>favourable </a:t>
            </a:r>
            <a:r>
              <a:rPr lang="en-GB" dirty="0"/>
              <a:t>condition for inclusive growth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38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Contd</a:t>
            </a:r>
            <a:r>
              <a:rPr lang="en-GB" dirty="0" smtClean="0"/>
              <a:t>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0"/>
            <a:ext cx="9601198" cy="4893971"/>
          </a:xfrm>
        </p:spPr>
        <p:txBody>
          <a:bodyPr/>
          <a:lstStyle/>
          <a:p>
            <a:r>
              <a:rPr lang="en-GB" dirty="0"/>
              <a:t>It aims at improving human condition by </a:t>
            </a:r>
            <a:endParaRPr lang="en-GB" dirty="0" smtClean="0"/>
          </a:p>
          <a:p>
            <a:pPr lvl="1"/>
            <a:r>
              <a:rPr lang="en-GB" sz="2800" dirty="0" smtClean="0"/>
              <a:t>removing </a:t>
            </a:r>
            <a:r>
              <a:rPr lang="en-GB" sz="2800" dirty="0"/>
              <a:t>human problems like diseases, poverty, illiteracy, </a:t>
            </a:r>
            <a:r>
              <a:rPr lang="en-GB" sz="2800" dirty="0" smtClean="0"/>
              <a:t>unemployment,</a:t>
            </a:r>
          </a:p>
          <a:p>
            <a:pPr lvl="1"/>
            <a:r>
              <a:rPr lang="en-GB" sz="2800" dirty="0" smtClean="0"/>
              <a:t>promotes </a:t>
            </a:r>
            <a:r>
              <a:rPr lang="en-GB" sz="2800" dirty="0"/>
              <a:t>the </a:t>
            </a:r>
            <a:r>
              <a:rPr lang="en-GB" sz="2800" dirty="0" err="1"/>
              <a:t>fulfillment</a:t>
            </a:r>
            <a:r>
              <a:rPr lang="en-GB" sz="2800" dirty="0"/>
              <a:t> of basic common needs such as infrastructure, communication, </a:t>
            </a:r>
            <a:r>
              <a:rPr lang="en-GB" sz="2800" dirty="0" smtClean="0"/>
              <a:t>education,</a:t>
            </a:r>
          </a:p>
          <a:p>
            <a:pPr lvl="1"/>
            <a:r>
              <a:rPr lang="en-GB" sz="2800" dirty="0" smtClean="0"/>
              <a:t>to </a:t>
            </a:r>
            <a:r>
              <a:rPr lang="en-GB" sz="2800" dirty="0"/>
              <a:t>create a new society where living conditions of the people are improved so that they do not suffer from hunger and are not denied the basic </a:t>
            </a:r>
            <a:r>
              <a:rPr lang="en-GB" sz="2800" dirty="0" smtClean="0"/>
              <a:t>necessities </a:t>
            </a:r>
            <a:r>
              <a:rPr lang="en-GB" sz="2800" dirty="0"/>
              <a:t>of </a:t>
            </a:r>
            <a:r>
              <a:rPr lang="en-GB" sz="2800" dirty="0" smtClean="0"/>
              <a:t>life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7493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Contd</a:t>
            </a:r>
            <a:r>
              <a:rPr lang="en-GB" dirty="0" smtClean="0"/>
              <a:t>…..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4" y="1828801"/>
            <a:ext cx="9601198" cy="4906850"/>
          </a:xfrm>
        </p:spPr>
        <p:txBody>
          <a:bodyPr>
            <a:normAutofit/>
          </a:bodyPr>
          <a:lstStyle/>
          <a:p>
            <a:r>
              <a:rPr lang="en-GB" dirty="0" smtClean="0"/>
              <a:t>Major </a:t>
            </a:r>
            <a:r>
              <a:rPr lang="en-GB" dirty="0"/>
              <a:t>indicators of social development are: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1. Positive </a:t>
            </a:r>
            <a:r>
              <a:rPr lang="en-GB" dirty="0"/>
              <a:t>change in the levels of living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2</a:t>
            </a:r>
            <a:r>
              <a:rPr lang="en-GB" dirty="0"/>
              <a:t>. Elimination of poverty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3</a:t>
            </a:r>
            <a:r>
              <a:rPr lang="en-GB" dirty="0"/>
              <a:t>. Expansion of education </a:t>
            </a: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4</a:t>
            </a:r>
            <a:r>
              <a:rPr lang="en-GB" dirty="0"/>
              <a:t>. Increasing in the level of </a:t>
            </a:r>
            <a:r>
              <a:rPr lang="en-GB" dirty="0" smtClean="0"/>
              <a:t>employment</a:t>
            </a:r>
          </a:p>
          <a:p>
            <a:pPr marL="45720" indent="0">
              <a:buNone/>
            </a:pPr>
            <a:r>
              <a:rPr lang="en-GB" dirty="0" smtClean="0"/>
              <a:t>5</a:t>
            </a:r>
            <a:r>
              <a:rPr lang="en-GB" dirty="0"/>
              <a:t>. Social </a:t>
            </a:r>
            <a:r>
              <a:rPr lang="en-GB" dirty="0" smtClean="0"/>
              <a:t>justice</a:t>
            </a:r>
          </a:p>
          <a:p>
            <a:pPr marL="45720" indent="0">
              <a:buNone/>
            </a:pPr>
            <a:r>
              <a:rPr lang="en-GB" dirty="0" smtClean="0"/>
              <a:t>6</a:t>
            </a:r>
            <a:r>
              <a:rPr lang="en-GB" dirty="0"/>
              <a:t>. Upliftment of weaker members of the society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84195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ashells 16x9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ashells nature presentation (widescreen).potx" id="{E6B84A40-AED6-4169-B416-9F411F9C11B8}" vid="{719C1255-A7E7-42CE-9EEC-76ECFA1A94CA}"/>
    </a:ext>
  </a:extLst>
</a:theme>
</file>

<file path=ppt/theme/theme2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Colorful seashell collection</Template>
  <TotalTime>1928</TotalTime>
  <Words>712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Corbel</vt:lpstr>
      <vt:lpstr>Seashells 16x9</vt:lpstr>
      <vt:lpstr>Unit -1: Understanding the Concepts </vt:lpstr>
      <vt:lpstr>Social Service</vt:lpstr>
      <vt:lpstr>Social Services</vt:lpstr>
      <vt:lpstr>Social Reform</vt:lpstr>
      <vt:lpstr>Social Welfare</vt:lpstr>
      <vt:lpstr>Contd…..</vt:lpstr>
      <vt:lpstr>Social Development</vt:lpstr>
      <vt:lpstr>Contd…..</vt:lpstr>
      <vt:lpstr>Contd…..</vt:lpstr>
      <vt:lpstr>Contd…..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-1: Understanding the Concepts</dc:title>
  <dc:creator>dineshzapake@yahoo.com</dc:creator>
  <cp:lastModifiedBy>dineshzapake@yahoo.com</cp:lastModifiedBy>
  <cp:revision>55</cp:revision>
  <dcterms:created xsi:type="dcterms:W3CDTF">2018-08-11T08:42:52Z</dcterms:created>
  <dcterms:modified xsi:type="dcterms:W3CDTF">2018-08-18T06:39:20Z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