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7" r:id="rId3"/>
    <p:sldId id="276" r:id="rId4"/>
    <p:sldId id="277" r:id="rId5"/>
    <p:sldId id="279" r:id="rId6"/>
    <p:sldId id="280" r:id="rId7"/>
    <p:sldId id="281" r:id="rId8"/>
    <p:sldId id="282" r:id="rId9"/>
    <p:sldId id="278" r:id="rId10"/>
    <p:sldId id="283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85" r:id="rId19"/>
    <p:sldId id="284" r:id="rId20"/>
    <p:sldId id="266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77613-2D99-4543-829B-B194B4F3E6BD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CBC32-7E96-F546-A18A-288FD25627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7374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F687F-AA1C-F145-B3EF-EA9D732E57E6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653F2-17AB-F548-B484-A50FBEA33F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4978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307" y="3776472"/>
            <a:ext cx="8584442" cy="1470025"/>
          </a:xfrm>
        </p:spPr>
        <p:txBody>
          <a:bodyPr/>
          <a:lstStyle/>
          <a:p>
            <a:r>
              <a:rPr lang="en-US" sz="3600" b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Group Work</a:t>
            </a:r>
            <a:br>
              <a:rPr lang="en-US" sz="3600" b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– I  </a:t>
            </a:r>
            <a:endParaRPr lang="en-US" sz="4000" b="1" spc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pPr algn="r"/>
            <a:r>
              <a:rPr lang="en-US" dirty="0" smtClean="0"/>
              <a:t>Assistant Professor</a:t>
            </a:r>
            <a:endParaRPr lang="en-IN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Focus of Social Group Work</a:t>
            </a:r>
            <a:endParaRPr lang="en-IN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Practice with variety of treatment &amp; task groups </a:t>
            </a:r>
          </a:p>
          <a:p>
            <a:pPr eaLnBrk="1" hangingPunct="1"/>
            <a:r>
              <a:rPr lang="en-US" smtClean="0"/>
              <a:t>Individual – group – group environment </a:t>
            </a:r>
          </a:p>
          <a:p>
            <a:pPr algn="just" eaLnBrk="1" hangingPunct="1"/>
            <a:r>
              <a:rPr lang="en-US" smtClean="0"/>
              <a:t>Application of foundation skills and knowledge </a:t>
            </a:r>
          </a:p>
          <a:p>
            <a:pPr eaLnBrk="1" hangingPunct="1"/>
            <a:r>
              <a:rPr lang="en-US" smtClean="0"/>
              <a:t>Integration &amp; use of special skills in particular situations 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D3FB3A-C521-4968-94A1-B3568E8317A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 of Social Group</a:t>
            </a:r>
            <a:endParaRPr lang="en-IN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en-US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dirty="0" smtClean="0"/>
              <a:t>M Murphy  (1959)</a:t>
            </a:r>
          </a:p>
          <a:p>
            <a:pPr algn="ctr" eaLnBrk="1" hangingPunct="1">
              <a:buFont typeface="Wingdings 2" pitchFamily="18" charset="2"/>
              <a:buNone/>
            </a:pPr>
            <a:endParaRPr lang="en-US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dirty="0" smtClean="0"/>
              <a:t>Social group work as “enhancement of person’s social functioning through purposeful group experience” </a:t>
            </a:r>
          </a:p>
          <a:p>
            <a:pPr algn="ctr" eaLnBrk="1" hangingPunct="1">
              <a:buFont typeface="Wingdings 2" pitchFamily="18" charset="2"/>
              <a:buNone/>
            </a:pPr>
            <a:endParaRPr lang="en-US" dirty="0" smtClean="0"/>
          </a:p>
          <a:p>
            <a:pPr algn="ctr"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2D2AD3-9D57-4C2D-BDA9-9F1B949E6D5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 of Social Group</a:t>
            </a:r>
            <a:endParaRPr lang="en-IN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en-US" dirty="0" smtClean="0">
              <a:latin typeface="Kruti Dev 045" pitchFamily="2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en-US" sz="3200" dirty="0" err="1" smtClean="0">
                <a:latin typeface="Kruti Dev 025" pitchFamily="2" charset="0"/>
              </a:rPr>
              <a:t>eWd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vk;Ogj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vkf.k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ist</a:t>
            </a:r>
            <a:endParaRPr lang="en-US" sz="3200" dirty="0" smtClean="0">
              <a:latin typeface="Kruti Dev 025" pitchFamily="2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en-US" sz="3200" dirty="0" smtClean="0">
              <a:latin typeface="Kruti Dev 025" pitchFamily="2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Kruti Dev 025" pitchFamily="2" charset="0"/>
              </a:rPr>
              <a:t> ^^</a:t>
            </a:r>
            <a:r>
              <a:rPr lang="en-US" sz="3200" dirty="0" err="1" smtClean="0">
                <a:latin typeface="Kruti Dev 025" pitchFamily="2" charset="0"/>
              </a:rPr>
              <a:t>ijLijka’kh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lkekftd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laca</a:t>
            </a:r>
            <a:r>
              <a:rPr lang="en-US" sz="3200" dirty="0" smtClean="0">
                <a:latin typeface="Kruti Dev 025" pitchFamily="2" charset="0"/>
              </a:rPr>
              <a:t>/</a:t>
            </a:r>
            <a:r>
              <a:rPr lang="en-US" sz="3200" dirty="0" err="1" smtClean="0">
                <a:latin typeface="Kruti Dev 025" pitchFamily="2" charset="0"/>
              </a:rPr>
              <a:t>kkuh</a:t>
            </a:r>
            <a:r>
              <a:rPr lang="en-US" sz="3200" dirty="0" smtClean="0">
                <a:latin typeface="Kruti Dev 025" pitchFamily="2" charset="0"/>
              </a:rPr>
              <a:t> can~/k &gt;</a:t>
            </a:r>
            <a:r>
              <a:rPr lang="en-US" sz="3200" dirty="0" err="1" smtClean="0">
                <a:latin typeface="Kruti Dev 025" pitchFamily="2" charset="0"/>
              </a:rPr>
              <a:t>kysY;k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ODrhaP;k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dks.kR;kgh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leqgkyk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xV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vls</a:t>
            </a:r>
            <a:r>
              <a:rPr lang="en-US" sz="3200" dirty="0" smtClean="0">
                <a:latin typeface="Kruti Dev 025" pitchFamily="2" charset="0"/>
              </a:rPr>
              <a:t> Eg.krk ;</a:t>
            </a:r>
            <a:r>
              <a:rPr lang="en-US" sz="3200" dirty="0" err="1" smtClean="0">
                <a:latin typeface="Kruti Dev 025" pitchFamily="2" charset="0"/>
              </a:rPr>
              <a:t>sbZy</a:t>
            </a:r>
            <a:r>
              <a:rPr lang="en-US" sz="3200" dirty="0" smtClean="0">
                <a:latin typeface="Kruti Dev 045" pitchFamily="2" charset="0"/>
              </a:rPr>
              <a:t>”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F4E79B-C3B0-4A49-B5E3-F9764AC2D91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 of Social Group</a:t>
            </a:r>
            <a:endParaRPr lang="en-IN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en-US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smtClean="0"/>
              <a:t>M P Follett (1934)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mtClean="0"/>
              <a:t>The noted political scientist, observe “we do not get whole power of the group unless every individual is given full value, and is giving full values.” 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3A3D90-A361-4AD3-BEDD-C6C91A3BA71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 of Social Group</a:t>
            </a:r>
            <a:endParaRPr lang="en-IN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n-US" sz="3200" dirty="0" err="1" smtClean="0">
                <a:latin typeface="Kruti Dev 025" pitchFamily="2" charset="0"/>
              </a:rPr>
              <a:t>vkWxcuZ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fuedkWQ</a:t>
            </a:r>
            <a:endParaRPr lang="en-US" sz="3200" dirty="0" smtClean="0">
              <a:latin typeface="Kruti Dev 025" pitchFamily="2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en-US" sz="3200" dirty="0" smtClean="0">
              <a:latin typeface="Kruti Dev 025" pitchFamily="2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en-US" sz="3200" dirty="0" smtClean="0">
                <a:latin typeface="Kruti Dev 025" pitchFamily="2" charset="0"/>
              </a:rPr>
              <a:t>^^</a:t>
            </a:r>
            <a:r>
              <a:rPr lang="en-US" sz="3200" dirty="0" err="1" smtClean="0">
                <a:latin typeface="Kruti Dev 025" pitchFamily="2" charset="0"/>
              </a:rPr>
              <a:t>tsOgk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nksu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fdaok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vf</a:t>
            </a:r>
            <a:r>
              <a:rPr lang="en-US" sz="3200" dirty="0" smtClean="0">
                <a:latin typeface="Kruti Dev 025" pitchFamily="2" charset="0"/>
              </a:rPr>
              <a:t>/</a:t>
            </a:r>
            <a:r>
              <a:rPr lang="en-US" sz="3200" dirty="0" err="1" smtClean="0">
                <a:latin typeface="Kruti Dev 025" pitchFamily="2" charset="0"/>
              </a:rPr>
              <a:t>kd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O;Drh</a:t>
            </a:r>
            <a:r>
              <a:rPr lang="en-US" sz="3200" dirty="0" smtClean="0">
                <a:latin typeface="Kruti Dev 025" pitchFamily="2" charset="0"/>
              </a:rPr>
              <a:t> ,d= ;</a:t>
            </a:r>
            <a:r>
              <a:rPr lang="en-US" sz="3200" dirty="0" err="1" smtClean="0">
                <a:latin typeface="Kruti Dev 025" pitchFamily="2" charset="0"/>
              </a:rPr>
              <a:t>srkr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fdaok</a:t>
            </a:r>
            <a:r>
              <a:rPr lang="en-US" sz="3200" dirty="0" smtClean="0">
                <a:latin typeface="Kruti Dev 025" pitchFamily="2" charset="0"/>
              </a:rPr>
              <a:t> ,</a:t>
            </a:r>
            <a:r>
              <a:rPr lang="en-US" sz="3200" dirty="0" err="1" smtClean="0">
                <a:latin typeface="Kruti Dev 025" pitchFamily="2" charset="0"/>
              </a:rPr>
              <a:t>desdkaoj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R;kaP;k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izHkko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iMrkr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rsOgk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R;kaP;kr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lkekftd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xV</a:t>
            </a:r>
            <a:r>
              <a:rPr lang="en-US" sz="3200" dirty="0" smtClean="0">
                <a:latin typeface="Kruti Dev 025" pitchFamily="2" charset="0"/>
              </a:rPr>
              <a:t> </a:t>
            </a:r>
            <a:r>
              <a:rPr lang="en-US" sz="3200" dirty="0" err="1" smtClean="0">
                <a:latin typeface="Kruti Dev 025" pitchFamily="2" charset="0"/>
              </a:rPr>
              <a:t>iMrkr</a:t>
            </a:r>
            <a:r>
              <a:rPr lang="en-US" sz="3200" dirty="0" smtClean="0">
                <a:latin typeface="Kruti Dev 025" pitchFamily="2" charset="0"/>
              </a:rPr>
              <a:t>-**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A18756-E528-421F-A940-A9486019C6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 of Social Group</a:t>
            </a:r>
            <a:endParaRPr lang="en-IN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n-US" sz="3200" smtClean="0">
                <a:latin typeface="Kruti Dev 025" pitchFamily="2" charset="0"/>
              </a:rPr>
              <a:t>,MoMZ lsfivMZ</a:t>
            </a:r>
          </a:p>
          <a:p>
            <a:pPr algn="ctr" eaLnBrk="1" hangingPunct="1">
              <a:buFont typeface="Wingdings 2" pitchFamily="18" charset="2"/>
              <a:buNone/>
            </a:pPr>
            <a:endParaRPr lang="en-US" sz="3200" smtClean="0">
              <a:latin typeface="Kruti Dev 025" pitchFamily="2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en-US" sz="3200" smtClean="0">
                <a:latin typeface="Kruti Dev 025" pitchFamily="2" charset="0"/>
              </a:rPr>
              <a:t> ^^,desdka’kh cka/kwu Bso.kkjk dks.krk uk dks.krk m|s’k vlrks o ;kp rRokoj xVkph fufeZrh gksrs-**</a:t>
            </a:r>
          </a:p>
          <a:p>
            <a:pPr eaLnBrk="1" hangingPunct="1"/>
            <a:endParaRPr lang="en-US" smtClean="0">
              <a:latin typeface="Kruti Dev 045" pitchFamily="2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F3F818-1D40-4C5A-A311-AEDF72C87A7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 of Social Group</a:t>
            </a:r>
            <a:endParaRPr lang="en-IN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en-US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smtClean="0"/>
              <a:t>Trecker (1948)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n-US" smtClean="0"/>
              <a:t>“group worker enables various types of groups to function in such a way that both group interaction and program activities contribute to the growth of individual and the achievement of desirable social goals” </a:t>
            </a:r>
          </a:p>
          <a:p>
            <a:pPr algn="just"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9279E3-8FB3-40BC-BE25-1E77ECA94C5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 of SGW</a:t>
            </a:r>
            <a:endParaRPr lang="en-IN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en-US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smtClean="0"/>
              <a:t>Konapka  (1963)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mtClean="0"/>
              <a:t>“Social group work is  a method which helps individual to enhance their social functioning through purposeful group  experience and to cope up more effectively with their personal, group and community problems” </a:t>
            </a:r>
          </a:p>
          <a:p>
            <a:pPr algn="ctr" eaLnBrk="1" hangingPunct="1">
              <a:buFont typeface="Wingdings 2" pitchFamily="18" charset="2"/>
              <a:buNone/>
            </a:pPr>
            <a:endParaRPr lang="en-US" smtClean="0"/>
          </a:p>
          <a:p>
            <a:pPr algn="just"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AC4040-2A61-46E1-9547-084B9593E39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Social group work is a method of social work which helps individuals to enhance their social functioning through purposeful group experiences, and to cope more effectively with their personal, group or community problems.</a:t>
            </a:r>
            <a:endParaRPr lang="en-IN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 of SGW</a:t>
            </a:r>
            <a:endParaRPr lang="en-IN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Socialization </a:t>
            </a:r>
          </a:p>
          <a:p>
            <a:r>
              <a:rPr lang="en-US" dirty="0" smtClean="0"/>
              <a:t>Re-socialization </a:t>
            </a:r>
          </a:p>
          <a:p>
            <a:r>
              <a:rPr lang="en-US" dirty="0" smtClean="0"/>
              <a:t>Attitude formation </a:t>
            </a:r>
          </a:p>
          <a:p>
            <a:r>
              <a:rPr lang="en-US" dirty="0" smtClean="0"/>
              <a:t>Behavioral change </a:t>
            </a:r>
          </a:p>
          <a:p>
            <a:r>
              <a:rPr lang="en-US" dirty="0" smtClean="0"/>
              <a:t>Motivation </a:t>
            </a:r>
          </a:p>
          <a:p>
            <a:r>
              <a:rPr lang="en-US" dirty="0" smtClean="0"/>
              <a:t>Social task 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just"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AC4040-2A61-46E1-9547-084B9593E39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Understanding groups: characteristics and significance of group in society </a:t>
            </a:r>
            <a:endParaRPr lang="en-IN" dirty="0" smtClean="0"/>
          </a:p>
          <a:p>
            <a:pPr lvl="0"/>
            <a:r>
              <a:rPr lang="en-US" dirty="0" smtClean="0"/>
              <a:t>Definition, characteristics and purpose (goals) of social group work method </a:t>
            </a:r>
            <a:endParaRPr lang="en-IN" dirty="0" smtClean="0"/>
          </a:p>
          <a:p>
            <a:pPr lvl="0"/>
            <a:r>
              <a:rPr lang="en-US" dirty="0" smtClean="0"/>
              <a:t>History and evolution of group work method – international and Indian context</a:t>
            </a:r>
            <a:endParaRPr lang="en-IN" dirty="0" smtClean="0"/>
          </a:p>
          <a:p>
            <a:pPr lvl="0"/>
            <a:r>
              <a:rPr lang="en-US" dirty="0" smtClean="0"/>
              <a:t>Theoretical assumptions underlying social group work </a:t>
            </a:r>
            <a:endParaRPr lang="en-IN" dirty="0" smtClean="0"/>
          </a:p>
          <a:p>
            <a:pPr lvl="0"/>
            <a:r>
              <a:rPr lang="en-US" dirty="0" smtClean="0"/>
              <a:t>Values and principles of social group work</a:t>
            </a:r>
            <a:endParaRPr lang="en-IN" dirty="0" smtClean="0"/>
          </a:p>
          <a:p>
            <a:pPr lvl="0"/>
            <a:r>
              <a:rPr lang="en-US" dirty="0" smtClean="0"/>
              <a:t>Types of groups and approaches to group work based on objectives, purpose and type of membership 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6" y="239195"/>
            <a:ext cx="7612063" cy="1417638"/>
          </a:xfrm>
        </p:spPr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960" y="1808480"/>
            <a:ext cx="8031799" cy="4810161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N" dirty="0" smtClean="0"/>
              <a:t>Group 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Natural response – love to interact </a:t>
            </a:r>
            <a:endParaRPr lang="en-IN" dirty="0" smtClean="0"/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“Helping interventions”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Group experiences 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Interactions – learns values, norms, acceptable behaviors and life style 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BE955E-2384-43A1-B707-326B829B62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N" dirty="0" smtClean="0"/>
              <a:t>Group Work 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Cooley (1909) – earliest groups theorist, highlights group experiences for socialization </a:t>
            </a:r>
          </a:p>
          <a:p>
            <a:pPr eaLnBrk="1" hangingPunct="1"/>
            <a:r>
              <a:rPr lang="en-US" smtClean="0"/>
              <a:t>Process influence of – family, friends, peer groups, play groups, occupational &amp; neighborhood  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509408-B1A1-4306-9834-04FB58828D8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N" dirty="0" smtClean="0"/>
              <a:t>Group Work (GW)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Klein (1972) GW numerical strength was small in the US</a:t>
            </a:r>
          </a:p>
          <a:p>
            <a:pPr eaLnBrk="1" hangingPunct="1"/>
            <a:r>
              <a:rPr lang="en-US" smtClean="0"/>
              <a:t>GW practice was emphasized for social action and prevention </a:t>
            </a:r>
          </a:p>
          <a:p>
            <a:pPr eaLnBrk="1" hangingPunct="1"/>
            <a:r>
              <a:rPr lang="en-US" smtClean="0"/>
              <a:t>Glasser &amp; Mayadas (1986) – death knell to GW as a unique methodology in SW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030CC1-4574-49F3-B177-530ABF1CBE4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N" dirty="0" smtClean="0"/>
              <a:t>Group Work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Middleman (1981) – GW focus shifted to individual instead of group &amp; its potentials </a:t>
            </a:r>
          </a:p>
          <a:p>
            <a:pPr eaLnBrk="1" hangingPunct="1"/>
            <a:r>
              <a:rPr lang="en-US" smtClean="0"/>
              <a:t>However, accepted as method of intervention </a:t>
            </a:r>
          </a:p>
          <a:p>
            <a:pPr eaLnBrk="1" hangingPunct="1"/>
            <a:r>
              <a:rPr lang="en-US" smtClean="0"/>
              <a:t>It’s potentials is used fully e.g. children, prisoners' groups…..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082532-E1BF-4692-BB87-2417CEB8D92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N" dirty="0" smtClean="0"/>
              <a:t>Group Work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India as a developing country GW is used for intervention to deal with individual </a:t>
            </a:r>
          </a:p>
          <a:p>
            <a:pPr eaLnBrk="1" hangingPunct="1"/>
            <a:r>
              <a:rPr lang="en-US" dirty="0" smtClean="0"/>
              <a:t>1936 – American Association for the Study of Group Work (AASGW) was founded &amp; SW began in India in the same year </a:t>
            </a:r>
          </a:p>
          <a:p>
            <a:pPr eaLnBrk="1" hangingPunct="1"/>
            <a:r>
              <a:rPr lang="en-US" dirty="0" smtClean="0"/>
              <a:t>GW started to mitigate sufferings e.g. organize workers for better conditions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1754C5-379C-4D06-ABB2-7FBF1A94848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Group Work </a:t>
            </a:r>
            <a:endParaRPr lang="en-IN" dirty="0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042988" y="2324100"/>
            <a:ext cx="6777037" cy="4033838"/>
          </a:xfrm>
        </p:spPr>
        <p:txBody>
          <a:bodyPr/>
          <a:lstStyle/>
          <a:p>
            <a:pPr eaLnBrk="1" hangingPunct="1"/>
            <a:r>
              <a:rPr lang="en-US" smtClean="0"/>
              <a:t>In India GW was influenced by Trecker (1948), Wilson &amp; Ryland (1949), Konopka (1963)</a:t>
            </a:r>
          </a:p>
          <a:p>
            <a:pPr eaLnBrk="1" hangingPunct="1"/>
            <a:r>
              <a:rPr lang="en-US" smtClean="0"/>
              <a:t>Objectives of SGW – capacity building, enabling, participating in decision making, learning to carry group tasks, completing needs, ethic equal opportunity etc.</a:t>
            </a:r>
          </a:p>
          <a:p>
            <a:pPr eaLnBrk="1" hangingPunct="1"/>
            <a:r>
              <a:rPr lang="en-US" smtClean="0"/>
              <a:t> Mayadas (2004) – GW in social work curriculum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B0F21B-AF01-44C3-82EE-40C724D436B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N" dirty="0" smtClean="0"/>
              <a:t>Social Group Work (SGW) 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SGW a helping profession to deal with social functioning issues &amp; competences and its impact </a:t>
            </a:r>
          </a:p>
          <a:p>
            <a:pPr eaLnBrk="1" hangingPunct="1"/>
            <a:r>
              <a:rPr lang="en-US" smtClean="0"/>
              <a:t>Andrews – SGW identification to professionalize and to find a place in a university  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56EF9C-F18C-40E3-BADD-DF1E7632955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</a:majorFont>
      <a:minorFont>
        <a:latin typeface="Book Antiqua"/>
        <a:ea typeface=""/>
        <a:cs typeface=""/>
        <a:font script="Jpan" typeface="ＭＳ 明朝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596</TotalTime>
  <Words>688</Words>
  <Application>Microsoft Office PowerPoint</Application>
  <PresentationFormat>On-screen Show (4:3)</PresentationFormat>
  <Paragraphs>111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Habitat</vt:lpstr>
      <vt:lpstr>  Introduction to Group Work   Unit – I  </vt:lpstr>
      <vt:lpstr>Content </vt:lpstr>
      <vt:lpstr>Group Work </vt:lpstr>
      <vt:lpstr>Group Work </vt:lpstr>
      <vt:lpstr>Group Work (GW) </vt:lpstr>
      <vt:lpstr>Group Work </vt:lpstr>
      <vt:lpstr>Group Work </vt:lpstr>
      <vt:lpstr>Group Work </vt:lpstr>
      <vt:lpstr>Social Group Work (SGW) </vt:lpstr>
      <vt:lpstr>Focus of Social Group Work</vt:lpstr>
      <vt:lpstr>Definition of Social Group</vt:lpstr>
      <vt:lpstr>Definition of Social Group</vt:lpstr>
      <vt:lpstr>Definition of Social Group</vt:lpstr>
      <vt:lpstr>Definition of Social Group</vt:lpstr>
      <vt:lpstr>Definition of Social Group</vt:lpstr>
      <vt:lpstr>Definition of Social Group</vt:lpstr>
      <vt:lpstr>Definition of SGW</vt:lpstr>
      <vt:lpstr>Slide 18</vt:lpstr>
      <vt:lpstr>Definition of SGW</vt:lpstr>
      <vt:lpstr>References </vt:lpstr>
    </vt:vector>
  </TitlesOfParts>
  <Company>USMC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Autism</dc:title>
  <dc:creator>David Leutzinger</dc:creator>
  <cp:lastModifiedBy>ADMIN</cp:lastModifiedBy>
  <cp:revision>18</cp:revision>
  <dcterms:created xsi:type="dcterms:W3CDTF">2010-07-31T16:20:06Z</dcterms:created>
  <dcterms:modified xsi:type="dcterms:W3CDTF">2019-01-18T04:36:35Z</dcterms:modified>
</cp:coreProperties>
</file>