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56" r:id="rId2"/>
    <p:sldId id="272" r:id="rId3"/>
    <p:sldId id="274" r:id="rId4"/>
    <p:sldId id="267" r:id="rId5"/>
    <p:sldId id="275" r:id="rId6"/>
    <p:sldId id="268" r:id="rId7"/>
    <p:sldId id="269" r:id="rId8"/>
    <p:sldId id="276" r:id="rId9"/>
    <p:sldId id="270" r:id="rId10"/>
    <p:sldId id="271" r:id="rId11"/>
    <p:sldId id="277" r:id="rId12"/>
    <p:sldId id="266" r:id="rId13"/>
    <p:sldId id="273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 snapToObjects="1">
      <p:cViewPr>
        <p:scale>
          <a:sx n="70" d="100"/>
          <a:sy n="70" d="100"/>
        </p:scale>
        <p:origin x="-1386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077613-2D99-4543-829B-B194B4F3E6BD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6CBC32-7E96-F546-A18A-288FD25627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473745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6F687F-AA1C-F145-B3EF-EA9D732E57E6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1653F2-17AB-F548-B484-A50FBEA33F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249783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1653F2-17AB-F548-B484-A50FBEA33FA1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96756C0-F322-447C-AC4A-65C01322A30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 smtClean="0"/>
          </a:p>
        </p:txBody>
      </p:sp>
      <p:sp>
        <p:nvSpPr>
          <p:cNvPr id="28677" name="Date Placeholder 4"/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A6EFABC-CC73-4CED-8359-6391E31C5EFD}" type="datetime1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1/18/2019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E71A8BE-A1B3-454F-9EF9-DA6A0877589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 smtClean="0"/>
          </a:p>
        </p:txBody>
      </p:sp>
      <p:sp>
        <p:nvSpPr>
          <p:cNvPr id="28677" name="Date Placeholder 4"/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A6EFABC-CC73-4CED-8359-6391E31C5EFD}" type="datetime1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1/18/2019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E71A8BE-A1B3-454F-9EF9-DA6A0877589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US" smtClean="0"/>
          </a:p>
        </p:txBody>
      </p:sp>
      <p:sp>
        <p:nvSpPr>
          <p:cNvPr id="28677" name="Date Placeholder 4"/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A6EFABC-CC73-4CED-8359-6391E31C5EFD}" type="datetime1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1/18/2019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3776" y="3776472"/>
            <a:ext cx="7196328" cy="147002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76" y="5257800"/>
            <a:ext cx="7196328" cy="987552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Font typeface="Wingdings 2" pitchFamily="18" charset="2"/>
              <a:buNone/>
              <a:defRPr sz="1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DD4CF-05B4-A54B-9B2F-4C1C4367B70B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5" y="4267200"/>
            <a:ext cx="7612063" cy="1100138"/>
          </a:xfrm>
        </p:spPr>
        <p:txBody>
          <a:bodyPr anchor="b"/>
          <a:lstStyle>
            <a:lvl1pPr algn="ctr">
              <a:defRPr sz="4400" b="0">
                <a:solidFill>
                  <a:schemeClr val="bg1"/>
                </a:solidFill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414040">
            <a:off x="1779080" y="450465"/>
            <a:ext cx="5486400" cy="3626214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88900" dist="25400" dir="5400000" sx="101000" sy="101000" algn="t" rotWithShape="0">
              <a:prstClr val="black">
                <a:alpha val="5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Wingdings 2" pitchFamily="18" charset="2"/>
              <a:buNone/>
              <a:defRPr sz="1800" kern="1200">
                <a:solidFill>
                  <a:schemeClr val="bg1"/>
                </a:solidFill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5175" y="5443538"/>
            <a:ext cx="7612063" cy="804862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DD4CF-05B4-A54B-9B2F-4C1C4367B70B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83F82-DD07-BD4A-850E-DAB804D38D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46" y="381000"/>
            <a:ext cx="3250360" cy="16319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946" y="2084389"/>
            <a:ext cx="3250360" cy="3935412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495800" y="6356350"/>
            <a:ext cx="1143000" cy="365125"/>
          </a:xfrm>
        </p:spPr>
        <p:txBody>
          <a:bodyPr/>
          <a:lstStyle>
            <a:lvl1pPr algn="l">
              <a:defRPr/>
            </a:lvl1pPr>
          </a:lstStyle>
          <a:p>
            <a:fld id="{437DD4CF-05B4-A54B-9B2F-4C1C4367B70B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67426" y="6356350"/>
            <a:ext cx="533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4883F82-DD07-BD4A-850E-DAB804D38D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4"/>
          </p:nvPr>
        </p:nvSpPr>
        <p:spPr>
          <a:xfrm rot="307655">
            <a:off x="4082874" y="3187732"/>
            <a:ext cx="4141140" cy="2881378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88900" dist="25400" dir="7200000" sx="101000" sy="101000" algn="t" rotWithShape="0">
              <a:prstClr val="black">
                <a:alpha val="5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 rot="21414752">
            <a:off x="4623469" y="338031"/>
            <a:ext cx="4141140" cy="2881378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88900" dist="25400" dir="5400000" sx="101000" sy="101000" algn="t" rotWithShape="0">
              <a:prstClr val="black">
                <a:alpha val="5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DD4CF-05B4-A54B-9B2F-4C1C4367B70B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83F82-DD07-BD4A-850E-DAB804D38D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0" y="457200"/>
            <a:ext cx="1497106" cy="58102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6888" y="457200"/>
            <a:ext cx="6513511" cy="58102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DD4CF-05B4-A54B-9B2F-4C1C4367B70B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83F82-DD07-BD4A-850E-DAB804D38D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DD4CF-05B4-A54B-9B2F-4C1C4367B70B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83F82-DD07-BD4A-850E-DAB804D38D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6889" y="3774328"/>
            <a:ext cx="7199311" cy="1470025"/>
          </a:xfrm>
        </p:spPr>
        <p:txBody>
          <a:bodyPr anchor="b" anchorCtr="0"/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6888" y="5257800"/>
            <a:ext cx="7199312" cy="9906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DD4CF-05B4-A54B-9B2F-4C1C4367B70B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2"/>
          </p:nvPr>
        </p:nvSpPr>
        <p:spPr>
          <a:xfrm rot="504148">
            <a:off x="4493544" y="555043"/>
            <a:ext cx="4142460" cy="3085398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5" y="2236694"/>
            <a:ext cx="7612063" cy="13620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175" y="3617259"/>
            <a:ext cx="7612063" cy="1500187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sz="1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DD4CF-05B4-A54B-9B2F-4C1C4367B70B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83F82-DD07-BD4A-850E-DAB804D38D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4" y="79468"/>
            <a:ext cx="7612063" cy="14176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5175" y="2084388"/>
            <a:ext cx="3657600" cy="41830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9637" y="2084388"/>
            <a:ext cx="3657600" cy="41830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DD4CF-05B4-A54B-9B2F-4C1C4367B70B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83F82-DD07-BD4A-850E-DAB804D38D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4" y="79468"/>
            <a:ext cx="7612063" cy="141763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174" y="1687512"/>
            <a:ext cx="3657600" cy="903288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174" y="2649071"/>
            <a:ext cx="3657600" cy="360829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9637" y="1687512"/>
            <a:ext cx="3657600" cy="903288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9637" y="2649071"/>
            <a:ext cx="3657600" cy="360829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DD4CF-05B4-A54B-9B2F-4C1C4367B70B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83F82-DD07-BD4A-850E-DAB804D38D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DD4CF-05B4-A54B-9B2F-4C1C4367B70B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83F82-DD07-BD4A-850E-DAB804D38D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DD4CF-05B4-A54B-9B2F-4C1C4367B70B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83F82-DD07-BD4A-850E-DAB804D38D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46" y="381000"/>
            <a:ext cx="3250360" cy="16319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5800" y="381000"/>
            <a:ext cx="4149725" cy="588645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946" y="2084389"/>
            <a:ext cx="3250360" cy="3935412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495800" y="6356350"/>
            <a:ext cx="1143000" cy="365125"/>
          </a:xfrm>
        </p:spPr>
        <p:txBody>
          <a:bodyPr/>
          <a:lstStyle>
            <a:lvl1pPr algn="l">
              <a:defRPr/>
            </a:lvl1pPr>
          </a:lstStyle>
          <a:p>
            <a:fld id="{437DD4CF-05B4-A54B-9B2F-4C1C4367B70B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67426" y="6356350"/>
            <a:ext cx="533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4883F82-DD07-BD4A-850E-DAB804D38D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5174" y="79468"/>
            <a:ext cx="7612063" cy="141763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175" y="2070846"/>
            <a:ext cx="7612064" cy="41820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437DD4CF-05B4-A54B-9B2F-4C1C4367B70B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375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fld id="{14883F82-DD07-BD4A-850E-DAB804D38D3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2"/>
          </a:solidFill>
          <a:effectLst>
            <a:outerShdw blurRad="50800" dist="25400" dir="2700000" algn="tl" rotWithShape="0">
              <a:schemeClr val="bg1">
                <a:alpha val="4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Font typeface="Wingdings 2" pitchFamily="18" charset="2"/>
        <a:buChar char=""/>
        <a:defRPr sz="24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Font typeface="Wingdings 2" pitchFamily="18" charset="2"/>
        <a:buChar char=""/>
        <a:defRPr sz="22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4842" y="3452882"/>
            <a:ext cx="8229600" cy="2306473"/>
          </a:xfrm>
        </p:spPr>
        <p:txBody>
          <a:bodyPr/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Values and Principles of Social Group Work</a:t>
            </a:r>
            <a:br>
              <a:rPr lang="en-US" sz="3600" b="1" dirty="0" smtClean="0">
                <a:solidFill>
                  <a:schemeClr val="bg1"/>
                </a:solidFill>
              </a:rPr>
            </a:br>
            <a:r>
              <a:rPr lang="en-US" sz="3600" b="1" dirty="0" smtClean="0">
                <a:solidFill>
                  <a:schemeClr val="bg1"/>
                </a:solidFill>
              </a:rPr>
              <a:t/>
            </a:r>
            <a:br>
              <a:rPr lang="en-US" sz="3600" b="1" dirty="0" smtClean="0">
                <a:solidFill>
                  <a:schemeClr val="bg1"/>
                </a:solidFill>
              </a:rPr>
            </a:br>
            <a:r>
              <a:rPr lang="en-US" sz="3600" b="1" dirty="0" smtClean="0">
                <a:solidFill>
                  <a:schemeClr val="bg1"/>
                </a:solidFill>
              </a:rPr>
              <a:t/>
            </a:r>
            <a:br>
              <a:rPr lang="en-US" sz="3600" b="1" dirty="0" smtClean="0">
                <a:solidFill>
                  <a:schemeClr val="bg1"/>
                </a:solidFill>
              </a:rPr>
            </a:br>
            <a:r>
              <a:rPr lang="en-US" sz="3600" b="1" dirty="0" smtClean="0">
                <a:solidFill>
                  <a:schemeClr val="bg1"/>
                </a:solidFill>
              </a:rPr>
              <a:t/>
            </a:r>
            <a:br>
              <a:rPr lang="en-US" sz="3600" b="1" dirty="0" smtClean="0">
                <a:solidFill>
                  <a:schemeClr val="bg1"/>
                </a:solidFill>
              </a:rPr>
            </a:br>
            <a:r>
              <a:rPr lang="en-US" sz="3600" b="1" dirty="0" smtClean="0">
                <a:solidFill>
                  <a:schemeClr val="bg1"/>
                </a:solidFill>
              </a:rPr>
              <a:t/>
            </a:r>
            <a:br>
              <a:rPr lang="en-US" sz="3600" b="1" dirty="0" smtClean="0">
                <a:solidFill>
                  <a:schemeClr val="bg1"/>
                </a:solidFill>
              </a:rPr>
            </a:br>
            <a:r>
              <a:rPr lang="en-US" sz="3600" dirty="0" smtClean="0"/>
              <a:t>Mr</a:t>
            </a:r>
            <a:r>
              <a:rPr lang="en-US" sz="3600" dirty="0" smtClean="0"/>
              <a:t>. Vijay </a:t>
            </a:r>
            <a:r>
              <a:rPr lang="en-US" sz="3600" dirty="0" err="1" smtClean="0"/>
              <a:t>Sansare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Assistant Professor</a:t>
            </a:r>
            <a:r>
              <a:rPr lang="en-IN" sz="3600" dirty="0" smtClean="0"/>
              <a:t/>
            </a:r>
            <a:br>
              <a:rPr lang="en-IN" sz="3600" dirty="0" smtClean="0"/>
            </a:br>
            <a:endParaRPr lang="en-US" sz="3600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600" b="1" dirty="0" smtClean="0"/>
              <a:t>Principles of Social Group Work</a:t>
            </a:r>
            <a:endParaRPr lang="en-US" sz="3600" b="1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84200" indent="-514350" algn="just">
              <a:buClr>
                <a:srgbClr val="C00000"/>
              </a:buClr>
              <a:defRPr/>
            </a:pPr>
            <a:r>
              <a:rPr lang="en-US" sz="3200" dirty="0" smtClean="0">
                <a:latin typeface="Arial Narrow" pitchFamily="34" charset="0"/>
              </a:rPr>
              <a:t>Principle of monitoring and assessment of group process </a:t>
            </a:r>
          </a:p>
          <a:p>
            <a:pPr marL="584200" indent="-514350" algn="just">
              <a:buClr>
                <a:srgbClr val="C00000"/>
              </a:buClr>
              <a:defRPr/>
            </a:pPr>
            <a:endParaRPr lang="en-US" sz="3200" dirty="0" smtClean="0">
              <a:latin typeface="Arial Narrow" pitchFamily="34" charset="0"/>
            </a:endParaRPr>
          </a:p>
          <a:p>
            <a:pPr marL="584200" indent="-514350" algn="just">
              <a:buClr>
                <a:srgbClr val="C00000"/>
              </a:buClr>
              <a:defRPr/>
            </a:pPr>
            <a:r>
              <a:rPr lang="en-US" sz="3200" dirty="0" smtClean="0">
                <a:latin typeface="Arial Narrow" pitchFamily="34" charset="0"/>
              </a:rPr>
              <a:t>Principle of group formation</a:t>
            </a:r>
          </a:p>
          <a:p>
            <a:pPr marL="584200" indent="-514350" algn="just">
              <a:buClr>
                <a:srgbClr val="C00000"/>
              </a:buClr>
              <a:defRPr/>
            </a:pPr>
            <a:endParaRPr lang="en-US" sz="3200" dirty="0" smtClean="0">
              <a:latin typeface="Arial Narrow" pitchFamily="34" charset="0"/>
            </a:endParaRPr>
          </a:p>
          <a:p>
            <a:pPr marL="584200" indent="-514350" algn="just">
              <a:buClr>
                <a:srgbClr val="C00000"/>
              </a:buClr>
              <a:defRPr/>
            </a:pPr>
            <a:r>
              <a:rPr lang="en-US" sz="3200" dirty="0" smtClean="0">
                <a:latin typeface="Arial Narrow" pitchFamily="34" charset="0"/>
              </a:rPr>
              <a:t>Principle of conflict resolution in group </a:t>
            </a:r>
          </a:p>
          <a:p>
            <a:pPr algn="just">
              <a:buNone/>
              <a:defRPr/>
            </a:pPr>
            <a:endParaRPr lang="en-IN" sz="2800" dirty="0" smtClean="0">
              <a:latin typeface="Arial Narrow" pitchFamily="34" charset="0"/>
            </a:endParaRPr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7E5B3A9-717D-4070-9CF4-FFB433E202A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600" b="1" dirty="0" smtClean="0"/>
              <a:t>Principles of Social Group Work</a:t>
            </a:r>
            <a:endParaRPr lang="en-US" sz="3600" b="1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84200" indent="-514350" algn="just">
              <a:buClr>
                <a:srgbClr val="C00000"/>
              </a:buClr>
              <a:defRPr/>
            </a:pPr>
            <a:r>
              <a:rPr lang="en-US" sz="3200" dirty="0" smtClean="0">
                <a:latin typeface="Arial Narrow" pitchFamily="34" charset="0"/>
              </a:rPr>
              <a:t>Principle of supervision </a:t>
            </a:r>
          </a:p>
          <a:p>
            <a:pPr marL="584200" indent="-514350" algn="just">
              <a:buClr>
                <a:srgbClr val="C00000"/>
              </a:buClr>
              <a:defRPr/>
            </a:pPr>
            <a:endParaRPr lang="en-US" sz="3200" dirty="0" smtClean="0">
              <a:latin typeface="Arial Narrow" pitchFamily="34" charset="0"/>
            </a:endParaRPr>
          </a:p>
          <a:p>
            <a:pPr marL="584200" indent="-514350" algn="just">
              <a:buClr>
                <a:srgbClr val="C00000"/>
              </a:buClr>
              <a:defRPr/>
            </a:pPr>
            <a:r>
              <a:rPr lang="en-US" sz="3200" dirty="0" smtClean="0">
                <a:latin typeface="Arial Narrow" pitchFamily="34" charset="0"/>
              </a:rPr>
              <a:t>Principle of creating a safe environment </a:t>
            </a:r>
          </a:p>
          <a:p>
            <a:pPr marL="584200" indent="-514350" algn="just">
              <a:buClr>
                <a:srgbClr val="C00000"/>
              </a:buClr>
              <a:defRPr/>
            </a:pPr>
            <a:endParaRPr lang="en-US" sz="3200" dirty="0" smtClean="0">
              <a:latin typeface="Arial Narrow" pitchFamily="34" charset="0"/>
            </a:endParaRPr>
          </a:p>
          <a:p>
            <a:pPr marL="584200" indent="-514350" algn="just">
              <a:buClr>
                <a:srgbClr val="C00000"/>
              </a:buClr>
              <a:defRPr/>
            </a:pPr>
            <a:r>
              <a:rPr lang="en-US" sz="3200" dirty="0" smtClean="0">
                <a:latin typeface="Arial Narrow" pitchFamily="34" charset="0"/>
              </a:rPr>
              <a:t>Principle of termination </a:t>
            </a:r>
          </a:p>
          <a:p>
            <a:pPr marL="584200" indent="-514350" algn="just">
              <a:buClr>
                <a:srgbClr val="C00000"/>
              </a:buClr>
              <a:defRPr/>
            </a:pPr>
            <a:endParaRPr lang="en-US" sz="3200" dirty="0" smtClean="0">
              <a:latin typeface="Arial Narrow" pitchFamily="34" charset="0"/>
            </a:endParaRPr>
          </a:p>
          <a:p>
            <a:pPr algn="just">
              <a:defRPr/>
            </a:pPr>
            <a:endParaRPr lang="en-IN" sz="2800" dirty="0" smtClean="0">
              <a:latin typeface="Arial Narrow" pitchFamily="34" charset="0"/>
            </a:endParaRPr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7E5B3A9-717D-4070-9CF4-FFB433E202A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6" y="239195"/>
            <a:ext cx="7612063" cy="141763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8960" y="1808480"/>
            <a:ext cx="8031799" cy="4810161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endParaRPr lang="en-US" sz="4000" b="1" dirty="0" smtClean="0">
              <a:latin typeface="Aharoni" pitchFamily="2" charset="-79"/>
              <a:cs typeface="Aharoni" pitchFamily="2" charset="-79"/>
            </a:endParaRPr>
          </a:p>
          <a:p>
            <a:pPr marL="0" indent="0" algn="r">
              <a:buNone/>
            </a:pPr>
            <a:endParaRPr lang="en-US" sz="4000" b="1" dirty="0">
              <a:latin typeface="Aharoni" pitchFamily="2" charset="-79"/>
              <a:cs typeface="Aharoni" pitchFamily="2" charset="-79"/>
            </a:endParaRPr>
          </a:p>
          <a:p>
            <a:pPr marL="0" indent="0" algn="r">
              <a:buNone/>
            </a:pPr>
            <a:endParaRPr lang="en-US" sz="4000" b="1" dirty="0" smtClean="0">
              <a:latin typeface="Aharoni" pitchFamily="2" charset="-79"/>
              <a:cs typeface="Aharoni" pitchFamily="2" charset="-79"/>
            </a:endParaRPr>
          </a:p>
          <a:p>
            <a:pPr marL="0" indent="0" algn="r">
              <a:buNone/>
            </a:pPr>
            <a:r>
              <a:rPr lang="en-US" sz="4000" b="1" dirty="0" smtClean="0">
                <a:latin typeface="Aharoni" pitchFamily="2" charset="-79"/>
                <a:cs typeface="Aharoni" pitchFamily="2" charset="-79"/>
              </a:rPr>
              <a:t>THANK YOU ……..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“A successful man is one who can lay a firm foundation with the bricks others have thrown at him.”</a:t>
            </a:r>
            <a:r>
              <a:rPr lang="mr-IN" dirty="0" smtClean="0"/>
              <a:t>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			 	</a:t>
            </a:r>
            <a:r>
              <a:rPr lang="en-IN" dirty="0" smtClean="0"/>
              <a:t>David Brinkley</a:t>
            </a:r>
            <a:endParaRPr lang="mr-IN" dirty="0" smtClean="0"/>
          </a:p>
          <a:p>
            <a:endParaRPr lang="mr-IN" dirty="0" smtClean="0"/>
          </a:p>
          <a:p>
            <a:r>
              <a:rPr lang="en-IN" dirty="0" smtClean="0"/>
              <a:t>“</a:t>
            </a:r>
            <a:r>
              <a:rPr lang="hi-IN" dirty="0" smtClean="0"/>
              <a:t>सफल व्यक्ति वही होता है जो दूसरों की आलोचना से एक ठोस आधार तैयार करता है।”</a:t>
            </a:r>
            <a:r>
              <a:rPr lang="mr-IN" dirty="0" smtClean="0"/>
              <a:t>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					</a:t>
            </a:r>
            <a:r>
              <a:rPr lang="hi-IN" dirty="0" smtClean="0"/>
              <a:t>डेविड ब्रिंकले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>Values of Social Group Work </a:t>
            </a:r>
            <a:endParaRPr lang="en-IN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sz="2800" dirty="0" smtClean="0"/>
              <a:t>It gives directions, purpose, meaning </a:t>
            </a:r>
          </a:p>
          <a:p>
            <a:pPr algn="just"/>
            <a:r>
              <a:rPr lang="en-US" sz="2800" dirty="0" smtClean="0"/>
              <a:t>The individual not only acquires his values and beliefs in his associations, but </a:t>
            </a:r>
            <a:r>
              <a:rPr lang="en-US" sz="2800" dirty="0" err="1" smtClean="0"/>
              <a:t>Carwright</a:t>
            </a:r>
            <a:r>
              <a:rPr lang="en-US" sz="2800" dirty="0" smtClean="0"/>
              <a:t> and </a:t>
            </a:r>
            <a:r>
              <a:rPr lang="en-US" sz="2800" dirty="0" err="1" smtClean="0"/>
              <a:t>Lippitt</a:t>
            </a:r>
            <a:r>
              <a:rPr lang="en-US" sz="2800" dirty="0" smtClean="0"/>
              <a:t> (1961) found that “the individual needs social  support for his values and social beliefs.”</a:t>
            </a:r>
          </a:p>
          <a:p>
            <a:pPr algn="just"/>
            <a:r>
              <a:rPr lang="en-US" sz="2800" dirty="0" err="1" smtClean="0"/>
              <a:t>Lewin</a:t>
            </a:r>
            <a:r>
              <a:rPr lang="en-US" sz="2800" dirty="0" smtClean="0"/>
              <a:t> (1951) says “when an individual tries to diverge too much from group standards he will be ridiculed, treated severely, and finally ousted from group.”</a:t>
            </a:r>
          </a:p>
          <a:p>
            <a:pPr algn="just"/>
            <a:r>
              <a:rPr lang="en-US" sz="2800" dirty="0" smtClean="0"/>
              <a:t>A person’s sense of right and wrong, good and bad, true and false, develops from those around 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>Values of Social Group Work </a:t>
            </a:r>
            <a:endParaRPr lang="en-IN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sz="2800" dirty="0" smtClean="0"/>
              <a:t>It gives directions, purpose, meaning </a:t>
            </a:r>
          </a:p>
          <a:p>
            <a:pPr marL="881063" lvl="1" indent="-514350">
              <a:buClr>
                <a:srgbClr val="C00000"/>
              </a:buClr>
              <a:buFont typeface="Century Gothic" pitchFamily="34" charset="0"/>
              <a:buAutoNum type="arabicParenR"/>
            </a:pPr>
            <a:endParaRPr lang="en-US" sz="3200" dirty="0" smtClean="0">
              <a:latin typeface="Arial Narrow" pitchFamily="34" charset="0"/>
            </a:endParaRPr>
          </a:p>
          <a:p>
            <a:pPr marL="881063" lvl="1" indent="-514350">
              <a:buClr>
                <a:schemeClr val="bg1"/>
              </a:buClr>
            </a:pPr>
            <a:r>
              <a:rPr lang="en-US" sz="3200" dirty="0" smtClean="0">
                <a:latin typeface="Arial Narrow" pitchFamily="34" charset="0"/>
              </a:rPr>
              <a:t>An individual inherent worth </a:t>
            </a:r>
            <a:r>
              <a:rPr lang="mr-IN" sz="2400" dirty="0" smtClean="0">
                <a:latin typeface="Arial Narrow" pitchFamily="34" charset="0"/>
              </a:rPr>
              <a:t>मुळत: प्रत्येक व्यक्ती महत्वाची  </a:t>
            </a:r>
            <a:endParaRPr lang="mr-IN" sz="3200" dirty="0" smtClean="0">
              <a:latin typeface="Arial Narrow" pitchFamily="34" charset="0"/>
            </a:endParaRPr>
          </a:p>
          <a:p>
            <a:pPr marL="881063" lvl="1" indent="-514350">
              <a:buClr>
                <a:schemeClr val="bg1"/>
              </a:buClr>
            </a:pPr>
            <a:endParaRPr lang="mr-IN" sz="3200" dirty="0" smtClean="0">
              <a:latin typeface="Arial Narrow" pitchFamily="34" charset="0"/>
            </a:endParaRPr>
          </a:p>
          <a:p>
            <a:pPr marL="881063" lvl="1" indent="-514350">
              <a:buClr>
                <a:schemeClr val="bg1"/>
              </a:buClr>
            </a:pPr>
            <a:r>
              <a:rPr lang="en-US" sz="3200" dirty="0" smtClean="0">
                <a:latin typeface="Arial Narrow" pitchFamily="34" charset="0"/>
              </a:rPr>
              <a:t>Social justice </a:t>
            </a:r>
            <a:r>
              <a:rPr lang="mr-IN" sz="2400" dirty="0" smtClean="0">
                <a:latin typeface="Arial Narrow" pitchFamily="34" charset="0"/>
              </a:rPr>
              <a:t>सामाजिक न्याय </a:t>
            </a:r>
          </a:p>
          <a:p>
            <a:pPr marL="881063" lvl="1" indent="-514350">
              <a:buClr>
                <a:schemeClr val="bg1"/>
              </a:buClr>
            </a:pPr>
            <a:endParaRPr lang="en-US" sz="3200" dirty="0" smtClean="0">
              <a:latin typeface="Arial Narrow" pitchFamily="34" charset="0"/>
            </a:endParaRPr>
          </a:p>
          <a:p>
            <a:pPr marL="881063" lvl="1" indent="-514350">
              <a:buClr>
                <a:schemeClr val="bg1"/>
              </a:buClr>
            </a:pPr>
            <a:r>
              <a:rPr lang="en-US" sz="3200" dirty="0" smtClean="0">
                <a:latin typeface="Arial Narrow" pitchFamily="34" charset="0"/>
              </a:rPr>
              <a:t>Dignity and worth of the person </a:t>
            </a:r>
            <a:r>
              <a:rPr lang="mr-IN" sz="2400" dirty="0" smtClean="0">
                <a:latin typeface="Arial Narrow" pitchFamily="34" charset="0"/>
              </a:rPr>
              <a:t>आत्मसन्मान आणि स्व महत्व / मुल्य</a:t>
            </a:r>
            <a:endParaRPr lang="en-US" sz="2400" dirty="0" smtClean="0">
              <a:latin typeface="Arial Narrow" pitchFamily="34" charset="0"/>
            </a:endParaRPr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>Values of Social Group Work </a:t>
            </a:r>
            <a:endParaRPr lang="en-IN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2800" dirty="0" smtClean="0"/>
              <a:t>It gives directions, purpose, meaning </a:t>
            </a:r>
          </a:p>
          <a:p>
            <a:pPr marL="881063" lvl="1" indent="-514350">
              <a:buClr>
                <a:srgbClr val="C00000"/>
              </a:buClr>
              <a:buFont typeface="Century Gothic" pitchFamily="34" charset="0"/>
              <a:buAutoNum type="arabicParenR"/>
            </a:pPr>
            <a:endParaRPr lang="en-US" sz="3200" dirty="0" smtClean="0">
              <a:latin typeface="Arial Narrow" pitchFamily="34" charset="0"/>
            </a:endParaRPr>
          </a:p>
          <a:p>
            <a:pPr marL="881063" lvl="1" indent="-514350">
              <a:buClr>
                <a:schemeClr val="bg1"/>
              </a:buClr>
            </a:pPr>
            <a:r>
              <a:rPr lang="en-US" sz="3200" dirty="0" smtClean="0">
                <a:latin typeface="Arial Narrow" pitchFamily="34" charset="0"/>
              </a:rPr>
              <a:t>Importance of human relationships </a:t>
            </a:r>
            <a:r>
              <a:rPr lang="mr-IN" sz="2400" dirty="0" smtClean="0">
                <a:latin typeface="Arial Narrow" pitchFamily="34" charset="0"/>
              </a:rPr>
              <a:t>मानवी संबंधाचे महत्व</a:t>
            </a:r>
            <a:endParaRPr lang="en-US" sz="3200" dirty="0" smtClean="0">
              <a:latin typeface="Arial Narrow" pitchFamily="34" charset="0"/>
            </a:endParaRPr>
          </a:p>
          <a:p>
            <a:pPr marL="881063" lvl="1" indent="-514350">
              <a:buClr>
                <a:schemeClr val="bg1"/>
              </a:buClr>
            </a:pPr>
            <a:endParaRPr lang="mr-IN" sz="3200" dirty="0" smtClean="0">
              <a:latin typeface="Arial Narrow" pitchFamily="34" charset="0"/>
            </a:endParaRPr>
          </a:p>
          <a:p>
            <a:pPr marL="881063" lvl="1" indent="-514350">
              <a:buClr>
                <a:schemeClr val="bg1"/>
              </a:buClr>
            </a:pPr>
            <a:r>
              <a:rPr lang="en-US" sz="3200" dirty="0" smtClean="0">
                <a:latin typeface="Arial Narrow" pitchFamily="34" charset="0"/>
              </a:rPr>
              <a:t>Integrity </a:t>
            </a:r>
            <a:r>
              <a:rPr lang="mr-IN" sz="2400" dirty="0" smtClean="0">
                <a:latin typeface="Arial Narrow" pitchFamily="34" charset="0"/>
              </a:rPr>
              <a:t>एकात्मता</a:t>
            </a:r>
            <a:r>
              <a:rPr lang="mr-IN" sz="3200" dirty="0" smtClean="0">
                <a:latin typeface="Arial Narrow" pitchFamily="34" charset="0"/>
              </a:rPr>
              <a:t> </a:t>
            </a:r>
            <a:endParaRPr lang="en-US" sz="3200" dirty="0" smtClean="0">
              <a:latin typeface="Arial Narrow" pitchFamily="34" charset="0"/>
            </a:endParaRPr>
          </a:p>
          <a:p>
            <a:pPr marL="881063" lvl="1" indent="-514350">
              <a:buClr>
                <a:schemeClr val="bg1"/>
              </a:buClr>
            </a:pPr>
            <a:endParaRPr lang="mr-IN" sz="3200" dirty="0" smtClean="0">
              <a:latin typeface="Arial Narrow" pitchFamily="34" charset="0"/>
            </a:endParaRPr>
          </a:p>
          <a:p>
            <a:pPr marL="881063" lvl="1" indent="-514350">
              <a:buClr>
                <a:schemeClr val="bg1"/>
              </a:buClr>
            </a:pPr>
            <a:r>
              <a:rPr lang="en-US" sz="3200" dirty="0" smtClean="0">
                <a:latin typeface="Arial Narrow" pitchFamily="34" charset="0"/>
              </a:rPr>
              <a:t>Value of collective decision making </a:t>
            </a:r>
          </a:p>
          <a:p>
            <a:endParaRPr lang="en-IN" dirty="0"/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>Values of Social Group Work </a:t>
            </a:r>
            <a:endParaRPr lang="en-IN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2800" dirty="0" smtClean="0"/>
              <a:t>It gives directions, purpose, meaning </a:t>
            </a:r>
          </a:p>
          <a:p>
            <a:pPr>
              <a:buNone/>
            </a:pPr>
            <a:endParaRPr lang="en-US" sz="2800" dirty="0" smtClean="0"/>
          </a:p>
          <a:p>
            <a:pPr marL="881063" lvl="1" indent="-514350">
              <a:buClr>
                <a:schemeClr val="bg1"/>
              </a:buClr>
            </a:pPr>
            <a:r>
              <a:rPr lang="en-US" sz="3200" dirty="0" smtClean="0">
                <a:latin typeface="Arial Narrow" pitchFamily="34" charset="0"/>
              </a:rPr>
              <a:t>Competence / potential  </a:t>
            </a:r>
            <a:r>
              <a:rPr lang="mr-IN" sz="2400" dirty="0" smtClean="0">
                <a:latin typeface="Arial Narrow" pitchFamily="34" charset="0"/>
              </a:rPr>
              <a:t>क्षमता</a:t>
            </a:r>
            <a:r>
              <a:rPr lang="mr-IN" sz="3200" dirty="0" smtClean="0">
                <a:latin typeface="Arial Narrow" pitchFamily="34" charset="0"/>
              </a:rPr>
              <a:t> </a:t>
            </a:r>
            <a:endParaRPr lang="en-US" sz="3200" dirty="0" smtClean="0">
              <a:latin typeface="Arial Narrow" pitchFamily="34" charset="0"/>
            </a:endParaRPr>
          </a:p>
          <a:p>
            <a:pPr marL="881063" lvl="1" indent="-514350">
              <a:buClr>
                <a:schemeClr val="bg1"/>
              </a:buClr>
            </a:pPr>
            <a:endParaRPr lang="mr-IN" sz="3200" dirty="0" smtClean="0">
              <a:latin typeface="Arial Narrow" pitchFamily="34" charset="0"/>
            </a:endParaRPr>
          </a:p>
          <a:p>
            <a:pPr marL="881063" lvl="1" indent="-514350">
              <a:buClr>
                <a:schemeClr val="bg1"/>
              </a:buClr>
            </a:pPr>
            <a:r>
              <a:rPr lang="en-US" sz="3200" dirty="0" smtClean="0">
                <a:latin typeface="Arial Narrow" pitchFamily="34" charset="0"/>
              </a:rPr>
              <a:t>Honesty </a:t>
            </a:r>
            <a:r>
              <a:rPr lang="mr-IN" sz="2400" dirty="0" smtClean="0">
                <a:latin typeface="Arial Narrow" pitchFamily="34" charset="0"/>
              </a:rPr>
              <a:t>प्रामाणिकता</a:t>
            </a:r>
            <a:endParaRPr lang="en-US" sz="3200" dirty="0" smtClean="0">
              <a:latin typeface="Arial Narrow" pitchFamily="34" charset="0"/>
            </a:endParaRPr>
          </a:p>
          <a:p>
            <a:pPr marL="881063" lvl="1" indent="-514350">
              <a:buClr>
                <a:schemeClr val="bg1"/>
              </a:buClr>
            </a:pPr>
            <a:endParaRPr lang="mr-IN" sz="3200" dirty="0" smtClean="0">
              <a:latin typeface="Arial Narrow" pitchFamily="34" charset="0"/>
            </a:endParaRPr>
          </a:p>
          <a:p>
            <a:pPr marL="881063" lvl="1" indent="-514350">
              <a:buClr>
                <a:schemeClr val="bg1"/>
              </a:buClr>
            </a:pPr>
            <a:r>
              <a:rPr lang="en-US" sz="3200" dirty="0" smtClean="0">
                <a:latin typeface="Arial Narrow" pitchFamily="34" charset="0"/>
              </a:rPr>
              <a:t>Mutual responsibility </a:t>
            </a:r>
            <a:r>
              <a:rPr lang="mr-IN" sz="2400" dirty="0" smtClean="0">
                <a:latin typeface="Arial Narrow" pitchFamily="34" charset="0"/>
              </a:rPr>
              <a:t>परस्पराप्रती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mr-IN" sz="2400" dirty="0" smtClean="0">
                <a:latin typeface="Arial Narrow" pitchFamily="34" charset="0"/>
              </a:rPr>
              <a:t>जबाबदारी</a:t>
            </a:r>
            <a:endParaRPr lang="en-US" sz="3200" dirty="0" smtClean="0">
              <a:latin typeface="Arial Narrow" pitchFamily="34" charset="0"/>
            </a:endParaRPr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>Values of Social Group Work </a:t>
            </a:r>
            <a:endParaRPr lang="en-IN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2800" dirty="0" smtClean="0"/>
              <a:t>It gives directions, purpose, meaning </a:t>
            </a:r>
          </a:p>
          <a:p>
            <a:pPr>
              <a:buNone/>
            </a:pPr>
            <a:endParaRPr lang="en-US" sz="2800" dirty="0" smtClean="0"/>
          </a:p>
          <a:p>
            <a:pPr marL="881063" lvl="1" indent="-514350">
              <a:buClr>
                <a:schemeClr val="bg1"/>
              </a:buClr>
            </a:pPr>
            <a:r>
              <a:rPr lang="en-US" sz="3200" dirty="0" smtClean="0">
                <a:latin typeface="Arial Narrow" pitchFamily="34" charset="0"/>
              </a:rPr>
              <a:t>Service </a:t>
            </a:r>
            <a:r>
              <a:rPr lang="mr-IN" sz="2400" dirty="0" smtClean="0">
                <a:latin typeface="Arial Narrow" pitchFamily="34" charset="0"/>
              </a:rPr>
              <a:t>सेवा</a:t>
            </a:r>
            <a:endParaRPr lang="en-US" sz="3200" dirty="0" smtClean="0">
              <a:latin typeface="Arial Narrow" pitchFamily="34" charset="0"/>
            </a:endParaRPr>
          </a:p>
          <a:p>
            <a:pPr marL="881063" lvl="1" indent="-514350">
              <a:buClr>
                <a:schemeClr val="bg1"/>
              </a:buClr>
            </a:pPr>
            <a:endParaRPr lang="mr-IN" sz="3200" dirty="0" smtClean="0">
              <a:latin typeface="Arial Narrow" pitchFamily="34" charset="0"/>
            </a:endParaRPr>
          </a:p>
          <a:p>
            <a:pPr marL="881063" lvl="1" indent="-514350">
              <a:buClr>
                <a:schemeClr val="bg1"/>
              </a:buClr>
            </a:pPr>
            <a:r>
              <a:rPr lang="en-US" sz="3200" dirty="0" smtClean="0">
                <a:latin typeface="Arial Narrow" pitchFamily="34" charset="0"/>
              </a:rPr>
              <a:t>Cooperation</a:t>
            </a:r>
            <a:r>
              <a:rPr lang="mr-IN" sz="3200" dirty="0" smtClean="0">
                <a:latin typeface="Arial Narrow" pitchFamily="34" charset="0"/>
              </a:rPr>
              <a:t> </a:t>
            </a:r>
            <a:r>
              <a:rPr lang="mr-IN" sz="2400" dirty="0" smtClean="0">
                <a:latin typeface="Arial Narrow" pitchFamily="34" charset="0"/>
              </a:rPr>
              <a:t>सहाय्य</a:t>
            </a:r>
            <a:endParaRPr lang="en-US" sz="3200" dirty="0" smtClean="0">
              <a:latin typeface="Arial Narrow" pitchFamily="34" charset="0"/>
            </a:endParaRP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b="1" dirty="0" smtClean="0"/>
          </a:p>
          <a:p>
            <a:endParaRPr lang="en-US" b="1" dirty="0" smtClean="0"/>
          </a:p>
          <a:p>
            <a:pPr algn="ctr">
              <a:buNone/>
            </a:pPr>
            <a:r>
              <a:rPr lang="en-US" sz="3600" b="1" dirty="0" smtClean="0"/>
              <a:t>Principles of Social Group Work</a:t>
            </a:r>
            <a:endParaRPr lang="en-IN" sz="3600" b="1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/>
              <a:t>Principles of Social Group Work</a:t>
            </a:r>
            <a:endParaRPr lang="en-IN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Principles is general belief that influences your behavior. </a:t>
            </a:r>
          </a:p>
          <a:p>
            <a:endParaRPr lang="en-US" dirty="0" smtClean="0"/>
          </a:p>
          <a:p>
            <a:r>
              <a:rPr lang="en-US" dirty="0" smtClean="0"/>
              <a:t>Principles are the fundamental truths tested by observation and experiments which guide action. </a:t>
            </a:r>
          </a:p>
          <a:p>
            <a:endParaRPr lang="en-US" dirty="0" smtClean="0"/>
          </a:p>
          <a:p>
            <a:r>
              <a:rPr lang="en-US" dirty="0" smtClean="0"/>
              <a:t>It provides a theoretical framework for practitioner 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600" b="1" dirty="0" smtClean="0"/>
              <a:t>Principles of Social Group Work</a:t>
            </a:r>
            <a:endParaRPr lang="en-US" sz="3600" b="1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84200" indent="-514350" algn="just">
              <a:buClr>
                <a:srgbClr val="C00000"/>
              </a:buClr>
              <a:defRPr/>
            </a:pPr>
            <a:r>
              <a:rPr lang="en-US" sz="3200" dirty="0" smtClean="0">
                <a:latin typeface="Arial Narrow" pitchFamily="34" charset="0"/>
              </a:rPr>
              <a:t>Principles of solution focused group work</a:t>
            </a:r>
          </a:p>
          <a:p>
            <a:pPr marL="584200" indent="-514350" algn="just">
              <a:buClr>
                <a:srgbClr val="C00000"/>
              </a:buClr>
              <a:defRPr/>
            </a:pPr>
            <a:endParaRPr lang="en-US" sz="3200" dirty="0" smtClean="0">
              <a:latin typeface="Arial Narrow" pitchFamily="34" charset="0"/>
            </a:endParaRPr>
          </a:p>
          <a:p>
            <a:pPr marL="584200" indent="-514350" algn="just">
              <a:buClr>
                <a:srgbClr val="C00000"/>
              </a:buClr>
              <a:defRPr/>
            </a:pPr>
            <a:r>
              <a:rPr lang="en-US" sz="3200" dirty="0" smtClean="0">
                <a:latin typeface="Arial Narrow" pitchFamily="34" charset="0"/>
              </a:rPr>
              <a:t>Principle of dual objectives of individual and group goals </a:t>
            </a:r>
          </a:p>
          <a:p>
            <a:pPr marL="584200" indent="-514350" algn="just">
              <a:buClr>
                <a:srgbClr val="C00000"/>
              </a:buClr>
              <a:defRPr/>
            </a:pPr>
            <a:endParaRPr lang="en-US" sz="3200" dirty="0" smtClean="0">
              <a:latin typeface="Arial Narrow" pitchFamily="34" charset="0"/>
            </a:endParaRPr>
          </a:p>
          <a:p>
            <a:pPr marL="584200" indent="-514350" algn="just">
              <a:buClr>
                <a:srgbClr val="C00000"/>
              </a:buClr>
              <a:defRPr/>
            </a:pPr>
            <a:r>
              <a:rPr lang="en-US" sz="3200" dirty="0" smtClean="0">
                <a:latin typeface="Arial Narrow" pitchFamily="34" charset="0"/>
              </a:rPr>
              <a:t>Principle of planning </a:t>
            </a:r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0C866BE-0410-46A9-AEFE-3530E4CAE90F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2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2" dur="20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7" dur="20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Habitat">
  <a:themeElements>
    <a:clrScheme name="Habitat">
      <a:dk1>
        <a:sysClr val="windowText" lastClr="000000"/>
      </a:dk1>
      <a:lt1>
        <a:sysClr val="window" lastClr="FFFFFF"/>
      </a:lt1>
      <a:dk2>
        <a:srgbClr val="194431"/>
      </a:dk2>
      <a:lt2>
        <a:srgbClr val="F0E6C3"/>
      </a:lt2>
      <a:accent1>
        <a:srgbClr val="F8C000"/>
      </a:accent1>
      <a:accent2>
        <a:srgbClr val="F88600"/>
      </a:accent2>
      <a:accent3>
        <a:srgbClr val="F83500"/>
      </a:accent3>
      <a:accent4>
        <a:srgbClr val="8B723D"/>
      </a:accent4>
      <a:accent5>
        <a:srgbClr val="818B3D"/>
      </a:accent5>
      <a:accent6>
        <a:srgbClr val="586215"/>
      </a:accent6>
      <a:hlink>
        <a:srgbClr val="FF621D"/>
      </a:hlink>
      <a:folHlink>
        <a:srgbClr val="F3D260"/>
      </a:folHlink>
    </a:clrScheme>
    <a:fontScheme name="Habitat">
      <a:majorFont>
        <a:latin typeface="Book Antiqua"/>
        <a:ea typeface=""/>
        <a:cs typeface=""/>
        <a:font script="Jpan" typeface="ＭＳ 明朝"/>
      </a:majorFont>
      <a:minorFont>
        <a:latin typeface="Book Antiqua"/>
        <a:ea typeface=""/>
        <a:cs typeface=""/>
        <a:font script="Jpan" typeface="ＭＳ 明朝"/>
      </a:minorFont>
    </a:fontScheme>
    <a:fmtScheme name="Habita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30000"/>
              </a:schemeClr>
              <a:schemeClr val="phClr">
                <a:satMod val="275000"/>
              </a:schemeClr>
            </a:duotone>
          </a:blip>
          <a:tile tx="0" ty="0" sx="40000" sy="4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40000"/>
                <a:satMod val="130000"/>
              </a:schemeClr>
              <a:schemeClr val="phClr">
                <a:satMod val="275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0000"/>
              <a:satMod val="105000"/>
            </a:schemeClr>
          </a:solidFill>
          <a:prstDash val="solid"/>
        </a:ln>
        <a:ln w="25400" cap="flat" cmpd="sng" algn="ctr">
          <a:solidFill>
            <a:schemeClr val="phClr">
              <a:shade val="80000"/>
            </a:schemeClr>
          </a:solidFill>
          <a:prstDash val="solid"/>
        </a:ln>
        <a:ln w="25400" cap="flat" cmpd="sng" algn="ctr">
          <a:solidFill>
            <a:schemeClr val="phClr">
              <a:shade val="7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r="4200000" sx="105000" sy="105000" algn="t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76200" dist="25400" dir="13200000">
              <a:srgbClr val="000000">
                <a:alpha val="80000"/>
              </a:srgbClr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19800000"/>
            </a:lightRig>
          </a:scene3d>
          <a:sp3d prstMaterial="softEdge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Habitat.thmx</Template>
  <TotalTime>1611</TotalTime>
  <Words>343</Words>
  <Application>Microsoft Office PowerPoint</Application>
  <PresentationFormat>On-screen Show (4:3)</PresentationFormat>
  <Paragraphs>83</Paragraphs>
  <Slides>13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Habitat</vt:lpstr>
      <vt:lpstr>Values and Principles of Social Group Work     Mr. Vijay Sansare Assistant Professor </vt:lpstr>
      <vt:lpstr>Values of Social Group Work </vt:lpstr>
      <vt:lpstr>Values of Social Group Work </vt:lpstr>
      <vt:lpstr>Values of Social Group Work </vt:lpstr>
      <vt:lpstr>Values of Social Group Work </vt:lpstr>
      <vt:lpstr>Values of Social Group Work </vt:lpstr>
      <vt:lpstr>Slide 7</vt:lpstr>
      <vt:lpstr>Principles of Social Group Work</vt:lpstr>
      <vt:lpstr>Principles of Social Group Work</vt:lpstr>
      <vt:lpstr>Principles of Social Group Work</vt:lpstr>
      <vt:lpstr>Principles of Social Group Work</vt:lpstr>
      <vt:lpstr>Slide 12</vt:lpstr>
      <vt:lpstr>Slide 13</vt:lpstr>
    </vt:vector>
  </TitlesOfParts>
  <Company>USMC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Autism</dc:title>
  <dc:creator>David Leutzinger</dc:creator>
  <cp:lastModifiedBy>ADMIN</cp:lastModifiedBy>
  <cp:revision>37</cp:revision>
  <dcterms:created xsi:type="dcterms:W3CDTF">2010-07-31T16:20:06Z</dcterms:created>
  <dcterms:modified xsi:type="dcterms:W3CDTF">2019-01-18T04:37:10Z</dcterms:modified>
</cp:coreProperties>
</file>