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74" r:id="rId4"/>
    <p:sldId id="267" r:id="rId5"/>
    <p:sldId id="275" r:id="rId6"/>
    <p:sldId id="268" r:id="rId7"/>
    <p:sldId id="269" r:id="rId8"/>
    <p:sldId id="276" r:id="rId9"/>
    <p:sldId id="270" r:id="rId10"/>
    <p:sldId id="271" r:id="rId11"/>
    <p:sldId id="277" r:id="rId12"/>
    <p:sldId id="266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77613-2D99-4543-829B-B194B4F3E6BD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CBC32-7E96-F546-A18A-288FD25627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374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F687F-AA1C-F145-B3EF-EA9D732E57E6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653F2-17AB-F548-B484-A50FBEA33F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97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653F2-17AB-F548-B484-A50FBEA33FA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6756C0-F322-447C-AC4A-65C01322A3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42" y="3452882"/>
            <a:ext cx="8229600" cy="230647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Values and Principles of Social Group Work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dirty="0" smtClean="0"/>
              <a:t>Mr</a:t>
            </a:r>
            <a:r>
              <a:rPr lang="en-US" sz="3600" dirty="0" smtClean="0"/>
              <a:t>. Vijay </a:t>
            </a:r>
            <a:r>
              <a:rPr lang="en-US" sz="3600" dirty="0" err="1" smtClean="0"/>
              <a:t>Sansare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Assistant Professor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/>
              <a:t>Principles of Social Group Work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monitoring and assessment of group process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group formation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conflict resolution in group </a:t>
            </a:r>
          </a:p>
          <a:p>
            <a:pPr algn="just">
              <a:buNone/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/>
              <a:t>Principles of Social Group Work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supervision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creating a safe environment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termination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6" y="239195"/>
            <a:ext cx="7612063" cy="1417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808480"/>
            <a:ext cx="8031799" cy="481016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US" sz="4000" b="1" dirty="0" smtClean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endParaRPr lang="en-US" sz="4000" b="1" dirty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endParaRPr lang="en-US" sz="4000" b="1" dirty="0" smtClean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THANK YOU ……..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“A successful man is one who can lay a firm foundation with the bricks others have thrown at him.”</a:t>
            </a:r>
            <a:r>
              <a:rPr lang="mr-IN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 	</a:t>
            </a:r>
            <a:r>
              <a:rPr lang="en-IN" dirty="0" smtClean="0"/>
              <a:t>David Brinkley</a:t>
            </a:r>
            <a:endParaRPr lang="mr-IN" dirty="0" smtClean="0"/>
          </a:p>
          <a:p>
            <a:endParaRPr lang="mr-IN" dirty="0" smtClean="0"/>
          </a:p>
          <a:p>
            <a:r>
              <a:rPr lang="en-IN" dirty="0" smtClean="0"/>
              <a:t>“</a:t>
            </a:r>
            <a:r>
              <a:rPr lang="hi-IN" dirty="0" smtClean="0"/>
              <a:t>सफल व्यक्ति वही होता है जो दूसरों की आलोचना से एक ठोस आधार तैयार करता है।”</a:t>
            </a:r>
            <a:r>
              <a:rPr lang="mr-IN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	</a:t>
            </a:r>
            <a:r>
              <a:rPr lang="hi-IN" dirty="0" smtClean="0"/>
              <a:t>डेविड ब्रिंकले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Values of Social Group Work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2800" dirty="0" smtClean="0"/>
              <a:t>It gives directions, purpose, meaning </a:t>
            </a:r>
          </a:p>
          <a:p>
            <a:pPr algn="just"/>
            <a:r>
              <a:rPr lang="en-US" sz="2800" dirty="0" smtClean="0"/>
              <a:t>The individual not only acquires his values and beliefs in his associations, but </a:t>
            </a:r>
            <a:r>
              <a:rPr lang="en-US" sz="2800" dirty="0" err="1" smtClean="0"/>
              <a:t>Carwright</a:t>
            </a:r>
            <a:r>
              <a:rPr lang="en-US" sz="2800" dirty="0" smtClean="0"/>
              <a:t> and </a:t>
            </a:r>
            <a:r>
              <a:rPr lang="en-US" sz="2800" dirty="0" err="1" smtClean="0"/>
              <a:t>Lippitt</a:t>
            </a:r>
            <a:r>
              <a:rPr lang="en-US" sz="2800" dirty="0" smtClean="0"/>
              <a:t> (1961) found that “the individual needs social  support for his values and social beliefs.”</a:t>
            </a:r>
          </a:p>
          <a:p>
            <a:pPr algn="just"/>
            <a:r>
              <a:rPr lang="en-US" sz="2800" dirty="0" err="1" smtClean="0"/>
              <a:t>Lewin</a:t>
            </a:r>
            <a:r>
              <a:rPr lang="en-US" sz="2800" dirty="0" smtClean="0"/>
              <a:t> (1951) says “when an individual tries to diverge too much from group standards he will be ridiculed, treated severely, and finally ousted from group.”</a:t>
            </a:r>
          </a:p>
          <a:p>
            <a:pPr algn="just"/>
            <a:r>
              <a:rPr lang="en-US" sz="2800" dirty="0" smtClean="0"/>
              <a:t>A person’s sense of right and wrong, good and bad, true and false, develops from those around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Values of Social Group Work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800" dirty="0" smtClean="0"/>
              <a:t>It gives directions, purpose, meaning </a:t>
            </a:r>
          </a:p>
          <a:p>
            <a:pPr marL="881063" lvl="1" indent="-514350">
              <a:buClr>
                <a:srgbClr val="C00000"/>
              </a:buClr>
              <a:buFont typeface="Century Gothic" pitchFamily="34" charset="0"/>
              <a:buAutoNum type="arabicParenR"/>
            </a:pP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An individual inherent worth </a:t>
            </a:r>
            <a:r>
              <a:rPr lang="mr-IN" sz="2400" dirty="0" smtClean="0">
                <a:latin typeface="Arial Narrow" pitchFamily="34" charset="0"/>
              </a:rPr>
              <a:t>मुळत: प्रत्येक व्यक्ती महत्वाची  </a:t>
            </a: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Social justice </a:t>
            </a:r>
            <a:r>
              <a:rPr lang="mr-IN" sz="2400" dirty="0" smtClean="0">
                <a:latin typeface="Arial Narrow" pitchFamily="34" charset="0"/>
              </a:rPr>
              <a:t>सामाजिक न्याय </a:t>
            </a:r>
          </a:p>
          <a:p>
            <a:pPr marL="881063" lvl="1" indent="-514350">
              <a:buClr>
                <a:schemeClr val="bg1"/>
              </a:buClr>
            </a:pP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Dignity and worth of the person </a:t>
            </a:r>
            <a:r>
              <a:rPr lang="mr-IN" sz="2400" dirty="0" smtClean="0">
                <a:latin typeface="Arial Narrow" pitchFamily="34" charset="0"/>
              </a:rPr>
              <a:t>आत्मसन्मान आणि स्व महत्व / मुल्य</a:t>
            </a:r>
            <a:endParaRPr lang="en-US" sz="24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Values of Social Group Work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dirty="0" smtClean="0"/>
              <a:t>It gives directions, purpose, meaning </a:t>
            </a:r>
          </a:p>
          <a:p>
            <a:pPr marL="881063" lvl="1" indent="-514350">
              <a:buClr>
                <a:srgbClr val="C00000"/>
              </a:buClr>
              <a:buFont typeface="Century Gothic" pitchFamily="34" charset="0"/>
              <a:buAutoNum type="arabicParenR"/>
            </a:pP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Importance of human relationships </a:t>
            </a:r>
            <a:r>
              <a:rPr lang="mr-IN" sz="2400" dirty="0" smtClean="0">
                <a:latin typeface="Arial Narrow" pitchFamily="34" charset="0"/>
              </a:rPr>
              <a:t>मानवी संबंधाचे महत्व</a:t>
            </a: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Integrity </a:t>
            </a:r>
            <a:r>
              <a:rPr lang="mr-IN" sz="2400" dirty="0" smtClean="0">
                <a:latin typeface="Arial Narrow" pitchFamily="34" charset="0"/>
              </a:rPr>
              <a:t>एकात्मता</a:t>
            </a:r>
            <a:r>
              <a:rPr lang="mr-IN" sz="3200" dirty="0" smtClean="0">
                <a:latin typeface="Arial Narrow" pitchFamily="34" charset="0"/>
              </a:rPr>
              <a:t> </a:t>
            </a: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Value of collective decision making 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Values of Social Group Work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It gives directions, purpose, meaning </a:t>
            </a:r>
          </a:p>
          <a:p>
            <a:pPr>
              <a:buNone/>
            </a:pPr>
            <a:endParaRPr lang="en-US" sz="2800" dirty="0" smtClean="0"/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Competence / potential  </a:t>
            </a:r>
            <a:r>
              <a:rPr lang="mr-IN" sz="2400" dirty="0" smtClean="0">
                <a:latin typeface="Arial Narrow" pitchFamily="34" charset="0"/>
              </a:rPr>
              <a:t>क्षमता</a:t>
            </a:r>
            <a:r>
              <a:rPr lang="mr-IN" sz="3200" dirty="0" smtClean="0">
                <a:latin typeface="Arial Narrow" pitchFamily="34" charset="0"/>
              </a:rPr>
              <a:t> </a:t>
            </a: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Honesty </a:t>
            </a:r>
            <a:r>
              <a:rPr lang="mr-IN" sz="2400" dirty="0" smtClean="0">
                <a:latin typeface="Arial Narrow" pitchFamily="34" charset="0"/>
              </a:rPr>
              <a:t>प्रामाणिकता</a:t>
            </a: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Mutual responsibility </a:t>
            </a:r>
            <a:r>
              <a:rPr lang="mr-IN" sz="2400" dirty="0" smtClean="0">
                <a:latin typeface="Arial Narrow" pitchFamily="34" charset="0"/>
              </a:rPr>
              <a:t>परस्पराप्रती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mr-IN" sz="2400" dirty="0" smtClean="0">
                <a:latin typeface="Arial Narrow" pitchFamily="34" charset="0"/>
              </a:rPr>
              <a:t>जबाबदारी</a:t>
            </a:r>
            <a:endParaRPr lang="en-US" sz="3200" dirty="0" smtClean="0">
              <a:latin typeface="Arial Narrow" pitchFamily="34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Values of Social Group Work 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It gives directions, purpose, meaning </a:t>
            </a:r>
          </a:p>
          <a:p>
            <a:pPr>
              <a:buNone/>
            </a:pPr>
            <a:endParaRPr lang="en-US" sz="2800" dirty="0" smtClean="0"/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Service </a:t>
            </a:r>
            <a:r>
              <a:rPr lang="mr-IN" sz="2400" dirty="0" smtClean="0">
                <a:latin typeface="Arial Narrow" pitchFamily="34" charset="0"/>
              </a:rPr>
              <a:t>सेवा</a:t>
            </a:r>
            <a:endParaRPr lang="en-US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endParaRPr lang="mr-IN" sz="3200" dirty="0" smtClean="0">
              <a:latin typeface="Arial Narrow" pitchFamily="34" charset="0"/>
            </a:endParaRPr>
          </a:p>
          <a:p>
            <a:pPr marL="881063" lvl="1" indent="-514350">
              <a:buClr>
                <a:schemeClr val="bg1"/>
              </a:buClr>
            </a:pPr>
            <a:r>
              <a:rPr lang="en-US" sz="3200" dirty="0" smtClean="0">
                <a:latin typeface="Arial Narrow" pitchFamily="34" charset="0"/>
              </a:rPr>
              <a:t>Cooperation</a:t>
            </a:r>
            <a:r>
              <a:rPr lang="mr-IN" sz="3200" dirty="0" smtClean="0">
                <a:latin typeface="Arial Narrow" pitchFamily="34" charset="0"/>
              </a:rPr>
              <a:t> </a:t>
            </a:r>
            <a:r>
              <a:rPr lang="mr-IN" sz="2400" dirty="0" smtClean="0">
                <a:latin typeface="Arial Narrow" pitchFamily="34" charset="0"/>
              </a:rPr>
              <a:t>सहाय्य</a:t>
            </a:r>
            <a:endParaRPr lang="en-US" sz="3200" dirty="0" smtClean="0">
              <a:latin typeface="Arial Narrow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pPr algn="ctr">
              <a:buNone/>
            </a:pPr>
            <a:r>
              <a:rPr lang="en-US" sz="3600" b="1" dirty="0" smtClean="0"/>
              <a:t>Principles of Social Group Work</a:t>
            </a:r>
            <a:endParaRPr lang="en-IN" sz="3600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Principles of Social Group Work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Principles is general belief that influences your behavior. </a:t>
            </a:r>
          </a:p>
          <a:p>
            <a:endParaRPr lang="en-US" dirty="0" smtClean="0"/>
          </a:p>
          <a:p>
            <a:r>
              <a:rPr lang="en-US" dirty="0" smtClean="0"/>
              <a:t>Principles are the fundamental truths tested by observation and experiments which guide action. </a:t>
            </a:r>
          </a:p>
          <a:p>
            <a:endParaRPr lang="en-US" dirty="0" smtClean="0"/>
          </a:p>
          <a:p>
            <a:r>
              <a:rPr lang="en-US" dirty="0" smtClean="0"/>
              <a:t>It provides a theoretical framework for practitioner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/>
              <a:t>Principles of Social Group Work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Principles of solution focused group work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dual objectives of individual and group goals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Principle of planning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866BE-0410-46A9-AEFE-3530E4CAE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1611</TotalTime>
  <Words>343</Words>
  <Application>Microsoft Office PowerPoint</Application>
  <PresentationFormat>On-screen Show (4:3)</PresentationFormat>
  <Paragraphs>83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Habitat</vt:lpstr>
      <vt:lpstr>Values and Principles of Social Group Work     Mr. Vijay Sansare Assistant Professor </vt:lpstr>
      <vt:lpstr>Values of Social Group Work </vt:lpstr>
      <vt:lpstr>Values of Social Group Work </vt:lpstr>
      <vt:lpstr>Values of Social Group Work </vt:lpstr>
      <vt:lpstr>Values of Social Group Work </vt:lpstr>
      <vt:lpstr>Values of Social Group Work </vt:lpstr>
      <vt:lpstr>Slide 7</vt:lpstr>
      <vt:lpstr>Principles of Social Group Work</vt:lpstr>
      <vt:lpstr>Principles of Social Group Work</vt:lpstr>
      <vt:lpstr>Principles of Social Group Work</vt:lpstr>
      <vt:lpstr>Principles of Social Group Work</vt:lpstr>
      <vt:lpstr>Slide 12</vt:lpstr>
      <vt:lpstr>Slide 13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</dc:title>
  <dc:creator>David Leutzinger</dc:creator>
  <cp:lastModifiedBy>ADMIN</cp:lastModifiedBy>
  <cp:revision>37</cp:revision>
  <dcterms:created xsi:type="dcterms:W3CDTF">2010-07-31T16:20:06Z</dcterms:created>
  <dcterms:modified xsi:type="dcterms:W3CDTF">2019-01-18T04:37:10Z</dcterms:modified>
</cp:coreProperties>
</file>