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 of Child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i="1" dirty="0" smtClean="0"/>
              <a:t>Childhood in History:</a:t>
            </a:r>
          </a:p>
          <a:p>
            <a:pPr lvl="1"/>
            <a:r>
              <a:rPr lang="en-IN" dirty="0" smtClean="0"/>
              <a:t>If one analyses history one will realize that meaning and description of children varies across time periods in history.</a:t>
            </a:r>
          </a:p>
          <a:p>
            <a:r>
              <a:rPr lang="en-IN" b="1" i="1" dirty="0" smtClean="0"/>
              <a:t>Childhood in different cultures:</a:t>
            </a:r>
          </a:p>
          <a:p>
            <a:pPr lvl="1"/>
            <a:r>
              <a:rPr lang="en-IN" b="1" i="1" dirty="0" smtClean="0"/>
              <a:t>In different cultures there is a variation in children’s </a:t>
            </a:r>
            <a:r>
              <a:rPr lang="en-IN" dirty="0" smtClean="0"/>
              <a:t>social position and roles. </a:t>
            </a:r>
          </a:p>
          <a:p>
            <a:pPr lvl="1"/>
            <a:r>
              <a:rPr lang="en-IN" dirty="0" smtClean="0"/>
              <a:t>These variations are seen between </a:t>
            </a:r>
            <a:r>
              <a:rPr lang="en-IN" i="1" dirty="0" smtClean="0"/>
              <a:t>rural and urban areas, </a:t>
            </a:r>
            <a:r>
              <a:rPr lang="en-IN" dirty="0" smtClean="0"/>
              <a:t>between </a:t>
            </a:r>
            <a:r>
              <a:rPr lang="en-IN" i="1" dirty="0" smtClean="0"/>
              <a:t>different communities, and between different countries.</a:t>
            </a:r>
            <a:endParaRPr lang="en-US" i="1" dirty="0" smtClean="0"/>
          </a:p>
          <a:p>
            <a:endParaRPr lang="en-IN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The English word ‘child’ comes from the Teutonic root and from the gothic word for womb. </a:t>
            </a:r>
          </a:p>
          <a:p>
            <a:pPr algn="just"/>
            <a:r>
              <a:rPr lang="en-IN" dirty="0" smtClean="0"/>
              <a:t>The English word ‘baby’ is originated from resembling the first sounds made by the infant which sound like “be-be” or “</a:t>
            </a:r>
            <a:r>
              <a:rPr lang="en-IN" dirty="0" err="1" smtClean="0"/>
              <a:t>ba-ba</a:t>
            </a:r>
            <a:r>
              <a:rPr lang="en-IN" dirty="0" smtClean="0"/>
              <a:t>”. </a:t>
            </a:r>
          </a:p>
          <a:p>
            <a:pPr algn="just"/>
            <a:r>
              <a:rPr lang="en-IN" dirty="0" smtClean="0"/>
              <a:t>In English the baby is also referred to as ‘infant’, which has its roots in defining a person who cannot speak</a:t>
            </a:r>
          </a:p>
          <a:p>
            <a:pPr algn="just"/>
            <a:r>
              <a:rPr lang="en-IN" dirty="0" smtClean="0"/>
              <a:t>The word child has been used in many societies to indicate a kin relationship but also </a:t>
            </a:r>
            <a:r>
              <a:rPr lang="en-IN" b="1" dirty="0" smtClean="0"/>
              <a:t>Childhood </a:t>
            </a:r>
            <a:r>
              <a:rPr lang="en-IN" dirty="0" smtClean="0"/>
              <a:t>to indicate a state of servitude.</a:t>
            </a:r>
            <a:endParaRPr lang="en-IN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Child and childhood appear to be familiar terms to most of us</a:t>
            </a:r>
          </a:p>
          <a:p>
            <a:endParaRPr lang="en-IN" dirty="0" smtClean="0"/>
          </a:p>
          <a:p>
            <a:r>
              <a:rPr lang="en-IN" dirty="0" smtClean="0"/>
              <a:t>We have all been in the age when we were called ‘</a:t>
            </a:r>
            <a:r>
              <a:rPr lang="en-IN" b="1" dirty="0" smtClean="0"/>
              <a:t>children’ and have experienced the phase called childhood.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Children are:</a:t>
            </a:r>
          </a:p>
          <a:p>
            <a:endParaRPr lang="en-IN" dirty="0" smtClean="0"/>
          </a:p>
          <a:p>
            <a:pPr lvl="1"/>
            <a:r>
              <a:rPr lang="en-IN" dirty="0" smtClean="0"/>
              <a:t>innocent, god’s gift, pure and truthful, sweet, cute,</a:t>
            </a:r>
          </a:p>
          <a:p>
            <a:pPr lvl="1"/>
            <a:r>
              <a:rPr lang="en-IN" dirty="0" smtClean="0"/>
              <a:t>playful, ‘childish’, funny, idiot, naughty,</a:t>
            </a:r>
          </a:p>
          <a:p>
            <a:pPr lvl="1"/>
            <a:r>
              <a:rPr lang="en-IN" dirty="0" smtClean="0"/>
              <a:t>fragile, protected, soft,</a:t>
            </a:r>
          </a:p>
          <a:p>
            <a:pPr lvl="1"/>
            <a:r>
              <a:rPr lang="en-IN" dirty="0" smtClean="0"/>
              <a:t>like potters clay,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Childhood is:</a:t>
            </a:r>
          </a:p>
          <a:p>
            <a:endParaRPr lang="en-IN" dirty="0" smtClean="0"/>
          </a:p>
          <a:p>
            <a:pPr lvl="1"/>
            <a:r>
              <a:rPr lang="en-IN" dirty="0" smtClean="0"/>
              <a:t>a tender age, most protected time of life,</a:t>
            </a:r>
          </a:p>
          <a:p>
            <a:pPr lvl="1"/>
            <a:r>
              <a:rPr lang="en-IN" dirty="0" smtClean="0"/>
              <a:t>free, dependent</a:t>
            </a:r>
          </a:p>
          <a:p>
            <a:pPr lvl="1"/>
            <a:r>
              <a:rPr lang="en-IN" dirty="0" smtClean="0"/>
              <a:t>most enjoyable phase in life, age of fun and frolic,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The age criterion</a:t>
            </a:r>
          </a:p>
          <a:p>
            <a:pPr lvl="1"/>
            <a:r>
              <a:rPr lang="en-IN" dirty="0" smtClean="0"/>
              <a:t>Most commonly ‘age’ is a criterion to define child and childhood.</a:t>
            </a:r>
          </a:p>
          <a:p>
            <a:pPr lvl="1"/>
            <a:r>
              <a:rPr lang="en-IN" dirty="0" smtClean="0"/>
              <a:t>A human being is considered to be a child from birth till the onset of puberty, that is, the age span from </a:t>
            </a:r>
            <a:r>
              <a:rPr lang="en-IN" b="1" dirty="0" smtClean="0"/>
              <a:t>Childhood</a:t>
            </a:r>
          </a:p>
          <a:p>
            <a:pPr lvl="1"/>
            <a:r>
              <a:rPr lang="en-IN" dirty="0" smtClean="0"/>
              <a:t>birth to 13 years, in the average child. Childhood is this age span ranging from birth to puberty.</a:t>
            </a:r>
          </a:p>
          <a:p>
            <a:pPr lvl="1"/>
            <a:r>
              <a:rPr lang="en-US" dirty="0" smtClean="0"/>
              <a:t>It begins from </a:t>
            </a:r>
            <a:r>
              <a:rPr lang="en-US" dirty="0" err="1" smtClean="0"/>
              <a:t>foetus</a:t>
            </a:r>
            <a:r>
              <a:rPr lang="en-US" dirty="0" smtClean="0"/>
              <a:t> itself and crime to kill</a:t>
            </a:r>
            <a:endParaRPr lang="en-IN" dirty="0" smtClean="0"/>
          </a:p>
          <a:p>
            <a:pPr lvl="1"/>
            <a:r>
              <a:rPr lang="en-IN" dirty="0" smtClean="0"/>
              <a:t>some argue that childhood extends till a period one gains all legal rights as ‘adults’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i="1" dirty="0" smtClean="0"/>
              <a:t>The Legal view:</a:t>
            </a:r>
          </a:p>
          <a:p>
            <a:pPr lvl="1" algn="just"/>
            <a:r>
              <a:rPr lang="en-IN" dirty="0" smtClean="0"/>
              <a:t>The United Nations Convention on the Rights of the Child defines a child as a human being below the age of 18 years.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smtClean="0"/>
              <a:t>Juvenile Justice Act in India considers persons below 14 years of age to be children, 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smtClean="0"/>
              <a:t>The Right to Education Act 2009 narrows the definition down to persons between 6 to 14 years.</a:t>
            </a:r>
          </a:p>
          <a:p>
            <a:pPr lvl="1" algn="just"/>
            <a:endParaRPr lang="en-IN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i="1" dirty="0" smtClean="0"/>
              <a:t>The Legal view:</a:t>
            </a:r>
          </a:p>
          <a:p>
            <a:pPr lvl="1" algn="just"/>
            <a:r>
              <a:rPr lang="en-IN" dirty="0" smtClean="0"/>
              <a:t>Article 21 A of the Constitution of India says that the State shall provide free and compulsory education to all children within the ages of 6 and 14. </a:t>
            </a:r>
          </a:p>
          <a:p>
            <a:pPr lvl="1" algn="just"/>
            <a:r>
              <a:rPr lang="en-IN" dirty="0" smtClean="0"/>
              <a:t>Article 45 of the Constitution specifies that the State shall </a:t>
            </a:r>
            <a:r>
              <a:rPr lang="en-IN" dirty="0" err="1" smtClean="0"/>
              <a:t>endeavor</a:t>
            </a:r>
            <a:r>
              <a:rPr lang="en-IN" dirty="0" smtClean="0"/>
              <a:t> to provide early childhood care and education for all children until they complete the age of 6. </a:t>
            </a:r>
          </a:p>
          <a:p>
            <a:pPr lvl="1" algn="just"/>
            <a:r>
              <a:rPr lang="en-IN" dirty="0" smtClean="0"/>
              <a:t>Under the Child Labour Prohibition and Regulation Act, 1986 a child is a person who has not completed 14 years of age. </a:t>
            </a:r>
          </a:p>
          <a:p>
            <a:pPr lvl="1" algn="just"/>
            <a:r>
              <a:rPr lang="en-IN" dirty="0" smtClean="0"/>
              <a:t>The Indian Mines Act defines children as those below 18 years.</a:t>
            </a:r>
            <a:endParaRPr lang="en-IN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IN" dirty="0" smtClean="0"/>
              <a:t>It will be interesting to note that all over the world the age for legal adulthood differs.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In India it is 18 years, in Iran it is 15 years, in Scotland it is 16 years, in Japan it is 20 years, and in Egypt it is 21 years.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What do you think are the implications of legal age on life? </a:t>
            </a:r>
          </a:p>
          <a:p>
            <a:pPr algn="just"/>
            <a:r>
              <a:rPr lang="en-IN" dirty="0" smtClean="0"/>
              <a:t>Till one attains legal adulthood, one is a protected citizen.</a:t>
            </a:r>
          </a:p>
          <a:p>
            <a:pPr algn="just"/>
            <a:r>
              <a:rPr lang="en-IN" dirty="0" smtClean="0"/>
              <a:t>Therefore children, adolescents or minors, are responsibility of their guardians and the government. </a:t>
            </a:r>
          </a:p>
          <a:p>
            <a:pPr algn="just"/>
            <a:r>
              <a:rPr lang="en-IN" dirty="0" smtClean="0"/>
              <a:t>Their food and health, clothing, shelter, education and good life, are responsibilities of the guardians and government.</a:t>
            </a:r>
            <a:endParaRPr lang="en-IN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i="1" dirty="0" smtClean="0"/>
              <a:t>Child as a labour:</a:t>
            </a:r>
          </a:p>
          <a:p>
            <a:pPr lvl="1"/>
            <a:r>
              <a:rPr lang="en-IN" dirty="0" smtClean="0"/>
              <a:t>Despite the fact that child labour is illegal, large number of children work in factories (carpet weaving, </a:t>
            </a:r>
            <a:r>
              <a:rPr lang="en-IN" i="1" dirty="0" err="1" smtClean="0"/>
              <a:t>bidi</a:t>
            </a:r>
            <a:r>
              <a:rPr lang="en-IN" i="1" dirty="0" smtClean="0"/>
              <a:t> making, bangle making, cracker factories </a:t>
            </a:r>
            <a:r>
              <a:rPr lang="en-IN" dirty="0" smtClean="0"/>
              <a:t>etc.), at small shops, do domestic chores (cleaning, cooking, taking care of sibling, etc). 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Many are in situations where they have to engage in begging.</a:t>
            </a:r>
            <a:endParaRPr lang="en-IN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Child?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631</TotalTime>
  <Words>735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Concept of Child</vt:lpstr>
      <vt:lpstr>Who is Child? </vt:lpstr>
      <vt:lpstr>Who is Child? </vt:lpstr>
      <vt:lpstr>Who is Child? </vt:lpstr>
      <vt:lpstr>Who is Child? </vt:lpstr>
      <vt:lpstr>Who is Child? </vt:lpstr>
      <vt:lpstr>Who is Child? </vt:lpstr>
      <vt:lpstr>Who is Child? </vt:lpstr>
      <vt:lpstr>Who is Child? </vt:lpstr>
      <vt:lpstr>Who is Child? </vt:lpstr>
      <vt:lpstr>Who is Child?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of Child</dc:title>
  <dc:creator>ADMIN</dc:creator>
  <cp:lastModifiedBy>ADMIN</cp:lastModifiedBy>
  <cp:revision>14</cp:revision>
  <dcterms:created xsi:type="dcterms:W3CDTF">2006-08-16T00:00:00Z</dcterms:created>
  <dcterms:modified xsi:type="dcterms:W3CDTF">2019-01-18T06:24:30Z</dcterms:modified>
</cp:coreProperties>
</file>