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58" r:id="rId4"/>
    <p:sldId id="281" r:id="rId5"/>
    <p:sldId id="289" r:id="rId6"/>
    <p:sldId id="290" r:id="rId7"/>
    <p:sldId id="291" r:id="rId8"/>
    <p:sldId id="292" r:id="rId9"/>
    <p:sldId id="286" r:id="rId10"/>
    <p:sldId id="293" r:id="rId11"/>
    <p:sldId id="282" r:id="rId12"/>
    <p:sldId id="294" r:id="rId13"/>
    <p:sldId id="295" r:id="rId14"/>
    <p:sldId id="287" r:id="rId15"/>
    <p:sldId id="310" r:id="rId16"/>
    <p:sldId id="309" r:id="rId17"/>
    <p:sldId id="296" r:id="rId18"/>
    <p:sldId id="297" r:id="rId19"/>
    <p:sldId id="299" r:id="rId20"/>
    <p:sldId id="300" r:id="rId21"/>
    <p:sldId id="283" r:id="rId22"/>
    <p:sldId id="307" r:id="rId23"/>
    <p:sldId id="288" r:id="rId24"/>
    <p:sldId id="301" r:id="rId25"/>
    <p:sldId id="303" r:id="rId26"/>
    <p:sldId id="304" r:id="rId27"/>
    <p:sldId id="305" r:id="rId28"/>
    <p:sldId id="306" r:id="rId29"/>
    <p:sldId id="284" r:id="rId30"/>
    <p:sldId id="271" r:id="rId31"/>
    <p:sldId id="280" r:id="rId32"/>
    <p:sldId id="30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4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C1797-CA36-4CB5-93B4-695179B215CB}" type="datetimeFigureOut">
              <a:rPr lang="en-US" smtClean="0"/>
              <a:pPr/>
              <a:t>1/11/2019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B930B-FABC-42FA-9F1D-59F02799ECA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E23C3-10F0-43C8-9CF1-79C3B9448A26}" type="datetime9">
              <a:rPr lang="en-IN" smtClean="0"/>
              <a:t>11-01-2019 11:13:08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551D0-5BAC-439B-8BAA-DADCD044FCC2}" type="datetime9">
              <a:rPr lang="en-IN" smtClean="0"/>
              <a:t>11-01-2019 11:13:08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74D8B-B9E9-4AF6-AB63-49D870A9A6C8}" type="datetime9">
              <a:rPr lang="en-IN" smtClean="0"/>
              <a:t>11-01-2019 11:13:08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60345-255F-494D-AFE8-DB8FC976528E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EB4FC-516D-4EF2-89FA-C3C91DE603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C4147-E1E9-4462-9B80-1F06777EAC04}" type="datetime9">
              <a:rPr lang="en-IN" smtClean="0"/>
              <a:t>11-01-2019 11:13:08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E9BB8-6BB4-4A14-9F39-773FBD8990C0}" type="datetime9">
              <a:rPr lang="en-IN" smtClean="0"/>
              <a:t>11-01-2019 11:13:08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7C10B-BE75-4972-B22E-FBA86E7C11B6}" type="datetime9">
              <a:rPr lang="en-IN" smtClean="0"/>
              <a:t>11-01-2019 11:13:08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8BC8-EAEA-4078-82FA-652002390DA7}" type="datetime9">
              <a:rPr lang="en-IN" smtClean="0"/>
              <a:t>11-01-2019 11:13:08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32BF-B4C6-4FE7-BF79-A92BA620229A}" type="datetime9">
              <a:rPr lang="en-IN" smtClean="0"/>
              <a:t>11-01-2019 11:13:08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E17F-2605-4D3D-BE22-939258EF7F2E}" type="datetime9">
              <a:rPr lang="en-IN" smtClean="0"/>
              <a:t>11-01-2019 11:13:08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1C6C0-3030-4AB3-B21B-7211A1FCC60C}" type="datetime9">
              <a:rPr lang="en-IN" smtClean="0"/>
              <a:t>11-01-2019 11:13:08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031D5-8159-49D1-96EA-1733297D7F0E}" type="datetime9">
              <a:rPr lang="en-IN" smtClean="0"/>
              <a:t>11-01-2019 11:13:08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CA20EF-8233-4BA9-BEB2-6BFB2E602C96}" type="datetime9">
              <a:rPr lang="en-IN" smtClean="0"/>
              <a:t>11-01-2019 11:13:08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>
    <p:cover/>
  </p:transition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71600"/>
            <a:ext cx="7851648" cy="2438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FCW-4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6700" dirty="0" smtClean="0"/>
              <a:t>Counselling: </a:t>
            </a:r>
            <a:br>
              <a:rPr lang="en-US" sz="6700" dirty="0" smtClean="0"/>
            </a:br>
            <a:r>
              <a:rPr lang="en-US" sz="6700" dirty="0" smtClean="0"/>
              <a:t>Theory and Practice</a:t>
            </a:r>
            <a:br>
              <a:rPr lang="en-US" sz="6700" dirty="0" smtClean="0"/>
            </a:br>
            <a:r>
              <a:rPr lang="en-US" sz="6700" dirty="0" smtClean="0"/>
              <a:t>(Unit 1)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800600"/>
            <a:ext cx="7854696" cy="1066800"/>
          </a:xfrm>
        </p:spPr>
        <p:txBody>
          <a:bodyPr/>
          <a:lstStyle/>
          <a:p>
            <a:r>
              <a:rPr lang="en-IN" dirty="0" smtClean="0"/>
              <a:t>Dr. Jaimon Varghese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08B8E-1D72-4B07-99C0-BD5FDF8D3F94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Principles of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sz="3200" b="1" dirty="0" smtClean="0">
                <a:solidFill>
                  <a:srgbClr val="0070C0"/>
                </a:solidFill>
              </a:rPr>
              <a:t>Preparing client to open to criticism including self-criticism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3200" b="1" dirty="0" smtClean="0">
                <a:solidFill>
                  <a:srgbClr val="0070C0"/>
                </a:solidFill>
              </a:rPr>
              <a:t>Conversing with (not interviewing) the client to develop self-understanding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3200" b="1" dirty="0" smtClean="0">
                <a:solidFill>
                  <a:srgbClr val="0070C0"/>
                </a:solidFill>
              </a:rPr>
              <a:t>creating an atmosphere of permissive, non-threatening, war111 and accepting relationship with the client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sz="3200" b="1" dirty="0" smtClean="0">
                <a:solidFill>
                  <a:srgbClr val="0070C0"/>
                </a:solidFill>
              </a:rPr>
              <a:t>Counselling is for all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176A4-A174-44DF-A5CA-5243015D8728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 in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rgbClr val="7030A0"/>
                </a:solidFill>
              </a:rPr>
              <a:t>(Pathare, 2010:205-225)	</a:t>
            </a:r>
          </a:p>
          <a:p>
            <a:pPr marL="514350" indent="-514350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1. Establish a safe, trusting environment.</a:t>
            </a:r>
          </a:p>
          <a:p>
            <a:pPr marL="514350" indent="-514350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2. Clarify: Help the person put their concern into words.</a:t>
            </a:r>
          </a:p>
          <a:p>
            <a:pPr marL="514350" indent="-514350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3. Active listening: find out the client’s agenda: </a:t>
            </a:r>
          </a:p>
          <a:p>
            <a:pPr marL="880110" lvl="1" indent="-514350">
              <a:buAutoNum type="alphaLcParenR"/>
            </a:pPr>
            <a:r>
              <a:rPr lang="en-US" sz="3000" b="1" dirty="0" smtClean="0">
                <a:solidFill>
                  <a:srgbClr val="0070C0"/>
                </a:solidFill>
              </a:rPr>
              <a:t>paraphrase, summarize, reflect, interpret; &amp; </a:t>
            </a:r>
          </a:p>
          <a:p>
            <a:pPr marL="880110" lvl="1" indent="-514350">
              <a:buAutoNum type="alphaLcParenR"/>
            </a:pPr>
            <a:r>
              <a:rPr lang="en-US" sz="3000" b="1" dirty="0" smtClean="0">
                <a:solidFill>
                  <a:srgbClr val="0070C0"/>
                </a:solidFill>
              </a:rPr>
              <a:t>focus on feelings, not events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EAF36-02D4-4EDB-9A78-641DF14D7153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 in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4. Transform problem statements into goal statements.</a:t>
            </a:r>
          </a:p>
          <a:p>
            <a:pPr marL="514350" indent="-514350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5. Explore possible approaches to goal.</a:t>
            </a:r>
          </a:p>
          <a:p>
            <a:pPr marL="514350" indent="-514350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6. Help person choose one way towards goal and  develop a plan</a:t>
            </a:r>
          </a:p>
          <a:p>
            <a:pPr marL="514350" indent="-514350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7. Make a contract to fulfill the plan (or to take the next step).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652E3-4CA5-418D-A6BC-07CD75E6487F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 in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8. Summarize what has occurred, clarify, and get verification.</a:t>
            </a:r>
          </a:p>
          <a:p>
            <a:pPr marL="514350" indent="-514350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9. Evaluate progress: Get feedback and confirmation </a:t>
            </a:r>
            <a:r>
              <a:rPr lang="en-US" sz="3200" b="1" dirty="0" smtClean="0">
                <a:solidFill>
                  <a:srgbClr val="7030A0"/>
                </a:solidFill>
              </a:rPr>
              <a:t>(Marjorie </a:t>
            </a:r>
            <a:r>
              <a:rPr lang="en-US" sz="3200" b="1" dirty="0" err="1" smtClean="0">
                <a:solidFill>
                  <a:srgbClr val="7030A0"/>
                </a:solidFill>
              </a:rPr>
              <a:t>Neslon</a:t>
            </a:r>
            <a:r>
              <a:rPr lang="en-US" sz="3200" b="1" dirty="0" smtClean="0">
                <a:solidFill>
                  <a:srgbClr val="7030A0"/>
                </a:solidFill>
              </a:rPr>
              <a:t>, 2001)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940B4-C343-4083-BACF-847C4265D591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Stages in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3733800" cy="51054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70C0"/>
                </a:solidFill>
              </a:rPr>
              <a:t>Rapport</a:t>
            </a: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70C0"/>
                </a:solidFill>
              </a:rPr>
              <a:t>Declaration</a:t>
            </a: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70C0"/>
                </a:solidFill>
              </a:rPr>
              <a:t>Discussion</a:t>
            </a: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70C0"/>
                </a:solidFill>
              </a:rPr>
              <a:t>Identification (test to confirm our hypothesis)</a:t>
            </a: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70C0"/>
                </a:solidFill>
              </a:rPr>
              <a:t>Sessions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E8052-7EAE-46BC-879E-E43F013C68E0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48200" y="1295400"/>
            <a:ext cx="3733800" cy="51054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Techniques used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lang="en-US" sz="2400" b="1" dirty="0" smtClean="0">
                <a:solidFill>
                  <a:srgbClr val="0070C0"/>
                </a:solidFill>
              </a:rPr>
              <a:t>Observation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Interviewing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lang="en-US" sz="2400" b="1" dirty="0" smtClean="0">
                <a:solidFill>
                  <a:srgbClr val="0070C0"/>
                </a:solidFill>
              </a:rPr>
              <a:t>Biomedical measures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eriod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Psychological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tests – questionnaire / projective techniques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Stages in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848600" cy="51054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70C0"/>
                </a:solidFill>
              </a:rPr>
              <a:t>Psychological tests to confirm </a:t>
            </a:r>
            <a:r>
              <a:rPr lang="en-IN" sz="3200" b="1" dirty="0" smtClean="0">
                <a:solidFill>
                  <a:srgbClr val="0070C0"/>
                </a:solidFill>
              </a:rPr>
              <a:t>counsellor’s</a:t>
            </a:r>
            <a:r>
              <a:rPr lang="en-US" sz="3200" b="1" dirty="0" smtClean="0">
                <a:solidFill>
                  <a:srgbClr val="0070C0"/>
                </a:solidFill>
              </a:rPr>
              <a:t> hypotheses on the problem identified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D62A-BCD8-488E-A4B0-EB91758AD6B3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Stages in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70C0"/>
                </a:solidFill>
              </a:rPr>
              <a:t>Preparatory Stage (contracting)</a:t>
            </a: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70C0"/>
                </a:solidFill>
              </a:rPr>
              <a:t>Exploratory Stage (intake &amp; study)</a:t>
            </a:r>
          </a:p>
          <a:p>
            <a:pPr marL="880110" lvl="1" indent="-514350">
              <a:buAutoNum type="arabicPeriod"/>
            </a:pPr>
            <a:r>
              <a:rPr lang="en-US" sz="3000" b="1" dirty="0" smtClean="0">
                <a:solidFill>
                  <a:srgbClr val="0070C0"/>
                </a:solidFill>
              </a:rPr>
              <a:t>Problem</a:t>
            </a:r>
          </a:p>
          <a:p>
            <a:pPr marL="880110" lvl="1" indent="-514350">
              <a:buAutoNum type="arabicPeriod"/>
            </a:pPr>
            <a:r>
              <a:rPr lang="en-US" sz="3000" b="1" dirty="0" smtClean="0">
                <a:solidFill>
                  <a:srgbClr val="0070C0"/>
                </a:solidFill>
              </a:rPr>
              <a:t>Place (client’s situational factors)</a:t>
            </a:r>
          </a:p>
          <a:p>
            <a:pPr marL="880110" lvl="1" indent="-514350">
              <a:buAutoNum type="arabicPeriod"/>
            </a:pPr>
            <a:r>
              <a:rPr lang="en-US" sz="3000" b="1" dirty="0" smtClean="0">
                <a:solidFill>
                  <a:srgbClr val="0070C0"/>
                </a:solidFill>
              </a:rPr>
              <a:t>Person</a:t>
            </a: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rgbClr val="0070C0"/>
                </a:solidFill>
              </a:rPr>
              <a:t>Planning Stage</a:t>
            </a:r>
          </a:p>
          <a:p>
            <a:pPr marL="880110" lvl="1" indent="-514350">
              <a:buAutoNum type="arabicPeriod"/>
            </a:pPr>
            <a:r>
              <a:rPr lang="en-US" sz="3000" b="1" dirty="0" smtClean="0">
                <a:solidFill>
                  <a:srgbClr val="0070C0"/>
                </a:solidFill>
              </a:rPr>
              <a:t>Goal setting &amp; </a:t>
            </a:r>
          </a:p>
          <a:p>
            <a:pPr marL="880110" lvl="1" indent="-514350">
              <a:buAutoNum type="arabicPeriod"/>
            </a:pPr>
            <a:r>
              <a:rPr lang="en-US" sz="3000" b="1" dirty="0" smtClean="0">
                <a:solidFill>
                  <a:srgbClr val="0070C0"/>
                </a:solidFill>
              </a:rPr>
              <a:t>intervention plan</a:t>
            </a:r>
          </a:p>
          <a:p>
            <a:pPr marL="514350" indent="-514350">
              <a:buAutoNum type="arabicPeriod"/>
            </a:pPr>
            <a:endParaRPr lang="en-US" sz="32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1FCE4-0D7D-49A6-AE3C-6672D7197C03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Stages in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839200" cy="51054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3200" b="1" dirty="0" smtClean="0">
                <a:solidFill>
                  <a:srgbClr val="0070C0"/>
                </a:solidFill>
              </a:rPr>
              <a:t>Action Stage</a:t>
            </a:r>
          </a:p>
          <a:p>
            <a:pPr marL="880110" lvl="1" indent="-514350"/>
            <a:r>
              <a:rPr lang="en-US" sz="3000" b="1" dirty="0" smtClean="0">
                <a:solidFill>
                  <a:srgbClr val="0070C0"/>
                </a:solidFill>
              </a:rPr>
              <a:t>Rational Emotive Therapy (RET), Transactional Analysis (TA), Gestalt Psychotherapy (GT), Learning theories (LT)</a:t>
            </a:r>
          </a:p>
          <a:p>
            <a:pPr marL="880110" lvl="1" indent="-514350"/>
            <a:r>
              <a:rPr lang="en-US" sz="3000" b="1" dirty="0" smtClean="0">
                <a:solidFill>
                  <a:srgbClr val="0070C0"/>
                </a:solidFill>
              </a:rPr>
              <a:t>Resolution of emotional crisis;</a:t>
            </a:r>
          </a:p>
          <a:p>
            <a:pPr marL="880110" lvl="1" indent="-514350"/>
            <a:r>
              <a:rPr lang="en-US" sz="3000" b="1" dirty="0" smtClean="0">
                <a:solidFill>
                  <a:srgbClr val="0070C0"/>
                </a:solidFill>
              </a:rPr>
              <a:t>Resolution of problem </a:t>
            </a:r>
            <a:r>
              <a:rPr lang="en-US" sz="3000" b="1" dirty="0" err="1" smtClean="0">
                <a:solidFill>
                  <a:srgbClr val="0070C0"/>
                </a:solidFill>
              </a:rPr>
              <a:t>behaviours</a:t>
            </a:r>
            <a:r>
              <a:rPr lang="en-US" sz="3000" b="1" dirty="0" smtClean="0">
                <a:solidFill>
                  <a:srgbClr val="0070C0"/>
                </a:solidFill>
              </a:rPr>
              <a:t>;</a:t>
            </a:r>
          </a:p>
          <a:p>
            <a:pPr marL="880110" lvl="1" indent="-514350"/>
            <a:r>
              <a:rPr lang="en-US" sz="3000" b="1" dirty="0" smtClean="0">
                <a:solidFill>
                  <a:srgbClr val="0070C0"/>
                </a:solidFill>
              </a:rPr>
              <a:t>Improved self-confidence and self-esteem;</a:t>
            </a:r>
          </a:p>
          <a:p>
            <a:pPr marL="880110" lvl="1" indent="-514350"/>
            <a:r>
              <a:rPr lang="en-US" sz="3000" b="1" dirty="0" smtClean="0">
                <a:solidFill>
                  <a:srgbClr val="0070C0"/>
                </a:solidFill>
              </a:rPr>
              <a:t>Improved self-control and frustration tolerance;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1A96D-9FBB-4B4F-8656-CCE64F2712FB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Stages in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839200" cy="51054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3200" b="1" dirty="0" smtClean="0">
                <a:solidFill>
                  <a:srgbClr val="0070C0"/>
                </a:solidFill>
              </a:rPr>
              <a:t>Action Stage</a:t>
            </a:r>
          </a:p>
          <a:p>
            <a:pPr marL="880110" lvl="1" indent="-514350"/>
            <a:r>
              <a:rPr lang="en-US" sz="3000" b="1" dirty="0" smtClean="0">
                <a:solidFill>
                  <a:srgbClr val="0070C0"/>
                </a:solidFill>
              </a:rPr>
              <a:t>Improved reality orientation and appraisal of threats;</a:t>
            </a:r>
          </a:p>
          <a:p>
            <a:pPr marL="880110" lvl="1" indent="-514350"/>
            <a:r>
              <a:rPr lang="en-US" sz="3000" b="1" dirty="0" smtClean="0">
                <a:solidFill>
                  <a:srgbClr val="0070C0"/>
                </a:solidFill>
              </a:rPr>
              <a:t>Improved communication and problem-solving skills; and</a:t>
            </a:r>
          </a:p>
          <a:p>
            <a:pPr marL="880110" lvl="1" indent="-514350"/>
            <a:r>
              <a:rPr lang="en-US" sz="3000" b="1" dirty="0" smtClean="0">
                <a:solidFill>
                  <a:srgbClr val="0070C0"/>
                </a:solidFill>
              </a:rPr>
              <a:t>Improved overall adjustment, judgment, and emotional stability.</a:t>
            </a:r>
          </a:p>
          <a:p>
            <a:pPr marL="880110" lvl="1" indent="-514350"/>
            <a:r>
              <a:rPr lang="en-US" sz="3000" b="1" dirty="0" smtClean="0">
                <a:solidFill>
                  <a:srgbClr val="0070C0"/>
                </a:solidFill>
              </a:rPr>
              <a:t>Levels of intervention: biological (</a:t>
            </a:r>
            <a:r>
              <a:rPr lang="en-US" sz="3000" b="1" dirty="0" err="1" smtClean="0">
                <a:solidFill>
                  <a:srgbClr val="0070C0"/>
                </a:solidFill>
              </a:rPr>
              <a:t>nutri</a:t>
            </a:r>
            <a:r>
              <a:rPr lang="en-US" sz="3000" b="1" dirty="0" smtClean="0">
                <a:solidFill>
                  <a:srgbClr val="0070C0"/>
                </a:solidFill>
              </a:rPr>
              <a:t>, psychological, sociological and spiritual</a:t>
            </a:r>
          </a:p>
          <a:p>
            <a:pPr marL="514350" indent="-514350">
              <a:buFont typeface="+mj-lt"/>
              <a:buAutoNum type="arabicPeriod"/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 marL="514350" indent="-514350">
              <a:buAutoNum type="arabicPeriod" startAt="4"/>
            </a:pPr>
            <a:endParaRPr lang="en-US" sz="32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3840-653D-4506-A6FE-3B7DC4E55857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Stages in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839200" cy="51054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200" b="1" dirty="0" smtClean="0">
                <a:solidFill>
                  <a:srgbClr val="0070C0"/>
                </a:solidFill>
              </a:rPr>
              <a:t>Evaluation and Termination Stage</a:t>
            </a:r>
          </a:p>
          <a:p>
            <a:pPr marL="880110" lvl="1" indent="-514350"/>
            <a:r>
              <a:rPr lang="en-US" sz="2800" b="1" dirty="0" smtClean="0">
                <a:solidFill>
                  <a:srgbClr val="0070C0"/>
                </a:solidFill>
              </a:rPr>
              <a:t>Evaluating readiness for termination of counselling process;</a:t>
            </a:r>
          </a:p>
          <a:p>
            <a:pPr marL="880110" lvl="1" indent="-514350"/>
            <a:r>
              <a:rPr lang="en-US" sz="2800" b="1" dirty="0" smtClean="0">
                <a:solidFill>
                  <a:srgbClr val="0070C0"/>
                </a:solidFill>
              </a:rPr>
              <a:t>Letting the client know in advance about the termination of counselling;</a:t>
            </a:r>
          </a:p>
          <a:p>
            <a:pPr marL="880110" lvl="1" indent="-514350"/>
            <a:r>
              <a:rPr lang="en-US" sz="2800" b="1" dirty="0" smtClean="0">
                <a:solidFill>
                  <a:srgbClr val="0070C0"/>
                </a:solidFill>
              </a:rPr>
              <a:t>Discuss with client the readiness for termination;</a:t>
            </a:r>
          </a:p>
          <a:p>
            <a:pPr marL="880110" lvl="1" indent="-514350"/>
            <a:r>
              <a:rPr lang="en-US" sz="2800" b="1" dirty="0" smtClean="0">
                <a:solidFill>
                  <a:srgbClr val="0070C0"/>
                </a:solidFill>
              </a:rPr>
              <a:t>Review the course of action plan;</a:t>
            </a:r>
          </a:p>
          <a:p>
            <a:pPr marL="880110" lvl="1" indent="-514350"/>
            <a:r>
              <a:rPr lang="en-US" sz="2800" b="1" dirty="0" smtClean="0">
                <a:solidFill>
                  <a:srgbClr val="0070C0"/>
                </a:solidFill>
              </a:rPr>
              <a:t>Emphasis the client’s role in effecting change;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A9B53-4BD4-422D-BB2B-461330E668E4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Learner Objectives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1. Develop holistic understanding of counselling as a tool for help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2. Acquire knowledge, skills and attitudes for counselling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3. Develop insight in need and areas of counselling in different situations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4. To develop counselling competencies in students for working in various specialized set ups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AFE7-6EA3-4400-BCD6-437C991433A3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Stages in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839200" cy="51054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200" b="1" dirty="0" smtClean="0">
                <a:solidFill>
                  <a:srgbClr val="0070C0"/>
                </a:solidFill>
              </a:rPr>
              <a:t>Evaluation and Termination Stage</a:t>
            </a:r>
          </a:p>
          <a:p>
            <a:pPr marL="880110" lvl="1" indent="-514350"/>
            <a:r>
              <a:rPr lang="en-US" sz="2800" b="1" dirty="0" smtClean="0">
                <a:solidFill>
                  <a:srgbClr val="0070C0"/>
                </a:solidFill>
              </a:rPr>
              <a:t>Warning against the danger of ‘flight into health’ (relapse);</a:t>
            </a:r>
          </a:p>
          <a:p>
            <a:pPr marL="880110" lvl="1" indent="-514350"/>
            <a:r>
              <a:rPr lang="en-US" sz="2800" b="1" dirty="0" smtClean="0">
                <a:solidFill>
                  <a:srgbClr val="0070C0"/>
                </a:solidFill>
              </a:rPr>
              <a:t>Giving instructions for the maintenance of adaptive functioning;</a:t>
            </a:r>
          </a:p>
          <a:p>
            <a:pPr marL="880110" lvl="1" indent="-514350"/>
            <a:r>
              <a:rPr lang="en-US" sz="2800" b="1" dirty="0" smtClean="0">
                <a:solidFill>
                  <a:srgbClr val="0070C0"/>
                </a:solidFill>
              </a:rPr>
              <a:t>Discussion of follow up sessions; and</a:t>
            </a:r>
          </a:p>
          <a:p>
            <a:pPr marL="880110" lvl="1" indent="-514350"/>
            <a:r>
              <a:rPr lang="en-US" sz="2800" b="1" dirty="0" smtClean="0">
                <a:solidFill>
                  <a:srgbClr val="0070C0"/>
                </a:solidFill>
              </a:rPr>
              <a:t>Assuring the availability of counsellor in case of relapse into dysfunction.</a:t>
            </a:r>
          </a:p>
          <a:p>
            <a:pPr marL="514350" indent="-514350">
              <a:buFont typeface="+mj-lt"/>
              <a:buAutoNum type="arabicPeriod"/>
            </a:pPr>
            <a:endParaRPr lang="en-US" sz="3200" b="1" dirty="0" smtClean="0">
              <a:solidFill>
                <a:srgbClr val="0070C0"/>
              </a:solidFill>
            </a:endParaRPr>
          </a:p>
          <a:p>
            <a:pPr marL="514350" indent="-514350">
              <a:buAutoNum type="arabicPeriod" startAt="4"/>
            </a:pPr>
            <a:endParaRPr lang="en-US" sz="32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1C77-8862-4137-9D6F-754AAA9F69C0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Tools of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Non-standardized Tools (</a:t>
            </a:r>
            <a:r>
              <a:rPr lang="en-US" sz="3000" b="1" dirty="0" smtClean="0">
                <a:solidFill>
                  <a:srgbClr val="0070C0"/>
                </a:solidFill>
              </a:rPr>
              <a:t>developed by the </a:t>
            </a:r>
            <a:r>
              <a:rPr lang="en-US" sz="3000" b="1" dirty="0" err="1" smtClean="0">
                <a:solidFill>
                  <a:srgbClr val="0070C0"/>
                </a:solidFill>
              </a:rPr>
              <a:t>counsellors</a:t>
            </a:r>
            <a:r>
              <a:rPr lang="en-US" sz="3000" b="1" dirty="0" smtClean="0">
                <a:solidFill>
                  <a:srgbClr val="0070C0"/>
                </a:solidFill>
              </a:rPr>
              <a:t>)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interview schedule (to collect data through interview), 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observation checklist (to collect information by observation), 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record checklist (to collect data by records review), 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rating scale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11354-25FB-4F62-9669-9F9F38EF9E45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Tools of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Standardized Tools</a:t>
            </a:r>
            <a:endParaRPr lang="en-US" sz="3000" b="1" dirty="0" smtClean="0">
              <a:solidFill>
                <a:srgbClr val="0070C0"/>
              </a:solidFill>
            </a:endParaRP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'The psychological tests/tools are the tools which are more often used by the counsellor to get information about intelligence, attitude, aptitudes, interests, personality, sociability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6A2DA-86FB-4EFD-8169-E3A4CE76A16B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Techniques of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rgbClr val="7030A0"/>
                </a:solidFill>
              </a:rPr>
              <a:t>(Pathare &amp; </a:t>
            </a:r>
            <a:r>
              <a:rPr lang="en-US" sz="3200" b="1" dirty="0" err="1" smtClean="0">
                <a:solidFill>
                  <a:srgbClr val="7030A0"/>
                </a:solidFill>
              </a:rPr>
              <a:t>Lokhandewala</a:t>
            </a:r>
            <a:r>
              <a:rPr lang="en-US" sz="3200" b="1" dirty="0" smtClean="0">
                <a:solidFill>
                  <a:srgbClr val="7030A0"/>
                </a:solidFill>
              </a:rPr>
              <a:t>, 2010:228-265)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Supportive Techniques</a:t>
            </a:r>
          </a:p>
          <a:p>
            <a:pPr lvl="1"/>
            <a:r>
              <a:rPr lang="en-US" sz="3000" b="1" dirty="0" err="1" smtClean="0">
                <a:solidFill>
                  <a:srgbClr val="0070C0"/>
                </a:solidFill>
              </a:rPr>
              <a:t>i</a:t>
            </a:r>
            <a:r>
              <a:rPr lang="en-US" sz="3000" b="1" dirty="0" smtClean="0">
                <a:solidFill>
                  <a:srgbClr val="0070C0"/>
                </a:solidFill>
              </a:rPr>
              <a:t>. Ventilation (freely express problems without any restriction or inhibition)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ii. Catharsis (letting off of steam /  </a:t>
            </a:r>
            <a:r>
              <a:rPr lang="en-US" sz="3000" b="1" dirty="0" err="1" smtClean="0">
                <a:solidFill>
                  <a:srgbClr val="0070C0"/>
                </a:solidFill>
              </a:rPr>
              <a:t>pentup</a:t>
            </a:r>
            <a:r>
              <a:rPr lang="en-US" sz="3000" b="1" dirty="0" smtClean="0">
                <a:solidFill>
                  <a:srgbClr val="0070C0"/>
                </a:solidFill>
              </a:rPr>
              <a:t> emotions  - tears, anger and rage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iii. Clarification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iv. Education and awareness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v. Guidance and Suggestion</a:t>
            </a:r>
          </a:p>
          <a:p>
            <a:pPr lvl="1"/>
            <a:endParaRPr lang="en-US" sz="30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62F9-0878-4602-BD6A-8190AE83B755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Techniques of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Supportive Techniques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vi. Environmental Manipulation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vii. Externalization of Interests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viii. The Deliberate Pursuit of Pleasure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ix. The Utilization of Social Support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x. Physical Exercise and Medication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xi. Prayer, Meditation and Other Forms of Relaxation: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5A3AC-9033-455D-AC43-52FE20745ECE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Techniques of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Behavioural (modification )Techniques</a:t>
            </a:r>
          </a:p>
          <a:p>
            <a:pPr lvl="1"/>
            <a:r>
              <a:rPr lang="en-US" sz="3000" b="1" dirty="0" err="1" smtClean="0">
                <a:solidFill>
                  <a:srgbClr val="0070C0"/>
                </a:solidFill>
              </a:rPr>
              <a:t>i</a:t>
            </a:r>
            <a:r>
              <a:rPr lang="en-US" sz="3000" b="1" dirty="0" smtClean="0">
                <a:solidFill>
                  <a:srgbClr val="0070C0"/>
                </a:solidFill>
              </a:rPr>
              <a:t>. Classical Conditioning Theory (Pavlov)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ii. Instrumental Conditioning (Skinner)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iii. Observational Learning (</a:t>
            </a:r>
            <a:r>
              <a:rPr lang="en-US" sz="3000" b="1" dirty="0" err="1" smtClean="0">
                <a:solidFill>
                  <a:srgbClr val="0070C0"/>
                </a:solidFill>
              </a:rPr>
              <a:t>Bandura</a:t>
            </a:r>
            <a:r>
              <a:rPr lang="en-US" sz="3000" b="1" dirty="0" smtClean="0">
                <a:solidFill>
                  <a:srgbClr val="0070C0"/>
                </a:solidFill>
              </a:rPr>
              <a:t>) - attention, retention, reproduction and motivation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iv. Systematic desensitization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v. Flooding</a:t>
            </a:r>
          </a:p>
          <a:p>
            <a:pPr lvl="1"/>
            <a:endParaRPr lang="en-US" sz="30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918D-7780-40AF-BD6D-6C1204FE9640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Techniques of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Behavioural (modification )Techniques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vi. Shaping (reinforcement) 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vii. Chaining (forward / backward)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viii. Covert conditioning (mental rehearsal)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ix. Contingency management (tokenism)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x. Assertiveness training 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xi. Aversion therapy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xii. Biofeedback</a:t>
            </a:r>
          </a:p>
          <a:p>
            <a:pPr lvl="1"/>
            <a:endParaRPr lang="en-US" sz="3000" b="1" dirty="0" smtClean="0">
              <a:solidFill>
                <a:srgbClr val="0070C0"/>
              </a:solidFill>
            </a:endParaRPr>
          </a:p>
          <a:p>
            <a:pPr lvl="1"/>
            <a:endParaRPr lang="en-US" sz="30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FA7CF-864C-437B-ABC6-FB31A63CAB23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Techniques of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Cognitive Techniques in Counselling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Rational-Emotive (demonstrates the relationship between irrational ideas and unhappiness)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Cognitive-Behavioural - insight therapy changing negative thought patterns and maladaptive beliefs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Reality therapy- people are responsible for their behaviour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Transactional Analysis</a:t>
            </a:r>
          </a:p>
          <a:p>
            <a:pPr lvl="1"/>
            <a:endParaRPr lang="en-US" sz="3000" b="1" dirty="0" smtClean="0">
              <a:solidFill>
                <a:srgbClr val="0070C0"/>
              </a:solidFill>
            </a:endParaRPr>
          </a:p>
          <a:p>
            <a:pPr lvl="1"/>
            <a:endParaRPr lang="en-US" sz="30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F3D5-9F86-4E83-AB9F-C84CD8C78101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Techniques of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Psychoanalytical Techniques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1. Free Associations Method 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2. The Interpretation of Faulty Acts (Freudian Slips and Mistakes) 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3. The Interpretation of Dreams 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4. The Interpretation of Symbols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9A4E2-1631-4EFC-B242-74D5E2FC20FD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Counselling situations </a:t>
            </a:r>
            <a:endParaRPr lang="en-IN" sz="6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0070C0"/>
                </a:solidFill>
              </a:rPr>
              <a:t>        Developmental </a:t>
            </a:r>
          </a:p>
          <a:p>
            <a:r>
              <a:rPr lang="en-US" sz="5400" b="1" dirty="0" smtClean="0">
                <a:solidFill>
                  <a:srgbClr val="0070C0"/>
                </a:solidFill>
              </a:rPr>
              <a:t>        Preventive</a:t>
            </a:r>
          </a:p>
          <a:p>
            <a:r>
              <a:rPr lang="en-US" sz="5400" b="1" dirty="0" smtClean="0">
                <a:solidFill>
                  <a:srgbClr val="0070C0"/>
                </a:solidFill>
              </a:rPr>
              <a:t>        Facilitative </a:t>
            </a:r>
          </a:p>
          <a:p>
            <a:r>
              <a:rPr lang="en-US" sz="5400" b="1" dirty="0" smtClean="0">
                <a:solidFill>
                  <a:srgbClr val="0070C0"/>
                </a:solidFill>
              </a:rPr>
              <a:t>        Crisis Intervention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08CAC-22B7-4BFF-9D72-4A04D26DCCFF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- 1</a:t>
            </a:r>
            <a:b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Basics of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1.	Conceptual understanding, goals, principles of counselling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2. Process and stages in counselling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3. Tools and techniques of counselling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4. Counselling situations – developmental, preventive, facilitative, crisis intervention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19FAE-EF94-4483-AE4F-FF1493946BE4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Recommended Reading: 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1.</a:t>
            </a:r>
            <a:r>
              <a:rPr lang="en-US" sz="2800" b="1" dirty="0" smtClean="0">
                <a:solidFill>
                  <a:srgbClr val="0070C0"/>
                </a:solidFill>
              </a:rPr>
              <a:t> Gracious Thomas (Ed.) (2010) </a:t>
            </a:r>
            <a:r>
              <a:rPr lang="en-US" sz="2800" b="1" dirty="0" smtClean="0">
                <a:solidFill>
                  <a:srgbClr val="FF0000"/>
                </a:solidFill>
              </a:rPr>
              <a:t>Case Work and Counselling: Working with Individuals</a:t>
            </a:r>
            <a:r>
              <a:rPr lang="en-US" sz="2800" b="1" dirty="0" smtClean="0">
                <a:solidFill>
                  <a:srgbClr val="0070C0"/>
                </a:solidFill>
              </a:rPr>
              <a:t>, New Delhi: School of Social Work, IGNOU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2. Colin, </a:t>
            </a:r>
            <a:r>
              <a:rPr lang="en-US" b="1" dirty="0" err="1" smtClean="0">
                <a:solidFill>
                  <a:srgbClr val="0070C0"/>
                </a:solidFill>
              </a:rPr>
              <a:t>Feltham</a:t>
            </a:r>
            <a:r>
              <a:rPr lang="en-US" b="1" dirty="0" smtClean="0">
                <a:solidFill>
                  <a:srgbClr val="0070C0"/>
                </a:solidFill>
              </a:rPr>
              <a:t> (1995) </a:t>
            </a:r>
            <a:r>
              <a:rPr lang="en-US" b="1" dirty="0" smtClean="0">
                <a:solidFill>
                  <a:srgbClr val="C00000"/>
                </a:solidFill>
              </a:rPr>
              <a:t>What is Counselling</a:t>
            </a:r>
            <a:r>
              <a:rPr lang="en-US" b="1" dirty="0" smtClean="0">
                <a:solidFill>
                  <a:srgbClr val="0070C0"/>
                </a:solidFill>
              </a:rPr>
              <a:t>, New Delhi : Sage Publication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3. Gibson Robert, Mitchell Marianne (2005) </a:t>
            </a:r>
            <a:r>
              <a:rPr lang="en-US" b="1" dirty="0" smtClean="0">
                <a:solidFill>
                  <a:srgbClr val="C00000"/>
                </a:solidFill>
              </a:rPr>
              <a:t>Introduction to Counselling and Guidance </a:t>
            </a:r>
            <a:r>
              <a:rPr lang="en-US" b="1" dirty="0" smtClean="0">
                <a:solidFill>
                  <a:srgbClr val="0070C0"/>
                </a:solidFill>
              </a:rPr>
              <a:t>(6th Edition), New Delhi : Person Education Pvt. Ltd.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4. Hackney Harold, </a:t>
            </a:r>
            <a:r>
              <a:rPr lang="en-US" b="1" dirty="0" err="1" smtClean="0">
                <a:solidFill>
                  <a:srgbClr val="0070C0"/>
                </a:solidFill>
              </a:rPr>
              <a:t>Sherilyn</a:t>
            </a:r>
            <a:r>
              <a:rPr lang="en-US" b="1" dirty="0" smtClean="0">
                <a:solidFill>
                  <a:srgbClr val="0070C0"/>
                </a:solidFill>
              </a:rPr>
              <a:t> Cormier (1979) </a:t>
            </a:r>
            <a:r>
              <a:rPr lang="en-US" b="1" dirty="0" smtClean="0">
                <a:solidFill>
                  <a:srgbClr val="C00000"/>
                </a:solidFill>
              </a:rPr>
              <a:t>Counselling Strategies and Objectives</a:t>
            </a:r>
            <a:r>
              <a:rPr lang="en-US" b="1" dirty="0" smtClean="0">
                <a:solidFill>
                  <a:srgbClr val="0070C0"/>
                </a:solidFill>
              </a:rPr>
              <a:t>, New Jersey : Prentice – Hall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41299-5B54-41BD-996D-556B4D811CA2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Recommended Reading: 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5. </a:t>
            </a:r>
            <a:r>
              <a:rPr lang="en-US" b="1" dirty="0" err="1" smtClean="0">
                <a:solidFill>
                  <a:srgbClr val="0070C0"/>
                </a:solidFill>
              </a:rPr>
              <a:t>Madhukar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Indira</a:t>
            </a:r>
            <a:r>
              <a:rPr lang="en-US" b="1" dirty="0" smtClean="0">
                <a:solidFill>
                  <a:srgbClr val="0070C0"/>
                </a:solidFill>
              </a:rPr>
              <a:t> (2000) </a:t>
            </a:r>
            <a:r>
              <a:rPr lang="en-US" b="1" dirty="0" smtClean="0">
                <a:solidFill>
                  <a:srgbClr val="C00000"/>
                </a:solidFill>
              </a:rPr>
              <a:t>Guidance and Counselling, </a:t>
            </a:r>
            <a:r>
              <a:rPr lang="en-US" b="1" dirty="0" smtClean="0">
                <a:solidFill>
                  <a:srgbClr val="0070C0"/>
                </a:solidFill>
              </a:rPr>
              <a:t>New Delhi : Authors Press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6. Miller Ewan (2007) </a:t>
            </a:r>
            <a:r>
              <a:rPr lang="en-US" b="1" dirty="0" smtClean="0">
                <a:solidFill>
                  <a:srgbClr val="C00000"/>
                </a:solidFill>
              </a:rPr>
              <a:t>Person Centered Counselling Psychology, </a:t>
            </a:r>
            <a:r>
              <a:rPr lang="en-US" b="1" dirty="0" smtClean="0">
                <a:solidFill>
                  <a:srgbClr val="0070C0"/>
                </a:solidFill>
              </a:rPr>
              <a:t>New Delhi : Sage Publication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7. </a:t>
            </a:r>
            <a:r>
              <a:rPr lang="en-US" b="1" dirty="0" err="1" smtClean="0">
                <a:solidFill>
                  <a:srgbClr val="0070C0"/>
                </a:solidFill>
              </a:rPr>
              <a:t>Patri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Vasantha</a:t>
            </a:r>
            <a:r>
              <a:rPr lang="en-US" b="1" dirty="0" smtClean="0">
                <a:solidFill>
                  <a:srgbClr val="0070C0"/>
                </a:solidFill>
              </a:rPr>
              <a:t> (2001) </a:t>
            </a:r>
            <a:r>
              <a:rPr lang="en-US" b="1" dirty="0" smtClean="0">
                <a:solidFill>
                  <a:srgbClr val="C00000"/>
                </a:solidFill>
              </a:rPr>
              <a:t>Counselling Psychology</a:t>
            </a:r>
            <a:r>
              <a:rPr lang="en-US" b="1" dirty="0" smtClean="0">
                <a:solidFill>
                  <a:srgbClr val="0070C0"/>
                </a:solidFill>
              </a:rPr>
              <a:t>, New Delhi : Authors Press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8. </a:t>
            </a:r>
            <a:r>
              <a:rPr lang="en-US" b="1" dirty="0" err="1" smtClean="0">
                <a:solidFill>
                  <a:srgbClr val="0070C0"/>
                </a:solidFill>
              </a:rPr>
              <a:t>Rao</a:t>
            </a:r>
            <a:r>
              <a:rPr lang="en-US" b="1" dirty="0" smtClean="0">
                <a:solidFill>
                  <a:srgbClr val="0070C0"/>
                </a:solidFill>
              </a:rPr>
              <a:t>, </a:t>
            </a:r>
            <a:r>
              <a:rPr lang="en-US" b="1" dirty="0" err="1" smtClean="0">
                <a:solidFill>
                  <a:srgbClr val="0070C0"/>
                </a:solidFill>
              </a:rPr>
              <a:t>Narayan</a:t>
            </a:r>
            <a:r>
              <a:rPr lang="en-US" b="1" dirty="0" smtClean="0">
                <a:solidFill>
                  <a:srgbClr val="0070C0"/>
                </a:solidFill>
              </a:rPr>
              <a:t> (1995) </a:t>
            </a:r>
            <a:r>
              <a:rPr lang="en-US" b="1" dirty="0" smtClean="0">
                <a:solidFill>
                  <a:srgbClr val="C00000"/>
                </a:solidFill>
              </a:rPr>
              <a:t>Counselling and Guidance</a:t>
            </a:r>
            <a:r>
              <a:rPr lang="en-US" b="1" dirty="0" smtClean="0">
                <a:solidFill>
                  <a:srgbClr val="0070C0"/>
                </a:solidFill>
              </a:rPr>
              <a:t>, New Delhi : Tata McGraw – Hill Publishing Co, Ltd.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9. </a:t>
            </a:r>
            <a:r>
              <a:rPr lang="en-US" b="1" dirty="0" err="1" smtClean="0">
                <a:solidFill>
                  <a:srgbClr val="0070C0"/>
                </a:solidFill>
              </a:rPr>
              <a:t>Barki</a:t>
            </a:r>
            <a:r>
              <a:rPr lang="en-US" b="1" dirty="0" smtClean="0">
                <a:solidFill>
                  <a:srgbClr val="0070C0"/>
                </a:solidFill>
              </a:rPr>
              <a:t>, B. G. </a:t>
            </a:r>
            <a:r>
              <a:rPr lang="en-US" b="1" dirty="0" err="1" smtClean="0">
                <a:solidFill>
                  <a:srgbClr val="0070C0"/>
                </a:solidFill>
              </a:rPr>
              <a:t>Mukhopadyay</a:t>
            </a:r>
            <a:r>
              <a:rPr lang="en-US" b="1" dirty="0" smtClean="0">
                <a:solidFill>
                  <a:srgbClr val="0070C0"/>
                </a:solidFill>
              </a:rPr>
              <a:t>, B. (1991) </a:t>
            </a:r>
            <a:r>
              <a:rPr lang="en-US" b="1" dirty="0" smtClean="0">
                <a:solidFill>
                  <a:srgbClr val="C00000"/>
                </a:solidFill>
              </a:rPr>
              <a:t>Guidance and counseling, </a:t>
            </a:r>
            <a:r>
              <a:rPr lang="en-US" b="1" dirty="0" smtClean="0">
                <a:solidFill>
                  <a:srgbClr val="0070C0"/>
                </a:solidFill>
              </a:rPr>
              <a:t>New Delhi : Sterling Publishers, Pvt. Ltd.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BD27-E657-4B37-A4AB-BED7F0CE1F7E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381000" y="3048000"/>
            <a:ext cx="8229600" cy="1143000"/>
          </a:xfrm>
        </p:spPr>
        <p:txBody>
          <a:bodyPr/>
          <a:lstStyle/>
          <a:p>
            <a:pPr algn="ctr"/>
            <a:r>
              <a:rPr lang="en-US" sz="9600" smtClean="0">
                <a:solidFill>
                  <a:srgbClr val="FF33CC"/>
                </a:solidFill>
                <a:latin typeface="Brush Script MT" pitchFamily="66" charset="0"/>
              </a:rPr>
              <a:t>Thank You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DFAABAA-7446-4A0F-A3E0-109BC03CC2DC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84000-E540-429F-8BED-EBC2E02B7100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28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Conceptual understanding of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F.P. Robinson describes counselling as aiding normal people to achieve higher level adjustment skills which manifest themselves as increased maturity, independence, personal integration and responsibility </a:t>
            </a:r>
            <a:r>
              <a:rPr lang="en-US" sz="3200" b="1" dirty="0" smtClean="0">
                <a:solidFill>
                  <a:srgbClr val="7030A0"/>
                </a:solidFill>
              </a:rPr>
              <a:t>(Pathare, 2010:189)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5FAD6-46B2-438C-8DE9-B7950A0814E0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Conceptual understanding of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G.W. </a:t>
            </a:r>
            <a:r>
              <a:rPr lang="en-US" sz="3200" b="1" dirty="0" err="1" smtClean="0">
                <a:solidFill>
                  <a:srgbClr val="0070C0"/>
                </a:solidFill>
              </a:rPr>
              <a:t>Gustad</a:t>
            </a:r>
            <a:r>
              <a:rPr lang="en-US" sz="3200" b="1" dirty="0" smtClean="0">
                <a:solidFill>
                  <a:srgbClr val="0070C0"/>
                </a:solidFill>
              </a:rPr>
              <a:t> has defined counselling as a learning-oriented process, carried on in a simple one to-one social environment, in which a counsellor, professionally competent in relevant psychological skills and knowledge, seeks to assist the client by methods appropriate to the latter’s needs and within the context of the total personnel programme,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851C3-8176-4B6C-9D46-CFC596A81604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Conceptual understanding of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48768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to learn more about himself, to learn to put such understanding into effect in relation to more clearly perceived, realistically defined goals to the end that the client may become a happier and more productive member of his society” (Journal of Vocational Psychology, No.36) </a:t>
            </a:r>
            <a:r>
              <a:rPr lang="en-US" sz="3200" b="1" dirty="0" smtClean="0">
                <a:solidFill>
                  <a:srgbClr val="7030A0"/>
                </a:solidFill>
              </a:rPr>
              <a:t>(Pathare, 2010:189) 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901B3-0DAC-4611-BD56-53D4336348F2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Goals of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rgbClr val="FF33CC"/>
                </a:solidFill>
              </a:rPr>
              <a:t>General goal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increasing human effectiveness”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altering how people feel, think and act so that they may live their lives more effectively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FF33CC"/>
                </a:solidFill>
              </a:rPr>
              <a:t>Specific goal </a:t>
            </a:r>
            <a:r>
              <a:rPr lang="en-US" sz="3200" b="1" dirty="0" smtClean="0">
                <a:solidFill>
                  <a:srgbClr val="7030A0"/>
                </a:solidFill>
              </a:rPr>
              <a:t>(Pathare, 2010:195-197)</a:t>
            </a:r>
          </a:p>
          <a:p>
            <a:r>
              <a:rPr lang="en-US" sz="3200" b="1" dirty="0" err="1" smtClean="0">
                <a:solidFill>
                  <a:srgbClr val="0070C0"/>
                </a:solidFill>
              </a:rPr>
              <a:t>i</a:t>
            </a:r>
            <a:r>
              <a:rPr lang="en-US" sz="3200" b="1" dirty="0" smtClean="0">
                <a:solidFill>
                  <a:srgbClr val="0070C0"/>
                </a:solidFill>
              </a:rPr>
              <a:t>. Counselling for healthy development of personality (self </a:t>
            </a:r>
            <a:r>
              <a:rPr lang="en-US" sz="3200" b="1" dirty="0" err="1" smtClean="0">
                <a:solidFill>
                  <a:srgbClr val="0070C0"/>
                </a:solidFill>
              </a:rPr>
              <a:t>actualisation</a:t>
            </a:r>
            <a:r>
              <a:rPr lang="en-US" sz="3200" b="1" dirty="0" smtClean="0">
                <a:solidFill>
                  <a:srgbClr val="0070C0"/>
                </a:solidFill>
              </a:rPr>
              <a:t>)</a:t>
            </a:r>
          </a:p>
          <a:p>
            <a:pPr>
              <a:buNone/>
            </a:pPr>
            <a:endParaRPr lang="en-US" sz="32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D7D6C-2225-445E-AC12-2EF6C4A10578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Goals of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rgbClr val="FF33CC"/>
                </a:solidFill>
              </a:rPr>
              <a:t>Specific goal </a:t>
            </a:r>
            <a:r>
              <a:rPr lang="en-US" sz="3200" b="1" dirty="0" smtClean="0">
                <a:solidFill>
                  <a:srgbClr val="7030A0"/>
                </a:solidFill>
              </a:rPr>
              <a:t>(Pathare, 2010:195-197)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ii. Counselling as providing support and guidance  (crisis intervention )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iii. Counselling as emotional </a:t>
            </a:r>
            <a:r>
              <a:rPr lang="en-US" sz="3200" b="1" dirty="0" smtClean="0">
                <a:solidFill>
                  <a:srgbClr val="0070C0"/>
                </a:solidFill>
              </a:rPr>
              <a:t>release (catharsis)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r>
              <a:rPr lang="en-US" sz="3200" b="1" dirty="0" smtClean="0">
                <a:solidFill>
                  <a:srgbClr val="0070C0"/>
                </a:solidFill>
              </a:rPr>
              <a:t>iv. Counselling for awareness (self)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v. Counselling for value clarification and change</a:t>
            </a:r>
          </a:p>
          <a:p>
            <a:endParaRPr lang="en-US" sz="3200" b="1" dirty="0" smtClean="0">
              <a:solidFill>
                <a:srgbClr val="0070C0"/>
              </a:solidFill>
            </a:endParaRPr>
          </a:p>
          <a:p>
            <a:endParaRPr lang="en-US" sz="32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32E2E-9236-431E-98C2-8216A91A4F70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Principles of counselling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0070C0"/>
                </a:solidFill>
              </a:rPr>
              <a:t>Counselling is a process (time consuming)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0070C0"/>
                </a:solidFill>
              </a:rPr>
              <a:t>Self determination (facilitating self choice); not advice giving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0070C0"/>
                </a:solidFill>
              </a:rPr>
              <a:t>Respecting individual differences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0070C0"/>
                </a:solidFill>
              </a:rPr>
              <a:t>thinking with  (not for) the client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0070C0"/>
                </a:solidFill>
              </a:rPr>
              <a:t>assist the person to find solution on his/her own problems (facilitation)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60CBC-56CA-4A45-BDE7-0B6002ACA027}" type="datetime9">
              <a:rPr lang="en-IN" smtClean="0"/>
              <a:t>11-01-2019 11:13:09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934</TotalTime>
  <Words>1531</Words>
  <Application>Microsoft Office PowerPoint</Application>
  <PresentationFormat>On-screen Show (4:3)</PresentationFormat>
  <Paragraphs>271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Flow</vt:lpstr>
      <vt:lpstr>FCW-4  Counselling:  Theory and Practice (Unit 1)</vt:lpstr>
      <vt:lpstr>Learner Objectives</vt:lpstr>
      <vt:lpstr>Unit - 1 Basics of Counselling</vt:lpstr>
      <vt:lpstr>Conceptual understanding of counselling</vt:lpstr>
      <vt:lpstr>Conceptual understanding of counselling</vt:lpstr>
      <vt:lpstr>Conceptual understanding of counselling</vt:lpstr>
      <vt:lpstr>Goals of counselling</vt:lpstr>
      <vt:lpstr>Goals of counselling</vt:lpstr>
      <vt:lpstr>Principles of counselling</vt:lpstr>
      <vt:lpstr>Principles of counselling</vt:lpstr>
      <vt:lpstr>Process in counselling</vt:lpstr>
      <vt:lpstr>Process in counselling</vt:lpstr>
      <vt:lpstr>Process in counselling</vt:lpstr>
      <vt:lpstr>Stages in counselling</vt:lpstr>
      <vt:lpstr>Stages in counselling</vt:lpstr>
      <vt:lpstr>Stages in counselling</vt:lpstr>
      <vt:lpstr>Stages in counselling</vt:lpstr>
      <vt:lpstr>Stages in counselling</vt:lpstr>
      <vt:lpstr>Stages in counselling</vt:lpstr>
      <vt:lpstr>Stages in counselling</vt:lpstr>
      <vt:lpstr>Tools of counselling</vt:lpstr>
      <vt:lpstr>Tools of counselling</vt:lpstr>
      <vt:lpstr>Techniques of counselling</vt:lpstr>
      <vt:lpstr>Techniques of counselling</vt:lpstr>
      <vt:lpstr>Techniques of counselling</vt:lpstr>
      <vt:lpstr>Techniques of counselling</vt:lpstr>
      <vt:lpstr>Techniques of counselling</vt:lpstr>
      <vt:lpstr>Techniques of counselling</vt:lpstr>
      <vt:lpstr>Counselling situations </vt:lpstr>
      <vt:lpstr>Recommended Reading: </vt:lpstr>
      <vt:lpstr>Recommended Reading: 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 – IX  Community Health, Mental Health and Environmental Hygiene</dc:title>
  <dc:creator>Dr. Pathare</dc:creator>
  <cp:lastModifiedBy>Dr. Pathare</cp:lastModifiedBy>
  <cp:revision>37</cp:revision>
  <dcterms:created xsi:type="dcterms:W3CDTF">2006-08-16T00:00:00Z</dcterms:created>
  <dcterms:modified xsi:type="dcterms:W3CDTF">2019-01-11T05:43:12Z</dcterms:modified>
</cp:coreProperties>
</file>