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2"/>
  </p:notesMasterIdLst>
  <p:sldIdLst>
    <p:sldId id="309" r:id="rId2"/>
    <p:sldId id="257" r:id="rId3"/>
    <p:sldId id="272" r:id="rId4"/>
    <p:sldId id="277" r:id="rId5"/>
    <p:sldId id="281" r:id="rId6"/>
    <p:sldId id="284" r:id="rId7"/>
    <p:sldId id="289" r:id="rId8"/>
    <p:sldId id="294" r:id="rId9"/>
    <p:sldId id="290" r:id="rId10"/>
    <p:sldId id="291" r:id="rId11"/>
    <p:sldId id="292" r:id="rId12"/>
    <p:sldId id="293" r:id="rId13"/>
    <p:sldId id="295" r:id="rId14"/>
    <p:sldId id="296" r:id="rId15"/>
    <p:sldId id="297" r:id="rId16"/>
    <p:sldId id="285" r:id="rId17"/>
    <p:sldId id="299" r:id="rId18"/>
    <p:sldId id="300" r:id="rId19"/>
    <p:sldId id="301" r:id="rId20"/>
    <p:sldId id="302" r:id="rId21"/>
    <p:sldId id="303" r:id="rId22"/>
    <p:sldId id="304" r:id="rId23"/>
    <p:sldId id="305" r:id="rId24"/>
    <p:sldId id="306" r:id="rId25"/>
    <p:sldId id="286" r:id="rId26"/>
    <p:sldId id="307" r:id="rId27"/>
    <p:sldId id="308" r:id="rId28"/>
    <p:sldId id="282" r:id="rId29"/>
    <p:sldId id="310" r:id="rId30"/>
    <p:sldId id="315" r:id="rId31"/>
    <p:sldId id="316" r:id="rId32"/>
    <p:sldId id="317" r:id="rId33"/>
    <p:sldId id="318" r:id="rId34"/>
    <p:sldId id="319" r:id="rId35"/>
    <p:sldId id="320" r:id="rId36"/>
    <p:sldId id="321" r:id="rId37"/>
    <p:sldId id="322" r:id="rId38"/>
    <p:sldId id="311" r:id="rId39"/>
    <p:sldId id="328" r:id="rId40"/>
    <p:sldId id="329" r:id="rId41"/>
    <p:sldId id="330" r:id="rId42"/>
    <p:sldId id="331" r:id="rId43"/>
    <p:sldId id="332" r:id="rId44"/>
    <p:sldId id="323" r:id="rId45"/>
    <p:sldId id="333" r:id="rId46"/>
    <p:sldId id="324" r:id="rId47"/>
    <p:sldId id="325" r:id="rId48"/>
    <p:sldId id="326" r:id="rId49"/>
    <p:sldId id="312" r:id="rId50"/>
    <p:sldId id="338" r:id="rId51"/>
    <p:sldId id="339" r:id="rId52"/>
    <p:sldId id="340" r:id="rId53"/>
    <p:sldId id="341" r:id="rId54"/>
    <p:sldId id="343" r:id="rId55"/>
    <p:sldId id="344" r:id="rId56"/>
    <p:sldId id="342" r:id="rId57"/>
    <p:sldId id="345" r:id="rId58"/>
    <p:sldId id="334" r:id="rId59"/>
    <p:sldId id="335" r:id="rId60"/>
    <p:sldId id="346" r:id="rId61"/>
    <p:sldId id="336" r:id="rId62"/>
    <p:sldId id="337" r:id="rId63"/>
    <p:sldId id="347" r:id="rId64"/>
    <p:sldId id="348" r:id="rId65"/>
    <p:sldId id="349" r:id="rId66"/>
    <p:sldId id="350" r:id="rId67"/>
    <p:sldId id="314" r:id="rId68"/>
    <p:sldId id="287" r:id="rId69"/>
    <p:sldId id="288" r:id="rId70"/>
    <p:sldId id="351" r:id="rId7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8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7C1797-CA36-4CB5-93B4-695179B215CB}" type="datetimeFigureOut">
              <a:rPr lang="en-US" smtClean="0"/>
              <a:pPr/>
              <a:t>2/3/2018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B930B-FABC-42FA-9F1D-59F02799ECA5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3C9DD-6B7E-4F05-B4DA-50158E566F8D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9D0E63-57B3-4340-89F7-9CD5BB03133B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E7E7A-83D0-4441-8E5E-77CB1DE04217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745F8-2087-46CC-96D0-85FFB171881B}" type="datetime9">
              <a:rPr lang="en-IN" smtClean="0"/>
              <a:pPr>
                <a:defRPr/>
              </a:pPr>
              <a:t>03-02-2018 09:59:11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Method 1: Social Casework</a:t>
            </a: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EB4FC-516D-4EF2-89FA-C3C91DE603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543E6-3CE6-4AEF-92F2-6A0DFE894EEB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FFD77C-D0C7-4527-9FFA-CB1BD134EE84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cov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D4298-EA20-41DD-8321-AF37E7A4DF5C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C20B96-C34F-48CE-A084-9FD528895C6D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0E891-9905-434A-81EA-EEF9C4DDC580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003FF-14A7-4E56-8D8B-E295DB95794D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DEE3DD-587C-4D17-9C62-2068987EA0C2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cov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E6087-13BA-4284-89BC-76A518C06497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cov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CA22F20-D468-463F-BA34-09984CAC6273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 spd="slow">
    <p:cover/>
  </p:transition>
  <p:hf hd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371600"/>
            <a:ext cx="7851648" cy="24384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rgbClr val="FFC000"/>
                </a:solidFill>
              </a:rPr>
              <a:t>FCW-4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sz="6700" dirty="0" smtClean="0"/>
              <a:t>Counselling: </a:t>
            </a:r>
            <a:br>
              <a:rPr lang="en-US" sz="6700" dirty="0" smtClean="0"/>
            </a:br>
            <a:r>
              <a:rPr lang="en-US" sz="6700" dirty="0" smtClean="0"/>
              <a:t>Theory and Practice</a:t>
            </a:r>
            <a:br>
              <a:rPr lang="en-US" sz="6700" dirty="0" smtClean="0"/>
            </a:br>
            <a:r>
              <a:rPr lang="en-US" sz="6700" dirty="0" smtClean="0">
                <a:solidFill>
                  <a:srgbClr val="00B0F0"/>
                </a:solidFill>
              </a:rPr>
              <a:t>Unit 2</a:t>
            </a:r>
            <a:endParaRPr lang="en-IN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800600"/>
            <a:ext cx="7854696" cy="1066800"/>
          </a:xfrm>
        </p:spPr>
        <p:txBody>
          <a:bodyPr/>
          <a:lstStyle/>
          <a:p>
            <a:r>
              <a:rPr lang="en-IN" dirty="0" smtClean="0"/>
              <a:t>Dr. Jaimon Varghese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4B293-8591-456B-993E-DED0C0D0CB40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Techniques of psychoanalytic counselling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990600"/>
            <a:ext cx="7696200" cy="5334000"/>
          </a:xfrm>
        </p:spPr>
        <p:txBody>
          <a:bodyPr>
            <a:noAutofit/>
          </a:bodyPr>
          <a:lstStyle/>
          <a:p>
            <a:r>
              <a:rPr lang="en-IN" sz="4400" b="1" dirty="0" smtClean="0">
                <a:solidFill>
                  <a:srgbClr val="0070C0"/>
                </a:solidFill>
              </a:rPr>
              <a:t>Free Association</a:t>
            </a:r>
          </a:p>
          <a:p>
            <a:r>
              <a:rPr lang="en-IN" sz="4400" b="1" dirty="0" smtClean="0">
                <a:solidFill>
                  <a:srgbClr val="0070C0"/>
                </a:solidFill>
              </a:rPr>
              <a:t>Analysis of Resistance</a:t>
            </a:r>
          </a:p>
          <a:p>
            <a:r>
              <a:rPr lang="en-IN" sz="4400" b="1" dirty="0" smtClean="0">
                <a:solidFill>
                  <a:srgbClr val="0070C0"/>
                </a:solidFill>
              </a:rPr>
              <a:t>Analysis of transference</a:t>
            </a:r>
          </a:p>
          <a:p>
            <a:r>
              <a:rPr lang="en-IN" sz="4400" b="1" dirty="0" smtClean="0">
                <a:solidFill>
                  <a:srgbClr val="0070C0"/>
                </a:solidFill>
              </a:rPr>
              <a:t>Analyst’s interpretations</a:t>
            </a:r>
          </a:p>
          <a:p>
            <a:r>
              <a:rPr lang="en-IN" sz="4400" b="1" dirty="0" smtClean="0">
                <a:solidFill>
                  <a:srgbClr val="0070C0"/>
                </a:solidFill>
              </a:rPr>
              <a:t>Analysis of Dreams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Strengths of psychoanalytic counselling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458200" cy="5562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importance of sexuality and the unconscious</a:t>
            </a:r>
          </a:p>
          <a:p>
            <a:r>
              <a:rPr lang="en-IN" sz="3600" b="1" dirty="0" smtClean="0">
                <a:solidFill>
                  <a:srgbClr val="0070C0"/>
                </a:solidFill>
              </a:rPr>
              <a:t>based on case histories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Supports several diagnostic instruments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reflects the complexity of human nature</a:t>
            </a:r>
          </a:p>
          <a:p>
            <a:r>
              <a:rPr lang="en-IN" sz="3600" b="1" dirty="0" smtClean="0">
                <a:solidFill>
                  <a:srgbClr val="0070C0"/>
                </a:solidFill>
              </a:rPr>
              <a:t>Helped development of ego psychology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Strengths of psychoanalytic counselling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458200" cy="5562600"/>
          </a:xfrm>
        </p:spPr>
        <p:txBody>
          <a:bodyPr>
            <a:noAutofit/>
          </a:bodyPr>
          <a:lstStyle/>
          <a:p>
            <a:r>
              <a:rPr lang="en-IN" sz="3600" b="1" dirty="0" smtClean="0">
                <a:solidFill>
                  <a:srgbClr val="0070C0"/>
                </a:solidFill>
              </a:rPr>
              <a:t>effective for hysteria, narcissism, obsessive-compulsive reactions, character </a:t>
            </a:r>
            <a:r>
              <a:rPr lang="en-US" sz="3600" b="1" dirty="0" smtClean="0">
                <a:solidFill>
                  <a:srgbClr val="0070C0"/>
                </a:solidFill>
              </a:rPr>
              <a:t>disorders, anxiety, phobias, and sexual difficulties</a:t>
            </a:r>
            <a:endParaRPr lang="en-IN" sz="3600" b="1" dirty="0" smtClean="0">
              <a:solidFill>
                <a:srgbClr val="0070C0"/>
              </a:solidFill>
            </a:endParaRPr>
          </a:p>
          <a:p>
            <a:r>
              <a:rPr lang="en-US" sz="3600" b="1" dirty="0" smtClean="0">
                <a:solidFill>
                  <a:srgbClr val="0070C0"/>
                </a:solidFill>
              </a:rPr>
              <a:t>importance of developmental stages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Thematic Apperception Test or the Rorschach Ink Blots, are rooted in psychoanalytic theory</a:t>
            </a:r>
            <a:endParaRPr lang="en-IN" sz="36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 of psychoanalytic counselling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458200" cy="5562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Time consuming and expensive.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The approach does not seem to lend itself to working with older clients.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Based on many concepts not easily communicated or understood. 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These concepts not only are difficult to test but also have inadequate evidence for their existence.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 of psychoanalytic counselling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458200" cy="5562600"/>
          </a:xfrm>
        </p:spPr>
        <p:txBody>
          <a:bodyPr>
            <a:noAutofit/>
          </a:bodyPr>
          <a:lstStyle/>
          <a:p>
            <a:r>
              <a:rPr lang="en-IN" sz="3600" b="1" dirty="0" smtClean="0">
                <a:solidFill>
                  <a:srgbClr val="0070C0"/>
                </a:solidFill>
              </a:rPr>
              <a:t>Overemphasis on biology and unconscious forces</a:t>
            </a:r>
          </a:p>
          <a:p>
            <a:r>
              <a:rPr lang="en-IN" sz="3600" b="1" dirty="0" smtClean="0">
                <a:solidFill>
                  <a:srgbClr val="0070C0"/>
                </a:solidFill>
              </a:rPr>
              <a:t>Sexism</a:t>
            </a:r>
          </a:p>
          <a:p>
            <a:r>
              <a:rPr lang="en-IN" sz="3600" b="1" dirty="0" smtClean="0">
                <a:solidFill>
                  <a:srgbClr val="0070C0"/>
                </a:solidFill>
              </a:rPr>
              <a:t>Lack of Cross-cultural support</a:t>
            </a:r>
          </a:p>
          <a:p>
            <a:r>
              <a:rPr lang="en-IN" sz="3600" b="1" dirty="0" smtClean="0">
                <a:solidFill>
                  <a:srgbClr val="0070C0"/>
                </a:solidFill>
              </a:rPr>
              <a:t>The approach is deterministic.</a:t>
            </a:r>
          </a:p>
          <a:p>
            <a:r>
              <a:rPr lang="en-IN" sz="3600" b="1" dirty="0" smtClean="0">
                <a:solidFill>
                  <a:srgbClr val="0070C0"/>
                </a:solidFill>
              </a:rPr>
              <a:t>Counsellors and psychologists have had a difficult time getting extensive training in psychoanalysis.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Theories of personality and their significance for counselling - </a:t>
            </a:r>
            <a:r>
              <a:rPr lang="en-US" sz="4000" b="1" dirty="0" smtClean="0">
                <a:solidFill>
                  <a:srgbClr val="FF33CC"/>
                </a:solidFill>
              </a:rPr>
              <a:t>Alfred Adler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876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7030A0"/>
                </a:solidFill>
              </a:rPr>
              <a:t>View of Human Nature (</a:t>
            </a:r>
            <a:r>
              <a:rPr lang="en-US" sz="3200" b="1" dirty="0" err="1" smtClean="0">
                <a:solidFill>
                  <a:srgbClr val="7030A0"/>
                </a:solidFill>
              </a:rPr>
              <a:t>Adlerian</a:t>
            </a:r>
            <a:r>
              <a:rPr lang="en-US" sz="3200" b="1" dirty="0" smtClean="0">
                <a:solidFill>
                  <a:srgbClr val="7030A0"/>
                </a:solidFill>
              </a:rPr>
              <a:t> Theory)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Rather than being motivated by instinctual drives, humans are motivated by social and interpersonal factors. 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Conscious aspects of behaviour, rather than the unconscious are central to the development of personality.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Theories of personality and their significance for counselling - </a:t>
            </a:r>
            <a:r>
              <a:rPr lang="en-US" sz="4000" b="1" dirty="0" smtClean="0">
                <a:solidFill>
                  <a:srgbClr val="FF33CC"/>
                </a:solidFill>
              </a:rPr>
              <a:t>Alfred Adler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876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rgbClr val="7030A0"/>
                </a:solidFill>
              </a:rPr>
              <a:t>View of Human Nature (</a:t>
            </a:r>
            <a:r>
              <a:rPr lang="en-US" sz="3600" b="1" dirty="0" err="1" smtClean="0">
                <a:solidFill>
                  <a:srgbClr val="7030A0"/>
                </a:solidFill>
              </a:rPr>
              <a:t>Adlerian</a:t>
            </a:r>
            <a:r>
              <a:rPr lang="en-US" sz="3600" b="1" dirty="0" smtClean="0">
                <a:solidFill>
                  <a:srgbClr val="7030A0"/>
                </a:solidFill>
              </a:rPr>
              <a:t> Theory)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“Individual Psychology”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The important concepts of </a:t>
            </a:r>
            <a:r>
              <a:rPr lang="en-US" sz="3600" b="1" dirty="0" err="1" smtClean="0">
                <a:solidFill>
                  <a:srgbClr val="0070C0"/>
                </a:solidFill>
              </a:rPr>
              <a:t>Adlerian</a:t>
            </a:r>
            <a:r>
              <a:rPr lang="en-US" sz="3600" b="1" dirty="0" smtClean="0">
                <a:solidFill>
                  <a:srgbClr val="0070C0"/>
                </a:solidFill>
              </a:rPr>
              <a:t> counselling are family constellation and environment, striving for superiority and social interest and life style.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the </a:t>
            </a:r>
            <a:r>
              <a:rPr lang="en-US" sz="40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Adlerian</a:t>
            </a:r>
            <a:r>
              <a:rPr lang="en-US" sz="4000" b="1" dirty="0" smtClean="0">
                <a:solidFill>
                  <a:srgbClr val="FF33CC"/>
                </a:solidFill>
              </a:rPr>
              <a:t> </a:t>
            </a:r>
            <a:r>
              <a:rPr lang="en-IN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Counsellors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686800" cy="4876800"/>
          </a:xfrm>
        </p:spPr>
        <p:txBody>
          <a:bodyPr>
            <a:noAutofit/>
          </a:bodyPr>
          <a:lstStyle/>
          <a:p>
            <a:r>
              <a:rPr lang="en-IN" sz="3200" b="1" dirty="0" err="1" smtClean="0">
                <a:solidFill>
                  <a:srgbClr val="0070C0"/>
                </a:solidFill>
              </a:rPr>
              <a:t>Adlerian</a:t>
            </a:r>
            <a:r>
              <a:rPr lang="en-IN" sz="3200" b="1" dirty="0" smtClean="0">
                <a:solidFill>
                  <a:srgbClr val="0070C0"/>
                </a:solidFill>
              </a:rPr>
              <a:t> counsellors function primarily as diagnosticians, teachers, and models in the equalitarian relationships they establish with their clients. </a:t>
            </a:r>
          </a:p>
          <a:p>
            <a:r>
              <a:rPr lang="en-IN" sz="3200" b="1" dirty="0" smtClean="0">
                <a:solidFill>
                  <a:srgbClr val="0070C0"/>
                </a:solidFill>
              </a:rPr>
              <a:t>They try to assess why clients are oriented to a certain way of thinking and behaving. </a:t>
            </a:r>
          </a:p>
          <a:p>
            <a:r>
              <a:rPr lang="en-IN" sz="3200" b="1" dirty="0" smtClean="0">
                <a:solidFill>
                  <a:srgbClr val="0070C0"/>
                </a:solidFill>
              </a:rPr>
              <a:t>The counsellor makes an assessment by gathering information on the family constellation and a client’s earliest memories.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the </a:t>
            </a:r>
            <a:r>
              <a:rPr lang="en-US" sz="40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Adlerian</a:t>
            </a:r>
            <a:r>
              <a:rPr lang="en-US" sz="4000" b="1" dirty="0" smtClean="0">
                <a:solidFill>
                  <a:srgbClr val="FF33CC"/>
                </a:solidFill>
              </a:rPr>
              <a:t> </a:t>
            </a:r>
            <a:r>
              <a:rPr lang="en-IN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Counsellors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876800"/>
          </a:xfrm>
        </p:spPr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0070C0"/>
                </a:solidFill>
              </a:rPr>
              <a:t>The counsellor then shares interpretations, impressions, opinions, and feelings with the client and concentrates on promoting the therapeutic relationship. </a:t>
            </a:r>
          </a:p>
          <a:p>
            <a:r>
              <a:rPr lang="en-IN" sz="3200" b="1" dirty="0" smtClean="0">
                <a:solidFill>
                  <a:srgbClr val="0070C0"/>
                </a:solidFill>
              </a:rPr>
              <a:t>The client is encouraged to examine and change a faulty life-style by developing social interests.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Goals of the </a:t>
            </a:r>
            <a:r>
              <a:rPr lang="en-US" sz="40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Adlerian</a:t>
            </a:r>
            <a:r>
              <a:rPr lang="en-US" sz="4000" b="1" dirty="0" smtClean="0">
                <a:solidFill>
                  <a:srgbClr val="FF33CC"/>
                </a:solidFill>
              </a:rPr>
              <a:t> </a:t>
            </a:r>
            <a:r>
              <a:rPr lang="en-IN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Counselling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8768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The goals of </a:t>
            </a:r>
            <a:r>
              <a:rPr lang="en-US" sz="3200" b="1" dirty="0" err="1" smtClean="0">
                <a:solidFill>
                  <a:srgbClr val="0070C0"/>
                </a:solidFill>
              </a:rPr>
              <a:t>Adlerian</a:t>
            </a:r>
            <a:r>
              <a:rPr lang="en-US" sz="3200" b="1" dirty="0" smtClean="0">
                <a:solidFill>
                  <a:srgbClr val="0070C0"/>
                </a:solidFill>
              </a:rPr>
              <a:t> counselling revolve around helping people develop healthy life styles as well as helping them overcome feelings of inferiority.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One of the major goals of </a:t>
            </a:r>
            <a:r>
              <a:rPr lang="en-US" sz="3200" b="1" dirty="0" err="1" smtClean="0">
                <a:solidFill>
                  <a:srgbClr val="0070C0"/>
                </a:solidFill>
              </a:rPr>
              <a:t>Adlerian</a:t>
            </a:r>
            <a:r>
              <a:rPr lang="en-US" sz="3200" b="1" dirty="0" smtClean="0">
                <a:solidFill>
                  <a:srgbClr val="0070C0"/>
                </a:solidFill>
              </a:rPr>
              <a:t> counselling is to encourage clients to cultivate social interests.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Learner Objectives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1. Develop holistic understanding of counselling as a tool for help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2. Acquire knowledge, skills and attitudes for counselling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3. Develop insight in need and areas of counselling in different situations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4. To develop counselling competencies in students for working in various specialized set ups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494BF-B575-4E70-8B97-F4BF91F61455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Goals of the </a:t>
            </a:r>
            <a:r>
              <a:rPr lang="en-US" sz="40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Adlerian</a:t>
            </a:r>
            <a:r>
              <a:rPr lang="en-US" sz="4000" b="1" dirty="0" smtClean="0">
                <a:solidFill>
                  <a:srgbClr val="FF33CC"/>
                </a:solidFill>
              </a:rPr>
              <a:t> </a:t>
            </a:r>
            <a:r>
              <a:rPr lang="en-IN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Counselling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82000" cy="4876800"/>
          </a:xfrm>
        </p:spPr>
        <p:txBody>
          <a:bodyPr>
            <a:noAutofit/>
          </a:bodyPr>
          <a:lstStyle/>
          <a:p>
            <a:r>
              <a:rPr lang="en-IN" sz="3600" b="1" dirty="0" err="1" smtClean="0">
                <a:solidFill>
                  <a:srgbClr val="0070C0"/>
                </a:solidFill>
              </a:rPr>
              <a:t>Adlerian</a:t>
            </a:r>
            <a:r>
              <a:rPr lang="en-IN" sz="3600" b="1" dirty="0" smtClean="0">
                <a:solidFill>
                  <a:srgbClr val="0070C0"/>
                </a:solidFill>
              </a:rPr>
              <a:t> counsellors stress three goals of the therapeutic process:</a:t>
            </a:r>
          </a:p>
          <a:p>
            <a:pPr lvl="1"/>
            <a:r>
              <a:rPr lang="en-IN" sz="3200" b="1" dirty="0" smtClean="0">
                <a:solidFill>
                  <a:srgbClr val="0070C0"/>
                </a:solidFill>
              </a:rPr>
              <a:t>Establishment and maintenance of an egalitarian counselling relationship.</a:t>
            </a:r>
          </a:p>
          <a:p>
            <a:pPr lvl="1"/>
            <a:r>
              <a:rPr lang="en-IN" sz="3200" b="1" dirty="0" smtClean="0">
                <a:solidFill>
                  <a:srgbClr val="0070C0"/>
                </a:solidFill>
              </a:rPr>
              <a:t>Interpretation of client’s life style in a way that promotes insight.</a:t>
            </a:r>
          </a:p>
          <a:p>
            <a:pPr lvl="1"/>
            <a:r>
              <a:rPr lang="en-IN" sz="3200" b="1" dirty="0" smtClean="0">
                <a:solidFill>
                  <a:srgbClr val="0070C0"/>
                </a:solidFill>
              </a:rPr>
              <a:t>Reorientation and re-education of the client with accompanying behaviour change.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Techniques of the </a:t>
            </a:r>
            <a:r>
              <a:rPr lang="en-US" sz="40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Adlerian</a:t>
            </a:r>
            <a:r>
              <a:rPr lang="en-US" sz="4000" b="1" dirty="0" smtClean="0">
                <a:solidFill>
                  <a:srgbClr val="FF33CC"/>
                </a:solidFill>
              </a:rPr>
              <a:t> </a:t>
            </a:r>
            <a:r>
              <a:rPr lang="en-IN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Counselling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029200"/>
          </a:xfrm>
        </p:spPr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0070C0"/>
                </a:solidFill>
              </a:rPr>
              <a:t>Confrontation: examine own private logic </a:t>
            </a:r>
          </a:p>
          <a:p>
            <a:r>
              <a:rPr lang="en-IN" sz="3200" b="1" dirty="0" smtClean="0">
                <a:solidFill>
                  <a:srgbClr val="0070C0"/>
                </a:solidFill>
              </a:rPr>
              <a:t>Asking the question: </a:t>
            </a:r>
            <a:r>
              <a:rPr lang="en-US" sz="3200" b="1" dirty="0" smtClean="0">
                <a:solidFill>
                  <a:srgbClr val="0070C0"/>
                </a:solidFill>
              </a:rPr>
              <a:t>“What would be different if you were well?”</a:t>
            </a:r>
          </a:p>
          <a:p>
            <a:r>
              <a:rPr lang="en-IN" sz="3200" b="1" dirty="0" smtClean="0">
                <a:solidFill>
                  <a:srgbClr val="0070C0"/>
                </a:solidFill>
              </a:rPr>
              <a:t>Encouragement for making productive life-style choices</a:t>
            </a:r>
          </a:p>
          <a:p>
            <a:r>
              <a:rPr lang="en-IN" sz="3200" b="1" dirty="0" smtClean="0">
                <a:solidFill>
                  <a:srgbClr val="0070C0"/>
                </a:solidFill>
              </a:rPr>
              <a:t>Acting “as if”</a:t>
            </a:r>
            <a:r>
              <a:rPr lang="en-US" sz="3200" b="1" dirty="0" smtClean="0">
                <a:solidFill>
                  <a:srgbClr val="0070C0"/>
                </a:solidFill>
              </a:rPr>
              <a:t> they are the persons they want to be – for instance, the ideal persons they see in their dreams.</a:t>
            </a:r>
          </a:p>
          <a:p>
            <a:endParaRPr lang="en-IN" sz="28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Techniques of the </a:t>
            </a:r>
            <a:r>
              <a:rPr lang="en-US" sz="40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Adlerian</a:t>
            </a:r>
            <a:r>
              <a:rPr lang="en-US" sz="4000" b="1" dirty="0" smtClean="0">
                <a:solidFill>
                  <a:srgbClr val="FF33CC"/>
                </a:solidFill>
              </a:rPr>
              <a:t> </a:t>
            </a:r>
            <a:r>
              <a:rPr lang="en-IN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Counselling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382000" cy="5029200"/>
          </a:xfrm>
        </p:spPr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0070C0"/>
                </a:solidFill>
              </a:rPr>
              <a:t>Task setting: </a:t>
            </a:r>
            <a:r>
              <a:rPr lang="en-US" sz="3200" b="1" dirty="0" smtClean="0">
                <a:solidFill>
                  <a:srgbClr val="0070C0"/>
                </a:solidFill>
              </a:rPr>
              <a:t>initially set short range, attainable goals and eventually work up to long-term, realistic</a:t>
            </a:r>
            <a:r>
              <a:rPr lang="en-IN" sz="3200" b="1" dirty="0" smtClean="0">
                <a:solidFill>
                  <a:srgbClr val="0070C0"/>
                </a:solidFill>
              </a:rPr>
              <a:t>objectives.</a:t>
            </a:r>
          </a:p>
          <a:p>
            <a:r>
              <a:rPr lang="en-IN" sz="3200" b="1" dirty="0" smtClean="0">
                <a:solidFill>
                  <a:srgbClr val="0070C0"/>
                </a:solidFill>
              </a:rPr>
              <a:t>Push Button: </a:t>
            </a:r>
            <a:r>
              <a:rPr lang="en-US" sz="3200" b="1" dirty="0" smtClean="0">
                <a:solidFill>
                  <a:srgbClr val="0070C0"/>
                </a:solidFill>
              </a:rPr>
              <a:t>have choices about what stimuli in their lives they pay attention to; can choose to remember negative or positive experiences.</a:t>
            </a:r>
            <a:endParaRPr lang="en-IN" sz="3200" b="1" dirty="0" smtClean="0">
              <a:solidFill>
                <a:srgbClr val="0070C0"/>
              </a:solidFill>
            </a:endParaRPr>
          </a:p>
          <a:p>
            <a:endParaRPr lang="en-IN" sz="28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Strengths of the </a:t>
            </a:r>
            <a:r>
              <a:rPr lang="en-US" sz="40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Adlerian</a:t>
            </a:r>
            <a:r>
              <a:rPr lang="en-US" sz="4000" b="1" dirty="0" smtClean="0">
                <a:solidFill>
                  <a:srgbClr val="FF33CC"/>
                </a:solidFill>
              </a:rPr>
              <a:t> </a:t>
            </a:r>
            <a:r>
              <a:rPr lang="en-IN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Counselling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257800"/>
          </a:xfrm>
        </p:spPr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0070C0"/>
                </a:solidFill>
              </a:rPr>
              <a:t>equalitarian atmosphere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Versatile counselling models for working with children, adolescents, parents, entire families, teacher groups, etc</a:t>
            </a:r>
            <a:r>
              <a:rPr lang="en-IN" sz="3200" b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useful to treat conduct disorders, antisocial disorders, anxiety disorders, affective and personality disorders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contributes to public’s knowledge such as inferiority complex</a:t>
            </a:r>
            <a:endParaRPr lang="en-IN" sz="32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Limitations of the </a:t>
            </a:r>
            <a:r>
              <a:rPr lang="en-US" sz="4000" b="1" dirty="0" err="1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Adlerian</a:t>
            </a:r>
            <a:r>
              <a:rPr lang="en-US" sz="4000" b="1" dirty="0" smtClean="0">
                <a:solidFill>
                  <a:srgbClr val="FF33CC"/>
                </a:solidFill>
              </a:rPr>
              <a:t> </a:t>
            </a:r>
            <a:r>
              <a:rPr lang="en-IN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Counselling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2578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lacks firm, supportive research base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vague in regard to some concepts like social interest, fictional finalism, etc.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too optimistic about human nature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It does not consider other important life dimensions like power and unconscious</a:t>
            </a:r>
            <a:endParaRPr lang="en-IN" sz="36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Theories of personality and their significance for counselling - </a:t>
            </a:r>
            <a:r>
              <a:rPr lang="en-US" sz="4000" b="1" dirty="0" smtClean="0">
                <a:solidFill>
                  <a:srgbClr val="FF33CC"/>
                </a:solidFill>
              </a:rPr>
              <a:t>Erikson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382000" cy="4572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8 Stage theory on psycho social development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Modified psychoanalytic theory</a:t>
            </a:r>
            <a:endParaRPr lang="en-IN" sz="3600" b="1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cov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0" y="685800"/>
          <a:ext cx="9105900" cy="5467350"/>
        </p:xfrm>
        <a:graphic>
          <a:graphicData uri="http://schemas.openxmlformats.org/presentationml/2006/ole">
            <p:oleObj spid="_x0000_s2050" name="Document" r:id="rId3" imgW="6238008" imgH="3702168" progId="Word.Document.12">
              <p:embed/>
            </p:oleObj>
          </a:graphicData>
        </a:graphic>
      </p:graphicFrame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Erikson’s</a:t>
            </a:r>
            <a:r>
              <a:rPr lang="en-US" sz="4000" b="1" dirty="0" smtClean="0">
                <a:solidFill>
                  <a:srgbClr val="FF33CC"/>
                </a:solidFill>
              </a:rPr>
              <a:t> </a:t>
            </a: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counselling theory </a:t>
            </a:r>
            <a:r>
              <a:rPr lang="en-US" sz="4000" b="1" dirty="0" smtClean="0">
                <a:solidFill>
                  <a:srgbClr val="FF33CC"/>
                </a:solidFill>
              </a:rPr>
              <a:t>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382000" cy="5257800"/>
          </a:xfrm>
        </p:spPr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FF0000"/>
                </a:solidFill>
              </a:rPr>
              <a:t>Role of counsellors: </a:t>
            </a:r>
            <a:r>
              <a:rPr lang="en-IN" sz="3200" b="1" dirty="0" smtClean="0">
                <a:solidFill>
                  <a:srgbClr val="0070C0"/>
                </a:solidFill>
              </a:rPr>
              <a:t>facilitator for normal development</a:t>
            </a:r>
          </a:p>
          <a:p>
            <a:r>
              <a:rPr lang="en-IN" sz="3200" b="1" dirty="0" smtClean="0">
                <a:solidFill>
                  <a:srgbClr val="FF0000"/>
                </a:solidFill>
              </a:rPr>
              <a:t>Goals of counselling</a:t>
            </a:r>
            <a:r>
              <a:rPr lang="en-IN" sz="3200" b="1" dirty="0" smtClean="0">
                <a:solidFill>
                  <a:srgbClr val="0070C0"/>
                </a:solidFill>
              </a:rPr>
              <a:t>: resolve development crisis</a:t>
            </a:r>
          </a:p>
          <a:p>
            <a:r>
              <a:rPr lang="en-IN" sz="3200" b="1" dirty="0" smtClean="0">
                <a:solidFill>
                  <a:srgbClr val="FF0000"/>
                </a:solidFill>
              </a:rPr>
              <a:t>Techniques</a:t>
            </a:r>
            <a:r>
              <a:rPr lang="en-IN" sz="3200" b="1" dirty="0" smtClean="0">
                <a:solidFill>
                  <a:srgbClr val="0070C0"/>
                </a:solidFill>
              </a:rPr>
              <a:t>: psychoanalysis</a:t>
            </a:r>
          </a:p>
          <a:p>
            <a:r>
              <a:rPr lang="en-IN" sz="3200" b="1" dirty="0" smtClean="0">
                <a:solidFill>
                  <a:srgbClr val="FF0000"/>
                </a:solidFill>
              </a:rPr>
              <a:t>Strength</a:t>
            </a:r>
            <a:r>
              <a:rPr lang="en-IN" sz="3200" b="1" dirty="0" smtClean="0">
                <a:solidFill>
                  <a:srgbClr val="0070C0"/>
                </a:solidFill>
              </a:rPr>
              <a:t>: emphasis on psychosocial dev.</a:t>
            </a:r>
          </a:p>
          <a:p>
            <a:r>
              <a:rPr lang="en-IN" sz="3200" b="1" dirty="0" smtClean="0">
                <a:solidFill>
                  <a:srgbClr val="FF0000"/>
                </a:solidFill>
              </a:rPr>
              <a:t>Limitations</a:t>
            </a:r>
            <a:r>
              <a:rPr lang="en-IN" sz="3200" b="1" dirty="0" smtClean="0">
                <a:solidFill>
                  <a:srgbClr val="0070C0"/>
                </a:solidFill>
              </a:rPr>
              <a:t>: undue stress on childhood exp. &amp; determinism</a:t>
            </a:r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Approaches in counselling – theoretical base, thrust, goals, key concepts and techniques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343400"/>
          </a:xfrm>
        </p:spPr>
        <p:txBody>
          <a:bodyPr>
            <a:noAutofit/>
          </a:bodyPr>
          <a:lstStyle/>
          <a:p>
            <a:r>
              <a:rPr lang="en-US" sz="3400" b="1" dirty="0" smtClean="0">
                <a:solidFill>
                  <a:srgbClr val="0070C0"/>
                </a:solidFill>
              </a:rPr>
              <a:t> Person Cantered</a:t>
            </a:r>
          </a:p>
          <a:p>
            <a:r>
              <a:rPr lang="en-US" sz="3400" b="1" dirty="0" smtClean="0">
                <a:solidFill>
                  <a:srgbClr val="0070C0"/>
                </a:solidFill>
              </a:rPr>
              <a:t> Rational Emotive Behavioural Therapy</a:t>
            </a:r>
          </a:p>
          <a:p>
            <a:r>
              <a:rPr lang="en-US" sz="3400" b="1" dirty="0" smtClean="0">
                <a:solidFill>
                  <a:srgbClr val="0070C0"/>
                </a:solidFill>
              </a:rPr>
              <a:t>Transactional analysis</a:t>
            </a:r>
          </a:p>
          <a:p>
            <a:r>
              <a:rPr lang="en-US" sz="3400" b="1" dirty="0" smtClean="0">
                <a:solidFill>
                  <a:srgbClr val="0070C0"/>
                </a:solidFill>
              </a:rPr>
              <a:t> Egan’s approach</a:t>
            </a:r>
          </a:p>
          <a:p>
            <a:r>
              <a:rPr lang="en-US" sz="3400" b="1" dirty="0" smtClean="0">
                <a:solidFill>
                  <a:srgbClr val="0070C0"/>
                </a:solidFill>
              </a:rPr>
              <a:t> Eclectic approach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Approaches in counselling – Person Cantered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Carl Rogers in 1940s and 1950s in reaction to the traditional, highly diagnostic, probing, and interpretive methods of psychoanalysis</a:t>
            </a:r>
          </a:p>
          <a:p>
            <a:r>
              <a:rPr lang="en-IN" sz="3600" b="1" dirty="0" smtClean="0">
                <a:solidFill>
                  <a:srgbClr val="0070C0"/>
                </a:solidFill>
              </a:rPr>
              <a:t>Client Centred Therapy </a:t>
            </a:r>
            <a:r>
              <a:rPr lang="en-US" sz="3600" b="1" dirty="0" smtClean="0">
                <a:solidFill>
                  <a:srgbClr val="0070C0"/>
                </a:solidFill>
              </a:rPr>
              <a:t>(1951) </a:t>
            </a:r>
            <a:br>
              <a:rPr lang="en-US" sz="3600" b="1" dirty="0" smtClean="0">
                <a:solidFill>
                  <a:srgbClr val="0070C0"/>
                </a:solidFill>
              </a:rPr>
            </a:br>
            <a:r>
              <a:rPr lang="en-US" sz="3600" b="1" dirty="0" smtClean="0">
                <a:solidFill>
                  <a:srgbClr val="0070C0"/>
                </a:solidFill>
              </a:rPr>
              <a:t>On Becoming a Person (1961)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- 2</a:t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Theories and approaches in counselling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Theories of personality and their significance for counselling</a:t>
            </a:r>
          </a:p>
          <a:p>
            <a:pPr lvl="2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•	 Sigmund Freud</a:t>
            </a:r>
          </a:p>
          <a:p>
            <a:pPr lvl="2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•	 Alfred Adler</a:t>
            </a:r>
          </a:p>
          <a:p>
            <a:pPr lvl="2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•	 Erikson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 </a:t>
            </a: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Centred Approach </a:t>
            </a: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theoretical base, thrust &amp; key concepts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A belief in the dignity and worth of each individual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A phenomenological world of the client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A belief that people are good and trustworthy. deceit, hate, and cruelty arise out of a defensiveness that alienate individuals from their </a:t>
            </a:r>
            <a:r>
              <a:rPr lang="en-IN" sz="3600" b="1" dirty="0" smtClean="0">
                <a:solidFill>
                  <a:srgbClr val="0070C0"/>
                </a:solidFill>
              </a:rPr>
              <a:t>inherent nature</a:t>
            </a:r>
            <a:endParaRPr lang="en-US" sz="36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 </a:t>
            </a: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Centred Approach </a:t>
            </a: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theoretical base, thrust &amp; key concepts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00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A tendency toward self actualization: growth, health, adjustment, </a:t>
            </a:r>
            <a:r>
              <a:rPr lang="en-IN" sz="3200" b="1" dirty="0" smtClean="0">
                <a:solidFill>
                  <a:srgbClr val="0070C0"/>
                </a:solidFill>
              </a:rPr>
              <a:t>socialization, self-realization and autonomy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importance of the quality of the relationship between client &amp; </a:t>
            </a:r>
            <a:r>
              <a:rPr lang="en-IN" sz="3200" b="1" dirty="0" smtClean="0">
                <a:solidFill>
                  <a:srgbClr val="0070C0"/>
                </a:solidFill>
              </a:rPr>
              <a:t>therapist.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therapist as the creator of a facilitative environment that would allow the client to move toward self-growth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 </a:t>
            </a: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Centred Approach </a:t>
            </a: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goals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"as if” approach to counselling: If certain conditions exist, then a definable process is set in motion, leading to certain changes in the client's personality and behaviour. 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once the proper conditions for growth is established, the client will be able to gain insight and take positive steps toward solving personal difficulties.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 </a:t>
            </a: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Centred Approach </a:t>
            </a: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Conditions for Growth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Unconditional positive regard without danger of rejection or condemnation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Empathic understanding of client’s thoughts, feelings, and meanings from the client’s </a:t>
            </a:r>
            <a:r>
              <a:rPr lang="en-IN" sz="3200" b="1" dirty="0" smtClean="0">
                <a:solidFill>
                  <a:srgbClr val="0070C0"/>
                </a:solidFill>
              </a:rPr>
              <a:t>own perspective</a:t>
            </a:r>
          </a:p>
          <a:p>
            <a:r>
              <a:rPr lang="en-IN" sz="3200" b="1" dirty="0" smtClean="0">
                <a:solidFill>
                  <a:srgbClr val="0070C0"/>
                </a:solidFill>
              </a:rPr>
              <a:t>Congruence: </a:t>
            </a:r>
            <a:r>
              <a:rPr lang="en-US" sz="3200" b="1" dirty="0" smtClean="0">
                <a:solidFill>
                  <a:srgbClr val="0070C0"/>
                </a:solidFill>
              </a:rPr>
              <a:t>counsellor is authentic, genuine, </a:t>
            </a:r>
            <a:r>
              <a:rPr lang="en-IN" sz="3200" b="1" dirty="0" smtClean="0">
                <a:solidFill>
                  <a:srgbClr val="0070C0"/>
                </a:solidFill>
              </a:rPr>
              <a:t>present and transparent to the client</a:t>
            </a:r>
            <a:endParaRPr lang="en-US" sz="32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 </a:t>
            </a: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Centred Approach </a:t>
            </a: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Techniques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The "techniques" are simply ways of expressing and communicating an attitude; self is used as an instrument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ways of expressing and communicating genuineness, unconditional positive regard and empathic understanding in such a way that the client knows that the therapist is attempting to fully understand the client's internal frame of reference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 </a:t>
            </a: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Centred Approach </a:t>
            </a: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Strengths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50292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Revolutionized the counselling profession demystifying it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Provision of facilitative environment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Empowering clients: leaving responsibility; recognizes their own power over themselves</a:t>
            </a:r>
          </a:p>
          <a:p>
            <a:r>
              <a:rPr lang="en-IN" sz="3200" b="1" dirty="0" smtClean="0">
                <a:solidFill>
                  <a:srgbClr val="0070C0"/>
                </a:solidFill>
              </a:rPr>
              <a:t>Applicable to mal</a:t>
            </a:r>
            <a:r>
              <a:rPr lang="en-US" sz="3200" b="1" dirty="0" smtClean="0">
                <a:solidFill>
                  <a:srgbClr val="0070C0"/>
                </a:solidFill>
              </a:rPr>
              <a:t>adjustment, inter personal issues, mild to moderate anxiety, frustration, tolerance, uncomplicated bereavement, and defensiveness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 </a:t>
            </a: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Centred Approach </a:t>
            </a: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Weaknesses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839200" cy="50292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Approach without clearly defined terms and techniques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Clients often fail to understand what the counsellor is trying to accomplish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Ignores diagnosis and unconsciously generated impulses.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 </a:t>
            </a: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Centred Approach </a:t>
            </a: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Weaknesses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029200"/>
          </a:xfrm>
        </p:spPr>
        <p:txBody>
          <a:bodyPr>
            <a:noAutofit/>
          </a:bodyPr>
          <a:lstStyle/>
          <a:p>
            <a:r>
              <a:rPr lang="en-US" sz="4000" b="1" dirty="0" smtClean="0">
                <a:solidFill>
                  <a:srgbClr val="0070C0"/>
                </a:solidFill>
              </a:rPr>
              <a:t>Deals only with surface issues.</a:t>
            </a:r>
          </a:p>
          <a:p>
            <a:r>
              <a:rPr lang="en-US" sz="4000" b="1" dirty="0" smtClean="0">
                <a:solidFill>
                  <a:srgbClr val="0070C0"/>
                </a:solidFill>
              </a:rPr>
              <a:t>Deals only with bright, insightful and hard working clients</a:t>
            </a:r>
          </a:p>
          <a:p>
            <a:r>
              <a:rPr lang="en-US" sz="4000" b="1" dirty="0" smtClean="0">
                <a:solidFill>
                  <a:srgbClr val="0070C0"/>
                </a:solidFill>
              </a:rPr>
              <a:t>less effective with these clients: resistant, limited contact with reality, or who have difficulty communicating.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 Emotive Behavioural Therapy -theoretical base, thrust &amp; key concepts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Autofit/>
          </a:bodyPr>
          <a:lstStyle/>
          <a:p>
            <a:r>
              <a:rPr lang="en-US" sz="3400" b="1" dirty="0" smtClean="0">
                <a:solidFill>
                  <a:srgbClr val="0070C0"/>
                </a:solidFill>
              </a:rPr>
              <a:t>There is nothing either good or bad but thinking makes it so</a:t>
            </a:r>
          </a:p>
          <a:p>
            <a:r>
              <a:rPr lang="en-US" sz="3400" b="1" dirty="0" smtClean="0">
                <a:solidFill>
                  <a:srgbClr val="0070C0"/>
                </a:solidFill>
              </a:rPr>
              <a:t>how people think largely determines how they feel and behave</a:t>
            </a:r>
          </a:p>
          <a:p>
            <a:r>
              <a:rPr lang="en-US" sz="3400" b="1" dirty="0" smtClean="0">
                <a:solidFill>
                  <a:srgbClr val="0070C0"/>
                </a:solidFill>
              </a:rPr>
              <a:t>every bad feeling you have is the result of your distorted negative </a:t>
            </a:r>
            <a:r>
              <a:rPr lang="en-IN" sz="3400" b="1" dirty="0" smtClean="0">
                <a:solidFill>
                  <a:srgbClr val="0070C0"/>
                </a:solidFill>
              </a:rPr>
              <a:t>thinking</a:t>
            </a:r>
            <a:endParaRPr lang="en-US" sz="34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 Emotive Behavioural Therapy -theoretical base, thrust &amp; key concepts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Autofit/>
          </a:bodyPr>
          <a:lstStyle/>
          <a:p>
            <a:r>
              <a:rPr lang="en-US" sz="3400" b="1" dirty="0" smtClean="0">
                <a:solidFill>
                  <a:srgbClr val="0070C0"/>
                </a:solidFill>
              </a:rPr>
              <a:t>people are both “inherently rational and irrational, sensible and crazy”</a:t>
            </a:r>
          </a:p>
          <a:p>
            <a:r>
              <a:rPr lang="en-US" sz="3400" b="1" dirty="0" smtClean="0">
                <a:solidFill>
                  <a:srgbClr val="0070C0"/>
                </a:solidFill>
              </a:rPr>
              <a:t>this duality is biologically inherent and is perpetuated unless a new way of thinking is learned</a:t>
            </a:r>
          </a:p>
          <a:p>
            <a:r>
              <a:rPr lang="en-US" sz="3400" b="1" dirty="0" smtClean="0">
                <a:solidFill>
                  <a:srgbClr val="0070C0"/>
                </a:solidFill>
              </a:rPr>
              <a:t>Ellis (1962) lists 11 common irrational beliefs that can be quite disturbing</a:t>
            </a:r>
          </a:p>
          <a:p>
            <a:endParaRPr lang="en-US" sz="34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- 2</a:t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Theories and approaches in counselling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Approaches in counselling – theoretical base, thrust, goals, key concepts and techniques</a:t>
            </a:r>
          </a:p>
          <a:p>
            <a:pPr lvl="4"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•	 Person Cantered</a:t>
            </a:r>
          </a:p>
          <a:p>
            <a:pPr lvl="4"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•	 Rational Emotive Behavioural Therapy</a:t>
            </a:r>
          </a:p>
          <a:p>
            <a:pPr lvl="4"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•	 Transactional analysis</a:t>
            </a:r>
          </a:p>
          <a:p>
            <a:pPr lvl="4"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•	 Egan’s approach</a:t>
            </a:r>
          </a:p>
          <a:p>
            <a:pPr lvl="4"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•	 Eclectic approach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 Emotive Behavioural Therapy -theoretical base, thrust &amp; key concepts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11 common irrational beliefs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“I must be perfect or no one will love me”!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 “I must be thoroughly competent, adequate, and successful in all possible respects if I am to be worthwhile”.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“It is horrible when things do not turn out the way I want them to”.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“Some people are bad, wicked or villainous, and they should be punished”.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 Emotive Behavioural Therapy -theoretical base, thrust &amp; key concepts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839200" cy="495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11 common irrational beliefs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“Unhappiness is a function of events and outside the control of the individual”.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“If something may be dangerous or harmful, an individual should constantly concerned and think about it”.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“It is easier to run away from difficulties and self-responsibility than it is to face them”.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“Individuals need to be dependent on others and have someone stronger than themselves to lean on”.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 Emotive Behavioural Therapy -theoretical base, thrust &amp; key concepts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458200" cy="49530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11 common irrational beliefs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“Past events in an individual’s life determine present behaviour and cannot be changed”.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“An individual should be very concerned and upset by other’s problems”.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“There is always a correct and precise answer to every problem and it is catastrophic if not found”.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 Emotive Behavioural Therapy -theoretical base, thrust &amp; key concepts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0070C0"/>
                </a:solidFill>
              </a:rPr>
              <a:t>Role of counsellors:</a:t>
            </a:r>
            <a:r>
              <a:rPr lang="en-US" sz="3200" b="1" dirty="0" smtClean="0">
                <a:solidFill>
                  <a:srgbClr val="0070C0"/>
                </a:solidFill>
              </a:rPr>
              <a:t>instructors who teach and correct the client’s cognition</a:t>
            </a:r>
            <a:endParaRPr lang="en-IN" sz="3200" b="1" dirty="0" smtClean="0">
              <a:solidFill>
                <a:srgbClr val="0070C0"/>
              </a:solidFill>
            </a:endParaRP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Bright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Knowledgeable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Empathetic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Persistent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Scientific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Interested in helping others</a:t>
            </a:r>
          </a:p>
          <a:p>
            <a:pPr lvl="1"/>
            <a:r>
              <a:rPr lang="en-US" sz="2800" b="1" dirty="0" smtClean="0">
                <a:solidFill>
                  <a:srgbClr val="0070C0"/>
                </a:solidFill>
              </a:rPr>
              <a:t>themselves users of RET</a:t>
            </a:r>
            <a:endParaRPr lang="en-IN" sz="2800" b="1" dirty="0" smtClean="0">
              <a:solidFill>
                <a:srgbClr val="0070C0"/>
              </a:solidFill>
            </a:endParaRPr>
          </a:p>
          <a:p>
            <a:endParaRPr lang="en-IN" sz="32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 Emotive Behavioural Therapy - goals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Autofit/>
          </a:bodyPr>
          <a:lstStyle/>
          <a:p>
            <a:r>
              <a:rPr lang="en-US" sz="3400" b="1" dirty="0" smtClean="0">
                <a:solidFill>
                  <a:srgbClr val="0070C0"/>
                </a:solidFill>
              </a:rPr>
              <a:t>helping people realize that they can live more rational and productive lives.</a:t>
            </a:r>
          </a:p>
          <a:p>
            <a:r>
              <a:rPr lang="en-US" sz="3400" b="1" dirty="0" smtClean="0">
                <a:solidFill>
                  <a:srgbClr val="0070C0"/>
                </a:solidFill>
              </a:rPr>
              <a:t>help people change self-defeating habits of thoughts or behaviour.</a:t>
            </a:r>
          </a:p>
          <a:p>
            <a:r>
              <a:rPr lang="en-US" sz="3400" b="1" dirty="0" smtClean="0">
                <a:solidFill>
                  <a:srgbClr val="0070C0"/>
                </a:solidFill>
              </a:rPr>
              <a:t>teaching clients ABCs of human behaviour.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 Emotive Behavioural Therapy - goals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400" b="1" dirty="0" smtClean="0">
                <a:solidFill>
                  <a:srgbClr val="7030A0"/>
                </a:solidFill>
              </a:rPr>
              <a:t>ABCs of human behaviour </a:t>
            </a:r>
          </a:p>
          <a:p>
            <a:r>
              <a:rPr lang="en-IN" sz="3400" b="1" dirty="0" smtClean="0">
                <a:solidFill>
                  <a:srgbClr val="0070C0"/>
                </a:solidFill>
              </a:rPr>
              <a:t>'A’ refers to whatever started things off: a circumstance, event or experience - or just thinking about something which has happened. </a:t>
            </a:r>
          </a:p>
          <a:p>
            <a:r>
              <a:rPr lang="en-IN" sz="3400" b="1" dirty="0" smtClean="0">
                <a:solidFill>
                  <a:srgbClr val="0070C0"/>
                </a:solidFill>
              </a:rPr>
              <a:t>This triggers off thoughts ('B’), which in turn create a reaction - feelings and behaviours ('C’).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 Emotive Behavioural Therapy -Techniques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Autofit/>
          </a:bodyPr>
          <a:lstStyle/>
          <a:p>
            <a:r>
              <a:rPr lang="en-US" sz="3400" b="1" dirty="0" smtClean="0">
                <a:solidFill>
                  <a:srgbClr val="0070C0"/>
                </a:solidFill>
              </a:rPr>
              <a:t>Teaching: feelings are a result of thoughts, not events; </a:t>
            </a:r>
            <a:r>
              <a:rPr lang="en-IN" sz="3400" b="1" dirty="0" smtClean="0">
                <a:solidFill>
                  <a:srgbClr val="0070C0"/>
                </a:solidFill>
              </a:rPr>
              <a:t>self-talk influences emotions</a:t>
            </a:r>
          </a:p>
          <a:p>
            <a:r>
              <a:rPr lang="en-IN" sz="3400" b="1" dirty="0" smtClean="0">
                <a:solidFill>
                  <a:srgbClr val="0070C0"/>
                </a:solidFill>
              </a:rPr>
              <a:t>Cognitive disputation: </a:t>
            </a:r>
            <a:r>
              <a:rPr lang="en-US" sz="3400" b="1" dirty="0" smtClean="0">
                <a:solidFill>
                  <a:srgbClr val="0070C0"/>
                </a:solidFill>
              </a:rPr>
              <a:t>challenge the client to prove that his or her response </a:t>
            </a:r>
            <a:r>
              <a:rPr lang="en-IN" sz="3400" b="1" dirty="0" smtClean="0">
                <a:solidFill>
                  <a:srgbClr val="0070C0"/>
                </a:solidFill>
              </a:rPr>
              <a:t>is logical</a:t>
            </a:r>
          </a:p>
          <a:p>
            <a:r>
              <a:rPr lang="en-IN" sz="3400" b="1" dirty="0" smtClean="0">
                <a:solidFill>
                  <a:srgbClr val="0070C0"/>
                </a:solidFill>
              </a:rPr>
              <a:t>Imaginal disputation</a:t>
            </a:r>
          </a:p>
          <a:p>
            <a:r>
              <a:rPr lang="en-IN" sz="3400" b="1" dirty="0" smtClean="0">
                <a:solidFill>
                  <a:srgbClr val="0070C0"/>
                </a:solidFill>
              </a:rPr>
              <a:t>Behavioural Disputation</a:t>
            </a:r>
          </a:p>
          <a:p>
            <a:r>
              <a:rPr lang="en-US" sz="3400" b="1" dirty="0" smtClean="0">
                <a:solidFill>
                  <a:srgbClr val="0070C0"/>
                </a:solidFill>
              </a:rPr>
              <a:t>Confrontation and Encouragement</a:t>
            </a:r>
          </a:p>
          <a:p>
            <a:endParaRPr lang="en-US" sz="34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 Emotive Behavioural Therapy - Strengths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clear, easily learned, and effective.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can easily be combined with behavioural techniques to help clients more fully experience what they are learning.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relatively short term, usually lasting.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a great deal of literature and research 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continued to evolve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Rational Emotive Behavioural Therapy -Weaknesses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00600"/>
          </a:xfrm>
        </p:spPr>
        <p:txBody>
          <a:bodyPr>
            <a:noAutofit/>
          </a:bodyPr>
          <a:lstStyle/>
          <a:p>
            <a:r>
              <a:rPr lang="en-US" sz="3400" b="1" dirty="0" smtClean="0">
                <a:solidFill>
                  <a:srgbClr val="0070C0"/>
                </a:solidFill>
              </a:rPr>
              <a:t>cannot be used effectively with individuals who have mental problems or limitations, such as schizophrenics and those with severe thought disorders</a:t>
            </a:r>
          </a:p>
          <a:p>
            <a:r>
              <a:rPr lang="en-US" sz="3400" b="1" dirty="0" smtClean="0">
                <a:solidFill>
                  <a:srgbClr val="0070C0"/>
                </a:solidFill>
              </a:rPr>
              <a:t>limited if its practitioners do not combine its cognitive base with more behavioural and emotive techniques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Transactional analysis - theoretical base, thrust &amp; key concepts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7244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Eric Berne’s Games People Play (1964) 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Thomas Harris’s I’m OK – You’re OK </a:t>
            </a:r>
            <a:r>
              <a:rPr lang="en-IN" sz="3200" b="1" dirty="0" smtClean="0">
                <a:solidFill>
                  <a:srgbClr val="0070C0"/>
                </a:solidFill>
              </a:rPr>
              <a:t>(1947)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optimistic theory: people can change despite any unfortunate events of the past. 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anti-deterministic: people have choices in their lives, that what was decided can be redefined at a later date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- 2</a:t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Theories in counselling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Theories of personality and their significance for counselling</a:t>
            </a:r>
          </a:p>
          <a:p>
            <a:pPr lvl="2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•	 Sigmund Freud</a:t>
            </a:r>
          </a:p>
          <a:p>
            <a:pPr lvl="2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•	 Alfred Adler</a:t>
            </a:r>
          </a:p>
          <a:p>
            <a:pPr lvl="2">
              <a:buNone/>
            </a:pPr>
            <a:r>
              <a:rPr lang="en-US" sz="3200" b="1" dirty="0" smtClean="0">
                <a:solidFill>
                  <a:srgbClr val="0070C0"/>
                </a:solidFill>
              </a:rPr>
              <a:t>•	 Erikson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Transactional analysis - theoretical base, thrust &amp; key concepts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724400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solidFill>
                  <a:srgbClr val="7030A0"/>
                </a:solidFill>
              </a:rPr>
              <a:t>Structured analysis</a:t>
            </a:r>
            <a:r>
              <a:rPr lang="en-US" sz="3200" b="1" dirty="0" smtClean="0">
                <a:solidFill>
                  <a:srgbClr val="0070C0"/>
                </a:solidFill>
              </a:rPr>
              <a:t>: Understanding what is happening within the individual.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i="1" dirty="0" smtClean="0">
                <a:solidFill>
                  <a:srgbClr val="7030A0"/>
                </a:solidFill>
              </a:rPr>
              <a:t>Transactional analysis</a:t>
            </a:r>
            <a:r>
              <a:rPr lang="en-US" sz="3200" b="1" dirty="0" smtClean="0">
                <a:solidFill>
                  <a:srgbClr val="0070C0"/>
                </a:solidFill>
              </a:rPr>
              <a:t>: describing what happens between two or more people.</a:t>
            </a:r>
          </a:p>
          <a:p>
            <a:r>
              <a:rPr lang="en-US" sz="3200" b="1" i="1" dirty="0" smtClean="0">
                <a:solidFill>
                  <a:srgbClr val="7030A0"/>
                </a:solidFill>
              </a:rPr>
              <a:t>Game analysis</a:t>
            </a:r>
            <a:r>
              <a:rPr lang="en-US" sz="3200" b="1" dirty="0" smtClean="0">
                <a:solidFill>
                  <a:srgbClr val="0070C0"/>
                </a:solidFill>
              </a:rPr>
              <a:t>: understanding transactions between individuals that lead to bad feelings.</a:t>
            </a:r>
          </a:p>
          <a:p>
            <a:r>
              <a:rPr lang="en-US" sz="3200" b="1" i="1" dirty="0" smtClean="0">
                <a:solidFill>
                  <a:srgbClr val="7030A0"/>
                </a:solidFill>
              </a:rPr>
              <a:t>Script analysis</a:t>
            </a:r>
            <a:r>
              <a:rPr lang="en-US" sz="3200" b="1" dirty="0" smtClean="0">
                <a:solidFill>
                  <a:srgbClr val="0070C0"/>
                </a:solidFill>
              </a:rPr>
              <a:t>: understanding the life plan that an individual is following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Transactional analysis - theoretical base, thrust &amp; key concepts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724400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solidFill>
                  <a:srgbClr val="7030A0"/>
                </a:solidFill>
              </a:rPr>
              <a:t>Structured analysis</a:t>
            </a:r>
            <a:r>
              <a:rPr lang="en-US" sz="3200" b="1" dirty="0" smtClean="0">
                <a:solidFill>
                  <a:srgbClr val="0070C0"/>
                </a:solidFill>
              </a:rPr>
              <a:t>: Analysis of personality in terms of ego states 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 ego state is a consistent pattern of feeling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Each person has three ego states which are separate and distinct sources of behavior: the Parent ego state, the Adult ego state, and the Child ego state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Transactional analysis - theoretical base, thrust &amp; key concepts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724400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solidFill>
                  <a:srgbClr val="7030A0"/>
                </a:solidFill>
              </a:rPr>
              <a:t>Transactional analysis</a:t>
            </a:r>
            <a:r>
              <a:rPr lang="en-US" sz="3200" b="1" dirty="0" smtClean="0">
                <a:solidFill>
                  <a:srgbClr val="0070C0"/>
                </a:solidFill>
              </a:rPr>
              <a:t>: Analysis of interpersonal communication or what people do and say.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A transaction is a basic unit of social interaction - three types.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Complementary transactions.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Crossed transactions.</a:t>
            </a:r>
          </a:p>
          <a:p>
            <a:pPr lvl="1"/>
            <a:r>
              <a:rPr lang="en-US" sz="3000" b="1" dirty="0" smtClean="0">
                <a:solidFill>
                  <a:srgbClr val="0070C0"/>
                </a:solidFill>
              </a:rPr>
              <a:t>Ulterior transactions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Transactional analysis - theoretical base, thrust &amp; key concepts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724400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solidFill>
                  <a:srgbClr val="7030A0"/>
                </a:solidFill>
              </a:rPr>
              <a:t>Game analysis</a:t>
            </a:r>
            <a:r>
              <a:rPr lang="en-US" sz="3200" b="1" dirty="0" smtClean="0">
                <a:solidFill>
                  <a:srgbClr val="0070C0"/>
                </a:solidFill>
              </a:rPr>
              <a:t>: Analysis of ulterior transactions leading to a pay off or psychological games people play.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a recurring set of transactions, often repetitive, superficially rational, with a concealed motivation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play psychological games to strengthen their psychological life positions, to get positive strokes, and to avoid openness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Transactional analysis - theoretical base, thrust &amp; key concepts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724400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solidFill>
                  <a:srgbClr val="7030A0"/>
                </a:solidFill>
              </a:rPr>
              <a:t>Psychological Life Positions</a:t>
            </a:r>
            <a:r>
              <a:rPr lang="en-US" sz="3200" b="1" dirty="0" smtClean="0">
                <a:solidFill>
                  <a:srgbClr val="0070C0"/>
                </a:solidFill>
              </a:rPr>
              <a:t>: positions taken about oneself and about others fit into four basic patterns.</a:t>
            </a:r>
          </a:p>
          <a:p>
            <a:pPr marL="907542" lvl="1" indent="-514350">
              <a:buAutoNum type="arabicPeriod"/>
            </a:pPr>
            <a:r>
              <a:rPr lang="en-US" sz="3000" b="1" dirty="0" smtClean="0">
                <a:solidFill>
                  <a:srgbClr val="0070C0"/>
                </a:solidFill>
              </a:rPr>
              <a:t>I am OK – you are OK.</a:t>
            </a:r>
          </a:p>
          <a:p>
            <a:pPr marL="907542" lvl="1" indent="-514350">
              <a:buAutoNum type="arabicPeriod"/>
            </a:pPr>
            <a:r>
              <a:rPr lang="en-US" sz="3000" b="1" dirty="0" smtClean="0">
                <a:solidFill>
                  <a:srgbClr val="0070C0"/>
                </a:solidFill>
              </a:rPr>
              <a:t>I am OK – you are not OK.</a:t>
            </a:r>
          </a:p>
          <a:p>
            <a:pPr marL="907542" lvl="1" indent="-514350">
              <a:buAutoNum type="arabicPeriod"/>
            </a:pPr>
            <a:r>
              <a:rPr lang="en-US" sz="3000" b="1" dirty="0" smtClean="0">
                <a:solidFill>
                  <a:srgbClr val="0070C0"/>
                </a:solidFill>
              </a:rPr>
              <a:t>I am not OK – you are OK.</a:t>
            </a:r>
          </a:p>
          <a:p>
            <a:pPr marL="907542" lvl="1" indent="-514350">
              <a:buAutoNum type="arabicPeriod"/>
            </a:pPr>
            <a:r>
              <a:rPr lang="en-US" sz="3000" b="1" dirty="0" smtClean="0">
                <a:solidFill>
                  <a:srgbClr val="0070C0"/>
                </a:solidFill>
              </a:rPr>
              <a:t>I am not OK – you are not OK</a:t>
            </a:r>
          </a:p>
          <a:p>
            <a:pPr lvl="1"/>
            <a:endParaRPr lang="en-US" sz="30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Transactional analysis - theoretical base, thrust &amp; key concepts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10600" cy="4724400"/>
          </a:xfrm>
        </p:spPr>
        <p:txBody>
          <a:bodyPr>
            <a:noAutofit/>
          </a:bodyPr>
          <a:lstStyle/>
          <a:p>
            <a:r>
              <a:rPr lang="en-US" sz="2800" b="1" i="1" dirty="0" smtClean="0">
                <a:solidFill>
                  <a:srgbClr val="7030A0"/>
                </a:solidFill>
              </a:rPr>
              <a:t>Strokes</a:t>
            </a:r>
            <a:r>
              <a:rPr lang="en-US" sz="2800" b="1" dirty="0" smtClean="0">
                <a:solidFill>
                  <a:srgbClr val="0070C0"/>
                </a:solidFill>
              </a:rPr>
              <a:t>: A stroke is a unit of recognition which may be positive or negative. 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Positive strokes make one person feel good and contribute to a person’s sense of being OK. 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Negative strokes hurt physically or emotionally and make one feel less/not OK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A person who is ignored, teased, diminished, humiliated, physically degraded, laughed at, called names, or ridiculed is in some way being treated as insignificant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Transactional analysis - theoretical base, thrust &amp; key concepts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876800"/>
          </a:xfrm>
        </p:spPr>
        <p:txBody>
          <a:bodyPr>
            <a:noAutofit/>
          </a:bodyPr>
          <a:lstStyle/>
          <a:p>
            <a:r>
              <a:rPr lang="en-US" sz="2800" b="1" i="1" dirty="0" smtClean="0">
                <a:solidFill>
                  <a:srgbClr val="7030A0"/>
                </a:solidFill>
              </a:rPr>
              <a:t>Script analysis</a:t>
            </a:r>
            <a:r>
              <a:rPr lang="en-US" sz="2800" b="1" dirty="0" smtClean="0">
                <a:solidFill>
                  <a:srgbClr val="0070C0"/>
                </a:solidFill>
              </a:rPr>
              <a:t>: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A script is a complete plan of living, offering structure of injunctions, prescriptions and permissions and structure which makes one winner or loser in life. 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A person’s psychological script is a life plan, a drama which he writes and then feels compelled to live out. 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Script analysis is an examination of transactions and interactions to determine the nature of one’s life script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56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Transactional analysis - theoretical base, thrust &amp; key concepts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10600" cy="4876800"/>
          </a:xfrm>
        </p:spPr>
        <p:txBody>
          <a:bodyPr>
            <a:noAutofit/>
          </a:bodyPr>
          <a:lstStyle/>
          <a:p>
            <a:r>
              <a:rPr lang="en-US" sz="3200" b="1" i="1" dirty="0" smtClean="0">
                <a:solidFill>
                  <a:srgbClr val="7030A0"/>
                </a:solidFill>
              </a:rPr>
              <a:t>Role of counsellor</a:t>
            </a:r>
            <a:r>
              <a:rPr lang="en-US" sz="3200" b="1" dirty="0" smtClean="0">
                <a:solidFill>
                  <a:srgbClr val="0070C0"/>
                </a:solidFill>
              </a:rPr>
              <a:t>: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Teacher to explain to the client the language and concepts of TA, a new way of thinking about self.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contracts with the client for specific changes and helps the person achieve them.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Diagnosis based on DSM categories is not stressed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57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Transactional analysis - goals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029200"/>
          </a:xfrm>
        </p:spPr>
        <p:txBody>
          <a:bodyPr>
            <a:noAutofit/>
          </a:bodyPr>
          <a:lstStyle/>
          <a:p>
            <a:r>
              <a:rPr lang="en-US" sz="3400" b="1" dirty="0" smtClean="0">
                <a:solidFill>
                  <a:srgbClr val="0070C0"/>
                </a:solidFill>
              </a:rPr>
              <a:t>restore distorted or damaged ego states</a:t>
            </a:r>
          </a:p>
          <a:p>
            <a:r>
              <a:rPr lang="en-US" sz="3400" b="1" dirty="0" smtClean="0">
                <a:solidFill>
                  <a:srgbClr val="0070C0"/>
                </a:solidFill>
              </a:rPr>
              <a:t>Decontamination of client’s Adult ego state by identifying the parental prejudices and childhood fantasies that they have used to distort reality and reinforce their life script</a:t>
            </a:r>
          </a:p>
          <a:p>
            <a:r>
              <a:rPr lang="en-US" sz="3400" b="1" dirty="0" smtClean="0">
                <a:solidFill>
                  <a:srgbClr val="0070C0"/>
                </a:solidFill>
              </a:rPr>
              <a:t>De-confusing the Child ego state and developing an internal nurturing parent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58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Transactional analysis - Techniques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Treatment contract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Interrogation: speaking to a client’s adult state until the counsellor receives an adult response</a:t>
            </a:r>
          </a:p>
          <a:p>
            <a:r>
              <a:rPr lang="en-IN" sz="3200" b="1" dirty="0" smtClean="0">
                <a:solidFill>
                  <a:srgbClr val="0070C0"/>
                </a:solidFill>
              </a:rPr>
              <a:t>Explanation on TA</a:t>
            </a:r>
          </a:p>
          <a:p>
            <a:r>
              <a:rPr lang="en-IN" sz="3200" b="1" dirty="0" smtClean="0">
                <a:solidFill>
                  <a:srgbClr val="0070C0"/>
                </a:solidFill>
              </a:rPr>
              <a:t>Illustration by client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59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Theories of personality and their significance for counselling - </a:t>
            </a:r>
            <a:r>
              <a:rPr lang="en-US" sz="4000" b="1" dirty="0" smtClean="0">
                <a:solidFill>
                  <a:srgbClr val="FF33CC"/>
                </a:solidFill>
              </a:rPr>
              <a:t>Sigmund Freud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800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dirty="0" smtClean="0">
                <a:solidFill>
                  <a:srgbClr val="7030A0"/>
                </a:solidFill>
              </a:rPr>
              <a:t>Freudian theory of personality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topography theory of mind (conscious, sub conscious &amp; unconscious) 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structure of personality (id, ego &amp; super ego) 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theory of psycho sexual development (dynamic development)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Transactional analysis - Techniques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Autofit/>
          </a:bodyPr>
          <a:lstStyle/>
          <a:p>
            <a:r>
              <a:rPr lang="en-IN" sz="3200" b="1" dirty="0" smtClean="0">
                <a:solidFill>
                  <a:srgbClr val="0070C0"/>
                </a:solidFill>
              </a:rPr>
              <a:t>Confirmation</a:t>
            </a:r>
          </a:p>
          <a:p>
            <a:r>
              <a:rPr lang="en-IN" sz="3200" b="1" dirty="0" smtClean="0">
                <a:solidFill>
                  <a:srgbClr val="0070C0"/>
                </a:solidFill>
              </a:rPr>
              <a:t>Interpretation of client’s ego state</a:t>
            </a:r>
          </a:p>
          <a:p>
            <a:r>
              <a:rPr lang="en-IN" sz="3200" b="1" dirty="0" smtClean="0">
                <a:solidFill>
                  <a:srgbClr val="0070C0"/>
                </a:solidFill>
              </a:rPr>
              <a:t>Crystallization: </a:t>
            </a:r>
            <a:r>
              <a:rPr lang="en-US" sz="3200" b="1" dirty="0" smtClean="0">
                <a:solidFill>
                  <a:srgbClr val="0070C0"/>
                </a:solidFill>
              </a:rPr>
              <a:t>an adult-to-adult transaction in which the client comes to an awareness that individual game playing may be given up</a:t>
            </a:r>
            <a:endParaRPr lang="en-IN" sz="3200" b="1" dirty="0" smtClean="0">
              <a:solidFill>
                <a:srgbClr val="0070C0"/>
              </a:solidFill>
            </a:endParaRPr>
          </a:p>
          <a:p>
            <a:r>
              <a:rPr lang="en-IN" sz="3200" b="1" dirty="0" smtClean="0">
                <a:solidFill>
                  <a:srgbClr val="0070C0"/>
                </a:solidFill>
              </a:rPr>
              <a:t>Confrontation &amp; dialogue</a:t>
            </a:r>
            <a:endParaRPr lang="en-US" sz="3200" b="1" dirty="0" smtClean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60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906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Transactional analysis - Strengths 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305800" cy="4800600"/>
          </a:xfrm>
        </p:spPr>
        <p:txBody>
          <a:bodyPr>
            <a:noAutofit/>
          </a:bodyPr>
          <a:lstStyle/>
          <a:p>
            <a:r>
              <a:rPr lang="en-US" sz="3400" b="1" dirty="0" smtClean="0">
                <a:solidFill>
                  <a:srgbClr val="0070C0"/>
                </a:solidFill>
              </a:rPr>
              <a:t>easily understood and clearly defined.</a:t>
            </a:r>
          </a:p>
          <a:p>
            <a:r>
              <a:rPr lang="en-US" sz="3400" b="1" dirty="0" smtClean="0">
                <a:solidFill>
                  <a:srgbClr val="0070C0"/>
                </a:solidFill>
              </a:rPr>
              <a:t>easily and collectively combined with other more action-oriented approaches.</a:t>
            </a:r>
          </a:p>
          <a:p>
            <a:r>
              <a:rPr lang="en-US" sz="3400" b="1" dirty="0" smtClean="0">
                <a:solidFill>
                  <a:srgbClr val="0070C0"/>
                </a:solidFill>
              </a:rPr>
              <a:t>puts the responsibility of change on the client.</a:t>
            </a:r>
          </a:p>
          <a:p>
            <a:r>
              <a:rPr lang="en-US" sz="3400" b="1" dirty="0" smtClean="0">
                <a:solidFill>
                  <a:srgbClr val="0070C0"/>
                </a:solidFill>
              </a:rPr>
              <a:t>goal-directed approach 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61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Transactional analysis - Weaknesses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Autofit/>
          </a:bodyPr>
          <a:lstStyle/>
          <a:p>
            <a:r>
              <a:rPr lang="en-US" sz="3400" b="1" dirty="0" smtClean="0">
                <a:solidFill>
                  <a:srgbClr val="0070C0"/>
                </a:solidFill>
              </a:rPr>
              <a:t> The approach has been criticized for its primary cognitive orientation</a:t>
            </a:r>
          </a:p>
          <a:p>
            <a:r>
              <a:rPr lang="en-US" sz="3400" b="1" dirty="0" smtClean="0">
                <a:solidFill>
                  <a:srgbClr val="0070C0"/>
                </a:solidFill>
              </a:rPr>
              <a:t>The approach is criticized for its simplicity</a:t>
            </a:r>
          </a:p>
          <a:p>
            <a:r>
              <a:rPr lang="en-US" sz="3400" b="1" dirty="0" smtClean="0">
                <a:solidFill>
                  <a:srgbClr val="0070C0"/>
                </a:solidFill>
              </a:rPr>
              <a:t>The research behind the approach is relatively weak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62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Approaches in counselling – Egan’s approach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3600" b="1" i="1" dirty="0" smtClean="0">
                <a:solidFill>
                  <a:srgbClr val="7030A0"/>
                </a:solidFill>
              </a:rPr>
              <a:t>(Pathare, 2010:209-10)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According to G. Egan, G. (1986) successful counselling can be seen as a three-stage process</a:t>
            </a:r>
          </a:p>
          <a:p>
            <a:pPr lvl="1">
              <a:buNone/>
            </a:pPr>
            <a:r>
              <a:rPr lang="en-US" sz="3600" b="1" dirty="0" smtClean="0">
                <a:solidFill>
                  <a:srgbClr val="0070C0"/>
                </a:solidFill>
              </a:rPr>
              <a:t>1. Exploration</a:t>
            </a:r>
          </a:p>
          <a:p>
            <a:pPr lvl="1">
              <a:buNone/>
            </a:pPr>
            <a:r>
              <a:rPr lang="en-IN" sz="3600" b="1" dirty="0" smtClean="0">
                <a:solidFill>
                  <a:srgbClr val="0070C0"/>
                </a:solidFill>
              </a:rPr>
              <a:t>2. Planning </a:t>
            </a:r>
          </a:p>
          <a:p>
            <a:pPr lvl="1">
              <a:buNone/>
            </a:pPr>
            <a:r>
              <a:rPr lang="en-IN" sz="3600" b="1" dirty="0" smtClean="0">
                <a:solidFill>
                  <a:srgbClr val="0070C0"/>
                </a:solidFill>
              </a:rPr>
              <a:t>3. Action: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63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Approaches in counselling – Egan’s approach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Autofit/>
          </a:bodyPr>
          <a:lstStyle/>
          <a:p>
            <a:r>
              <a:rPr lang="en-US" sz="3000" b="1" dirty="0" smtClean="0">
                <a:solidFill>
                  <a:srgbClr val="00B0F0"/>
                </a:solidFill>
              </a:rPr>
              <a:t> 1. Exploration: </a:t>
            </a:r>
            <a:r>
              <a:rPr lang="en-US" sz="3000" b="1" dirty="0" smtClean="0">
                <a:solidFill>
                  <a:srgbClr val="0070C0"/>
                </a:solidFill>
              </a:rPr>
              <a:t>the client clarifies his/her understanding of the problems that have brought him/her to counselling. </a:t>
            </a:r>
          </a:p>
          <a:p>
            <a:r>
              <a:rPr lang="en-US" sz="3000" b="1" dirty="0" smtClean="0">
                <a:solidFill>
                  <a:srgbClr val="0070C0"/>
                </a:solidFill>
              </a:rPr>
              <a:t>The client explores and clarifies problems. </a:t>
            </a:r>
          </a:p>
          <a:p>
            <a:r>
              <a:rPr lang="en-US" sz="3000" b="1" dirty="0" smtClean="0">
                <a:solidFill>
                  <a:srgbClr val="0070C0"/>
                </a:solidFill>
              </a:rPr>
              <a:t>The counselor helps the client tell his or her story, focusing and clarifying as well as pointing out blind spots and helping to generate new perspective.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64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Approaches in counselling – Egan’s approach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2. Planning: </a:t>
            </a:r>
            <a:r>
              <a:rPr lang="en-US" sz="3200" b="1" dirty="0" smtClean="0">
                <a:solidFill>
                  <a:srgbClr val="0070C0"/>
                </a:solidFill>
              </a:rPr>
              <a:t>he develops strategies to improve his situation. 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The client develops a plan for change. 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The client imagines a new scenario and develops goals to achieve it. 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The counselor encourages a commitment to change.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65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Approaches in counselling – Egan’s approach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B0F0"/>
                </a:solidFill>
              </a:rPr>
              <a:t> 3. Action: </a:t>
            </a:r>
            <a:r>
              <a:rPr lang="en-US" sz="3200" b="1" dirty="0" smtClean="0">
                <a:solidFill>
                  <a:srgbClr val="0070C0"/>
                </a:solidFill>
              </a:rPr>
              <a:t>he takes concrete steps to achieve measurable change. 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The client moves toward the preferred scenario. 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The counsellor helps the client develop strategies for action and encourages him or her to implement plans and achieve goals.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66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Approaches in counselling – Eclectic approach</a:t>
            </a:r>
            <a:endParaRPr lang="en-IN" sz="4000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724400"/>
          </a:xfrm>
        </p:spPr>
        <p:txBody>
          <a:bodyPr>
            <a:no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essentially a common sense approach to helping people by tailoring the therapy to the needs of the individual client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there is probably a primary therapeutic orientation that is simply not strictly adhered to by the therapist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Take elements of several different models and combine them when working with clients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67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Recommended Reading: 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1.</a:t>
            </a:r>
            <a:r>
              <a:rPr lang="en-US" sz="2800" b="1" dirty="0" smtClean="0">
                <a:solidFill>
                  <a:srgbClr val="0070C0"/>
                </a:solidFill>
              </a:rPr>
              <a:t> Gracious Thomas (Ed.) (2010) </a:t>
            </a:r>
            <a:r>
              <a:rPr lang="en-US" sz="2800" b="1" dirty="0" smtClean="0">
                <a:solidFill>
                  <a:srgbClr val="FF0000"/>
                </a:solidFill>
              </a:rPr>
              <a:t>Case Work and Counselling: Working with Individuals</a:t>
            </a:r>
            <a:r>
              <a:rPr lang="en-US" sz="2800" b="1" dirty="0" smtClean="0">
                <a:solidFill>
                  <a:srgbClr val="0070C0"/>
                </a:solidFill>
              </a:rPr>
              <a:t>, New Delhi: School of Social Work, IGNOU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2. Colin, </a:t>
            </a:r>
            <a:r>
              <a:rPr lang="en-US" b="1" dirty="0" err="1" smtClean="0">
                <a:solidFill>
                  <a:srgbClr val="0070C0"/>
                </a:solidFill>
              </a:rPr>
              <a:t>Feltham</a:t>
            </a:r>
            <a:r>
              <a:rPr lang="en-US" b="1" dirty="0" smtClean="0">
                <a:solidFill>
                  <a:srgbClr val="0070C0"/>
                </a:solidFill>
              </a:rPr>
              <a:t> (1995) </a:t>
            </a:r>
            <a:r>
              <a:rPr lang="en-US" b="1" dirty="0" smtClean="0">
                <a:solidFill>
                  <a:srgbClr val="C00000"/>
                </a:solidFill>
              </a:rPr>
              <a:t>What is Counselling</a:t>
            </a:r>
            <a:r>
              <a:rPr lang="en-US" b="1" dirty="0" smtClean="0">
                <a:solidFill>
                  <a:srgbClr val="0070C0"/>
                </a:solidFill>
              </a:rPr>
              <a:t>, New Delhi : Sage Publication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3. Gibson Robert, Mitchell Marianne (2005) </a:t>
            </a:r>
            <a:r>
              <a:rPr lang="en-US" b="1" dirty="0" smtClean="0">
                <a:solidFill>
                  <a:srgbClr val="C00000"/>
                </a:solidFill>
              </a:rPr>
              <a:t>Introduction to Counselling and Guidance </a:t>
            </a:r>
            <a:r>
              <a:rPr lang="en-US" b="1" dirty="0" smtClean="0">
                <a:solidFill>
                  <a:srgbClr val="0070C0"/>
                </a:solidFill>
              </a:rPr>
              <a:t>(6th Edition), New Delhi : Person Education Pvt. Ltd.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4. Hackney Harold, </a:t>
            </a:r>
            <a:r>
              <a:rPr lang="en-US" b="1" dirty="0" err="1" smtClean="0">
                <a:solidFill>
                  <a:srgbClr val="0070C0"/>
                </a:solidFill>
              </a:rPr>
              <a:t>Sherilyn</a:t>
            </a:r>
            <a:r>
              <a:rPr lang="en-US" b="1" dirty="0" smtClean="0">
                <a:solidFill>
                  <a:srgbClr val="0070C0"/>
                </a:solidFill>
              </a:rPr>
              <a:t> Cormier (1979) </a:t>
            </a:r>
            <a:r>
              <a:rPr lang="en-US" b="1" dirty="0" smtClean="0">
                <a:solidFill>
                  <a:srgbClr val="C00000"/>
                </a:solidFill>
              </a:rPr>
              <a:t>Counselling Strategies and Objectives</a:t>
            </a:r>
            <a:r>
              <a:rPr lang="en-US" b="1" dirty="0" smtClean="0">
                <a:solidFill>
                  <a:srgbClr val="0070C0"/>
                </a:solidFill>
              </a:rPr>
              <a:t>, New Jersey : Prentice – Hall Inc.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EF6A-0BA9-403C-8BF5-50EE3B31CAC6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68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Recommended Reading: </a:t>
            </a:r>
            <a:endParaRPr lang="en-IN" dirty="0">
              <a:solidFill>
                <a:srgbClr val="FF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5. </a:t>
            </a:r>
            <a:r>
              <a:rPr lang="en-US" b="1" dirty="0" err="1" smtClean="0">
                <a:solidFill>
                  <a:srgbClr val="0070C0"/>
                </a:solidFill>
              </a:rPr>
              <a:t>Madhukar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Indira</a:t>
            </a:r>
            <a:r>
              <a:rPr lang="en-US" b="1" dirty="0" smtClean="0">
                <a:solidFill>
                  <a:srgbClr val="0070C0"/>
                </a:solidFill>
              </a:rPr>
              <a:t> (2000) </a:t>
            </a:r>
            <a:r>
              <a:rPr lang="en-US" b="1" dirty="0" smtClean="0">
                <a:solidFill>
                  <a:srgbClr val="C00000"/>
                </a:solidFill>
              </a:rPr>
              <a:t>Guidance and Counselling, </a:t>
            </a:r>
            <a:r>
              <a:rPr lang="en-US" b="1" dirty="0" smtClean="0">
                <a:solidFill>
                  <a:srgbClr val="0070C0"/>
                </a:solidFill>
              </a:rPr>
              <a:t>New Delhi : Authors Press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6. Miller Ewan (2007) </a:t>
            </a:r>
            <a:r>
              <a:rPr lang="en-US" b="1" dirty="0" smtClean="0">
                <a:solidFill>
                  <a:srgbClr val="C00000"/>
                </a:solidFill>
              </a:rPr>
              <a:t>Person Centered Counselling Psychology, </a:t>
            </a:r>
            <a:r>
              <a:rPr lang="en-US" b="1" dirty="0" smtClean="0">
                <a:solidFill>
                  <a:srgbClr val="0070C0"/>
                </a:solidFill>
              </a:rPr>
              <a:t>New Delhi : Sage Publication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7. </a:t>
            </a:r>
            <a:r>
              <a:rPr lang="en-US" b="1" dirty="0" err="1" smtClean="0">
                <a:solidFill>
                  <a:srgbClr val="0070C0"/>
                </a:solidFill>
              </a:rPr>
              <a:t>Patri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Vasantha</a:t>
            </a:r>
            <a:r>
              <a:rPr lang="en-US" b="1" dirty="0" smtClean="0">
                <a:solidFill>
                  <a:srgbClr val="0070C0"/>
                </a:solidFill>
              </a:rPr>
              <a:t> (2001) </a:t>
            </a:r>
            <a:r>
              <a:rPr lang="en-US" b="1" dirty="0" smtClean="0">
                <a:solidFill>
                  <a:srgbClr val="C00000"/>
                </a:solidFill>
              </a:rPr>
              <a:t>Counselling Psychology</a:t>
            </a:r>
            <a:r>
              <a:rPr lang="en-US" b="1" dirty="0" smtClean="0">
                <a:solidFill>
                  <a:srgbClr val="0070C0"/>
                </a:solidFill>
              </a:rPr>
              <a:t>, New Delhi : Authors Press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8. </a:t>
            </a:r>
            <a:r>
              <a:rPr lang="en-US" b="1" dirty="0" err="1" smtClean="0">
                <a:solidFill>
                  <a:srgbClr val="0070C0"/>
                </a:solidFill>
              </a:rPr>
              <a:t>Rao</a:t>
            </a:r>
            <a:r>
              <a:rPr lang="en-US" b="1" dirty="0" smtClean="0">
                <a:solidFill>
                  <a:srgbClr val="0070C0"/>
                </a:solidFill>
              </a:rPr>
              <a:t>, </a:t>
            </a:r>
            <a:r>
              <a:rPr lang="en-US" b="1" dirty="0" err="1" smtClean="0">
                <a:solidFill>
                  <a:srgbClr val="0070C0"/>
                </a:solidFill>
              </a:rPr>
              <a:t>Narayan</a:t>
            </a:r>
            <a:r>
              <a:rPr lang="en-US" b="1" dirty="0" smtClean="0">
                <a:solidFill>
                  <a:srgbClr val="0070C0"/>
                </a:solidFill>
              </a:rPr>
              <a:t> (1995) </a:t>
            </a:r>
            <a:r>
              <a:rPr lang="en-US" b="1" dirty="0" smtClean="0">
                <a:solidFill>
                  <a:srgbClr val="C00000"/>
                </a:solidFill>
              </a:rPr>
              <a:t>Counselling and Guidance</a:t>
            </a:r>
            <a:r>
              <a:rPr lang="en-US" b="1" dirty="0" smtClean="0">
                <a:solidFill>
                  <a:srgbClr val="0070C0"/>
                </a:solidFill>
              </a:rPr>
              <a:t>, New Delhi : Tata McGraw – Hill Publishing Co, Ltd.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9. </a:t>
            </a:r>
            <a:r>
              <a:rPr lang="en-US" b="1" dirty="0" err="1" smtClean="0">
                <a:solidFill>
                  <a:srgbClr val="0070C0"/>
                </a:solidFill>
              </a:rPr>
              <a:t>Barki</a:t>
            </a:r>
            <a:r>
              <a:rPr lang="en-US" b="1" dirty="0" smtClean="0">
                <a:solidFill>
                  <a:srgbClr val="0070C0"/>
                </a:solidFill>
              </a:rPr>
              <a:t>, B. G. </a:t>
            </a:r>
            <a:r>
              <a:rPr lang="en-US" b="1" dirty="0" err="1" smtClean="0">
                <a:solidFill>
                  <a:srgbClr val="0070C0"/>
                </a:solidFill>
              </a:rPr>
              <a:t>Mukhopadyay</a:t>
            </a:r>
            <a:r>
              <a:rPr lang="en-US" b="1" dirty="0" smtClean="0">
                <a:solidFill>
                  <a:srgbClr val="0070C0"/>
                </a:solidFill>
              </a:rPr>
              <a:t>, B. (1991) </a:t>
            </a:r>
            <a:r>
              <a:rPr lang="en-US" b="1" dirty="0" smtClean="0">
                <a:solidFill>
                  <a:srgbClr val="C00000"/>
                </a:solidFill>
              </a:rPr>
              <a:t>Guidance and counseling, </a:t>
            </a:r>
            <a:r>
              <a:rPr lang="en-US" b="1" dirty="0" smtClean="0">
                <a:solidFill>
                  <a:srgbClr val="0070C0"/>
                </a:solidFill>
              </a:rPr>
              <a:t>New Delhi : Sterling Publishers, Pvt. Ltd.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8EF6A-0BA9-403C-8BF5-50EE3B31CAC6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the Counsellor in psycho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2578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Encourage clients to talk about whatever comes to their mind - childhood experiences.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Create an atmosphere in which the client feels free to express difficult thought.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Let clients gain insight by relieving and working through the unresolved past experiences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381000" y="3048000"/>
            <a:ext cx="8229600" cy="1143000"/>
          </a:xfrm>
        </p:spPr>
        <p:txBody>
          <a:bodyPr/>
          <a:lstStyle/>
          <a:p>
            <a:pPr algn="ctr"/>
            <a:r>
              <a:rPr lang="en-US" sz="9600" smtClean="0">
                <a:solidFill>
                  <a:srgbClr val="FF33CC"/>
                </a:solidFill>
                <a:latin typeface="Brush Script MT" pitchFamily="66" charset="0"/>
              </a:rPr>
              <a:t>Thank You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5A9370D-F9CC-49B4-9D4A-DC9744CDCE42}" type="datetime9">
              <a:rPr lang="en-IN" smtClean="0"/>
              <a:pPr>
                <a:defRPr/>
              </a:pPr>
              <a:t>03-02-2018 09:59:46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Method 1: Social Casework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E84000-E540-429F-8BED-EBC2E02B7100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Role of the Counsellor in psycho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10600" cy="52578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The development of transference is encouraged to help clients deal realistically with counsellor to interpret for the client.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Psychological test, especially projective tests such as Rorschach inkblots, etc is used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rgbClr val="FF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Goals of psychoanalytic counselling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33400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To make unconscious thoughts and memories conscious.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To reconstruct the basic personality of a client.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To assist clients in reliving earlier experiences and working through repressed conflicts.</a:t>
            </a:r>
          </a:p>
          <a:p>
            <a:r>
              <a:rPr lang="en-US" sz="3600" b="1" dirty="0" smtClean="0">
                <a:solidFill>
                  <a:srgbClr val="0070C0"/>
                </a:solidFill>
              </a:rPr>
              <a:t>To achieve intellectual and emotional awareness.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E3E43-0822-4CDB-A3D8-D3F46281EB4E}" type="datetime2">
              <a:rPr lang="en-IN" smtClean="0"/>
              <a:pPr/>
              <a:t>Saturday, 03 February 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Counselling: Theory &amp; Practice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1773</TotalTime>
  <Words>3482</Words>
  <Application>Microsoft Office PowerPoint</Application>
  <PresentationFormat>On-screen Show (4:3)</PresentationFormat>
  <Paragraphs>528</Paragraphs>
  <Slides>70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2" baseType="lpstr">
      <vt:lpstr>Flow</vt:lpstr>
      <vt:lpstr>Document</vt:lpstr>
      <vt:lpstr>FCW-4  Counselling:  Theory and Practice Unit 2</vt:lpstr>
      <vt:lpstr>Learner Objectives</vt:lpstr>
      <vt:lpstr>Unit - 2 Theories and approaches in counselling</vt:lpstr>
      <vt:lpstr>Unit - 2 Theories and approaches in counselling</vt:lpstr>
      <vt:lpstr>Unit - 2 Theories in counselling</vt:lpstr>
      <vt:lpstr>Theories of personality and their significance for counselling - Sigmund Freud</vt:lpstr>
      <vt:lpstr>Role of the Counsellor in psycho analysis</vt:lpstr>
      <vt:lpstr>Role of the Counsellor in psycho analysis</vt:lpstr>
      <vt:lpstr>Goals of psychoanalytic counselling</vt:lpstr>
      <vt:lpstr>Techniques of psychoanalytic counselling</vt:lpstr>
      <vt:lpstr>Strengths of psychoanalytic counselling</vt:lpstr>
      <vt:lpstr>Strengths of psychoanalytic counselling</vt:lpstr>
      <vt:lpstr>Limitations of psychoanalytic counselling</vt:lpstr>
      <vt:lpstr>Limitations of psychoanalytic counselling</vt:lpstr>
      <vt:lpstr>Theories of personality and their significance for counselling - Alfred Adler</vt:lpstr>
      <vt:lpstr>Theories of personality and their significance for counselling - Alfred Adler</vt:lpstr>
      <vt:lpstr>Role of the Adlerian Counsellors</vt:lpstr>
      <vt:lpstr>Role of the Adlerian Counsellors</vt:lpstr>
      <vt:lpstr>Goals of the Adlerian Counselling</vt:lpstr>
      <vt:lpstr>Goals of the Adlerian Counselling</vt:lpstr>
      <vt:lpstr>Techniques of the Adlerian Counselling</vt:lpstr>
      <vt:lpstr>Techniques of the Adlerian Counselling</vt:lpstr>
      <vt:lpstr>Strengths of the Adlerian Counselling</vt:lpstr>
      <vt:lpstr>Limitations of the Adlerian Counselling</vt:lpstr>
      <vt:lpstr>Theories of personality and their significance for counselling - Erikson</vt:lpstr>
      <vt:lpstr>Slide 26</vt:lpstr>
      <vt:lpstr>Erikson’s counselling theory  </vt:lpstr>
      <vt:lpstr> Approaches in counselling – theoretical base, thrust, goals, key concepts and techniques</vt:lpstr>
      <vt:lpstr> Approaches in counselling – Person Cantered</vt:lpstr>
      <vt:lpstr> Person Centred Approach – theoretical base, thrust &amp; key concepts </vt:lpstr>
      <vt:lpstr> Person Centred Approach – theoretical base, thrust &amp; key concepts </vt:lpstr>
      <vt:lpstr>Person Centred Approach – goals</vt:lpstr>
      <vt:lpstr>Person Centred Approach –  Conditions for Growth</vt:lpstr>
      <vt:lpstr>Person Centred Approach – Techniques</vt:lpstr>
      <vt:lpstr>Person Centred Approach – Strengths</vt:lpstr>
      <vt:lpstr>Person Centred Approach – Weaknesses</vt:lpstr>
      <vt:lpstr>Person Centred Approach – Weaknesses</vt:lpstr>
      <vt:lpstr> Rational Emotive Behavioural Therapy -theoretical base, thrust &amp; key concepts </vt:lpstr>
      <vt:lpstr> Rational Emotive Behavioural Therapy -theoretical base, thrust &amp; key concepts </vt:lpstr>
      <vt:lpstr> Rational Emotive Behavioural Therapy -theoretical base, thrust &amp; key concepts </vt:lpstr>
      <vt:lpstr> Rational Emotive Behavioural Therapy -theoretical base, thrust &amp; key concepts </vt:lpstr>
      <vt:lpstr> Rational Emotive Behavioural Therapy -theoretical base, thrust &amp; key concepts </vt:lpstr>
      <vt:lpstr> Rational Emotive Behavioural Therapy -theoretical base, thrust &amp; key concepts </vt:lpstr>
      <vt:lpstr> Rational Emotive Behavioural Therapy - goals </vt:lpstr>
      <vt:lpstr> Rational Emotive Behavioural Therapy - goals </vt:lpstr>
      <vt:lpstr> Rational Emotive Behavioural Therapy -Techniques </vt:lpstr>
      <vt:lpstr> Rational Emotive Behavioural Therapy - Strengths </vt:lpstr>
      <vt:lpstr> Rational Emotive Behavioural Therapy -Weaknesses </vt:lpstr>
      <vt:lpstr> Transactional analysis - theoretical base, thrust &amp; key concepts </vt:lpstr>
      <vt:lpstr> Transactional analysis - theoretical base, thrust &amp; key concepts </vt:lpstr>
      <vt:lpstr> Transactional analysis - theoretical base, thrust &amp; key concepts </vt:lpstr>
      <vt:lpstr> Transactional analysis - theoretical base, thrust &amp; key concepts </vt:lpstr>
      <vt:lpstr> Transactional analysis - theoretical base, thrust &amp; key concepts </vt:lpstr>
      <vt:lpstr> Transactional analysis - theoretical base, thrust &amp; key concepts </vt:lpstr>
      <vt:lpstr> Transactional analysis - theoretical base, thrust &amp; key concepts </vt:lpstr>
      <vt:lpstr> Transactional analysis - theoretical base, thrust &amp; key concepts </vt:lpstr>
      <vt:lpstr> Transactional analysis - theoretical base, thrust &amp; key concepts </vt:lpstr>
      <vt:lpstr>Transactional analysis - goals </vt:lpstr>
      <vt:lpstr> Transactional analysis - Techniques </vt:lpstr>
      <vt:lpstr> Transactional analysis - Techniques </vt:lpstr>
      <vt:lpstr>Transactional analysis - Strengths </vt:lpstr>
      <vt:lpstr> Transactional analysis - Weaknesses</vt:lpstr>
      <vt:lpstr> Approaches in counselling – Egan’s approach</vt:lpstr>
      <vt:lpstr> Approaches in counselling – Egan’s approach</vt:lpstr>
      <vt:lpstr> Approaches in counselling – Egan’s approach</vt:lpstr>
      <vt:lpstr> Approaches in counselling – Egan’s approach</vt:lpstr>
      <vt:lpstr> Approaches in counselling – Eclectic approach</vt:lpstr>
      <vt:lpstr>Recommended Reading: </vt:lpstr>
      <vt:lpstr>Recommended Reading: 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 – IX  Community Health, Mental Health and Environmental Hygiene</dc:title>
  <dc:creator>Dr. Pathare</dc:creator>
  <cp:lastModifiedBy>Dr. Pathare</cp:lastModifiedBy>
  <cp:revision>62</cp:revision>
  <dcterms:created xsi:type="dcterms:W3CDTF">2006-08-16T00:00:00Z</dcterms:created>
  <dcterms:modified xsi:type="dcterms:W3CDTF">2018-02-03T05:32:18Z</dcterms:modified>
</cp:coreProperties>
</file>