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2"/>
  </p:notesMasterIdLst>
  <p:sldIdLst>
    <p:sldId id="256" r:id="rId2"/>
    <p:sldId id="257" r:id="rId3"/>
    <p:sldId id="342" r:id="rId4"/>
    <p:sldId id="273" r:id="rId5"/>
    <p:sldId id="287" r:id="rId6"/>
    <p:sldId id="283" r:id="rId7"/>
    <p:sldId id="327" r:id="rId8"/>
    <p:sldId id="329" r:id="rId9"/>
    <p:sldId id="328" r:id="rId10"/>
    <p:sldId id="330" r:id="rId11"/>
    <p:sldId id="331" r:id="rId12"/>
    <p:sldId id="332" r:id="rId13"/>
    <p:sldId id="333" r:id="rId14"/>
    <p:sldId id="334" r:id="rId15"/>
    <p:sldId id="335" r:id="rId16"/>
    <p:sldId id="336" r:id="rId17"/>
    <p:sldId id="337" r:id="rId18"/>
    <p:sldId id="338" r:id="rId19"/>
    <p:sldId id="339" r:id="rId20"/>
    <p:sldId id="340" r:id="rId21"/>
    <p:sldId id="341" r:id="rId22"/>
    <p:sldId id="344" r:id="rId23"/>
    <p:sldId id="298" r:id="rId24"/>
    <p:sldId id="289" r:id="rId25"/>
    <p:sldId id="290" r:id="rId26"/>
    <p:sldId id="291" r:id="rId27"/>
    <p:sldId id="292" r:id="rId28"/>
    <p:sldId id="293" r:id="rId29"/>
    <p:sldId id="294" r:id="rId30"/>
    <p:sldId id="295" r:id="rId31"/>
    <p:sldId id="296" r:id="rId32"/>
    <p:sldId id="297" r:id="rId33"/>
    <p:sldId id="299" r:id="rId34"/>
    <p:sldId id="300" r:id="rId35"/>
    <p:sldId id="301" r:id="rId36"/>
    <p:sldId id="302" r:id="rId37"/>
    <p:sldId id="303" r:id="rId38"/>
    <p:sldId id="304" r:id="rId39"/>
    <p:sldId id="305" r:id="rId40"/>
    <p:sldId id="306" r:id="rId41"/>
    <p:sldId id="307" r:id="rId42"/>
    <p:sldId id="308" r:id="rId43"/>
    <p:sldId id="309" r:id="rId44"/>
    <p:sldId id="310" r:id="rId45"/>
    <p:sldId id="311" r:id="rId46"/>
    <p:sldId id="313" r:id="rId47"/>
    <p:sldId id="312" r:id="rId48"/>
    <p:sldId id="314" r:id="rId49"/>
    <p:sldId id="315" r:id="rId50"/>
    <p:sldId id="316" r:id="rId51"/>
    <p:sldId id="317" r:id="rId52"/>
    <p:sldId id="318" r:id="rId53"/>
    <p:sldId id="319" r:id="rId54"/>
    <p:sldId id="320" r:id="rId55"/>
    <p:sldId id="321" r:id="rId56"/>
    <p:sldId id="322" r:id="rId57"/>
    <p:sldId id="323" r:id="rId58"/>
    <p:sldId id="324" r:id="rId59"/>
    <p:sldId id="325" r:id="rId60"/>
    <p:sldId id="326" r:id="rId61"/>
    <p:sldId id="345" r:id="rId62"/>
    <p:sldId id="346" r:id="rId63"/>
    <p:sldId id="347" r:id="rId64"/>
    <p:sldId id="348" r:id="rId65"/>
    <p:sldId id="349" r:id="rId66"/>
    <p:sldId id="286" r:id="rId67"/>
    <p:sldId id="343" r:id="rId68"/>
    <p:sldId id="281" r:id="rId69"/>
    <p:sldId id="282" r:id="rId70"/>
    <p:sldId id="288"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786"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7C1797-CA36-4CB5-93B4-695179B215CB}" type="datetimeFigureOut">
              <a:rPr lang="en-US" smtClean="0"/>
              <a:pPr/>
              <a:t>3/15/2018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DB930B-FABC-42FA-9F1D-59F02799ECA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10</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19</a:t>
            </a:fld>
            <a:endParaRPr lang="en-I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20</a:t>
            </a:fld>
            <a:endParaRPr lang="en-I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21</a:t>
            </a:fld>
            <a:endParaRPr lang="en-I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50</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11</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12</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13</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14</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15</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16</a:t>
            </a:fld>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17</a:t>
            </a:fld>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S~election</a:t>
            </a:r>
            <a:r>
              <a:rPr lang="en-US" dirty="0" smtClean="0"/>
              <a:t> and induction of members</a:t>
            </a:r>
            <a:endParaRPr lang="en-IN" dirty="0"/>
          </a:p>
        </p:txBody>
      </p:sp>
      <p:sp>
        <p:nvSpPr>
          <p:cNvPr id="4" name="Slide Number Placeholder 3"/>
          <p:cNvSpPr>
            <a:spLocks noGrp="1"/>
          </p:cNvSpPr>
          <p:nvPr>
            <p:ph type="sldNum" sz="quarter" idx="10"/>
          </p:nvPr>
        </p:nvSpPr>
        <p:spPr/>
        <p:txBody>
          <a:bodyPr/>
          <a:lstStyle/>
          <a:p>
            <a:fld id="{4DDB930B-FABC-42FA-9F1D-59F02799ECA5}" type="slidenum">
              <a:rPr lang="en-IN" smtClean="0"/>
              <a:pPr/>
              <a:t>18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ED3C9DD-6B7E-4F05-B4DA-50158E566F8D}" type="datetime2">
              <a:rPr lang="en-IN" smtClean="0"/>
              <a:pPr/>
              <a:t>Thursday, 15 March 2018</a:t>
            </a:fld>
            <a:endParaRPr lang="en-US"/>
          </a:p>
        </p:txBody>
      </p:sp>
      <p:sp>
        <p:nvSpPr>
          <p:cNvPr id="19" name="Footer Placeholder 18"/>
          <p:cNvSpPr>
            <a:spLocks noGrp="1"/>
          </p:cNvSpPr>
          <p:nvPr>
            <p:ph type="ftr" sz="quarter" idx="11"/>
          </p:nvPr>
        </p:nvSpPr>
        <p:spPr/>
        <p:txBody>
          <a:bodyPr/>
          <a:lstStyle/>
          <a:p>
            <a:r>
              <a:rPr lang="en-US" smtClean="0"/>
              <a:t>Counselling: Theory &amp; Practice</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9D0E63-57B3-4340-89F7-9CD5BB03133B}"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2E7E7A-83D0-4441-8E5E-77CB1DE04217}"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normAutofit/>
          </a:bodyPr>
          <a:lstStyle/>
          <a:p>
            <a:pPr lvl="0"/>
            <a:endParaRPr lang="en-US" noProof="0" smtClean="0"/>
          </a:p>
        </p:txBody>
      </p:sp>
      <p:sp>
        <p:nvSpPr>
          <p:cNvPr id="4" name="Date Placeholder 9"/>
          <p:cNvSpPr>
            <a:spLocks noGrp="1"/>
          </p:cNvSpPr>
          <p:nvPr>
            <p:ph type="dt" sz="half" idx="10"/>
          </p:nvPr>
        </p:nvSpPr>
        <p:spPr/>
        <p:txBody>
          <a:bodyPr/>
          <a:lstStyle>
            <a:lvl1pPr>
              <a:defRPr/>
            </a:lvl1pPr>
          </a:lstStyle>
          <a:p>
            <a:pPr>
              <a:defRPr/>
            </a:pPr>
            <a:fld id="{7B7745F8-2087-46CC-96D0-85FFB171881B}" type="datetime9">
              <a:rPr lang="en-IN" smtClean="0"/>
              <a:pPr>
                <a:defRPr/>
              </a:pPr>
              <a:t>15-03-2018 11:21:18</a:t>
            </a:fld>
            <a:endParaRPr lang="en-US"/>
          </a:p>
        </p:txBody>
      </p:sp>
      <p:sp>
        <p:nvSpPr>
          <p:cNvPr id="5" name="Footer Placeholder 21"/>
          <p:cNvSpPr>
            <a:spLocks noGrp="1"/>
          </p:cNvSpPr>
          <p:nvPr>
            <p:ph type="ftr" sz="quarter" idx="11"/>
          </p:nvPr>
        </p:nvSpPr>
        <p:spPr/>
        <p:txBody>
          <a:bodyPr/>
          <a:lstStyle>
            <a:lvl1pPr>
              <a:defRPr/>
            </a:lvl1pPr>
          </a:lstStyle>
          <a:p>
            <a:pPr>
              <a:defRPr/>
            </a:pPr>
            <a:r>
              <a:rPr lang="en-US" smtClean="0"/>
              <a:t>Method 1: Social Casework</a:t>
            </a:r>
            <a:endParaRPr lang="en-US"/>
          </a:p>
        </p:txBody>
      </p:sp>
      <p:sp>
        <p:nvSpPr>
          <p:cNvPr id="6" name="Slide Number Placeholder 17"/>
          <p:cNvSpPr>
            <a:spLocks noGrp="1"/>
          </p:cNvSpPr>
          <p:nvPr>
            <p:ph type="sldNum" sz="quarter" idx="12"/>
          </p:nvPr>
        </p:nvSpPr>
        <p:spPr/>
        <p:txBody>
          <a:bodyPr/>
          <a:lstStyle>
            <a:lvl1pPr>
              <a:defRPr/>
            </a:lvl1pPr>
          </a:lstStyle>
          <a:p>
            <a:pPr>
              <a:defRPr/>
            </a:pPr>
            <a:fld id="{8D2EB4FC-516D-4EF2-89FA-C3C91DE60374}" type="slidenum">
              <a:rPr lang="en-US"/>
              <a:pPr>
                <a:defRPr/>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8543E6-3CE6-4AEF-92F2-6A0DFE894EEB}"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8FFD77C-D0C7-4527-9FFA-CB1BD134EE84}"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4ED4298-EA20-41DD-8321-AF37E7A4DF5C}" type="datetime2">
              <a:rPr lang="en-IN" smtClean="0"/>
              <a:pPr/>
              <a:t>Thursday, 15 March 2018</a:t>
            </a:fld>
            <a:endParaRPr lang="en-US"/>
          </a:p>
        </p:txBody>
      </p:sp>
      <p:sp>
        <p:nvSpPr>
          <p:cNvPr id="6" name="Footer Placeholder 5"/>
          <p:cNvSpPr>
            <a:spLocks noGrp="1"/>
          </p:cNvSpPr>
          <p:nvPr>
            <p:ph type="ftr" sz="quarter" idx="11"/>
          </p:nvPr>
        </p:nvSpPr>
        <p:spPr/>
        <p:txBody>
          <a:bodyPr/>
          <a:lstStyle/>
          <a:p>
            <a:r>
              <a:rPr lang="en-US" smtClean="0"/>
              <a:t>Counselling: Theory &amp; Practice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3C20B96-C34F-48CE-A084-9FD528895C6D}" type="datetime2">
              <a:rPr lang="en-IN" smtClean="0"/>
              <a:pPr/>
              <a:t>Thursday, 15 March 2018</a:t>
            </a:fld>
            <a:endParaRPr lang="en-US"/>
          </a:p>
        </p:txBody>
      </p:sp>
      <p:sp>
        <p:nvSpPr>
          <p:cNvPr id="8" name="Footer Placeholder 7"/>
          <p:cNvSpPr>
            <a:spLocks noGrp="1"/>
          </p:cNvSpPr>
          <p:nvPr>
            <p:ph type="ftr" sz="quarter" idx="11"/>
          </p:nvPr>
        </p:nvSpPr>
        <p:spPr/>
        <p:txBody>
          <a:bodyPr/>
          <a:lstStyle/>
          <a:p>
            <a:r>
              <a:rPr lang="en-US" smtClean="0"/>
              <a:t>Counselling: Theory &amp; Practice</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50E891-9905-434A-81EA-EEF9C4DDC580}" type="datetime2">
              <a:rPr lang="en-IN" smtClean="0"/>
              <a:pPr/>
              <a:t>Thursday, 15 March 2018</a:t>
            </a:fld>
            <a:endParaRPr lang="en-US"/>
          </a:p>
        </p:txBody>
      </p:sp>
      <p:sp>
        <p:nvSpPr>
          <p:cNvPr id="4" name="Footer Placeholder 3"/>
          <p:cNvSpPr>
            <a:spLocks noGrp="1"/>
          </p:cNvSpPr>
          <p:nvPr>
            <p:ph type="ftr" sz="quarter" idx="11"/>
          </p:nvPr>
        </p:nvSpPr>
        <p:spPr/>
        <p:txBody>
          <a:bodyPr/>
          <a:lstStyle/>
          <a:p>
            <a:r>
              <a:rPr lang="en-US" smtClean="0"/>
              <a:t>Counselling: Theory &amp; Practice</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003FF-14A7-4E56-8D8B-E295DB95794D}" type="datetime2">
              <a:rPr lang="en-IN" smtClean="0"/>
              <a:pPr/>
              <a:t>Thursday, 15 March 2018</a:t>
            </a:fld>
            <a:endParaRPr lang="en-US"/>
          </a:p>
        </p:txBody>
      </p:sp>
      <p:sp>
        <p:nvSpPr>
          <p:cNvPr id="3" name="Footer Placeholder 2"/>
          <p:cNvSpPr>
            <a:spLocks noGrp="1"/>
          </p:cNvSpPr>
          <p:nvPr>
            <p:ph type="ftr" sz="quarter" idx="11"/>
          </p:nvPr>
        </p:nvSpPr>
        <p:spPr/>
        <p:txBody>
          <a:bodyPr/>
          <a:lstStyle/>
          <a:p>
            <a:r>
              <a:rPr lang="en-US" smtClean="0"/>
              <a:t>Counselling: Theory &amp; Practice</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DEE3DD-587C-4D17-9C62-2068987EA0C2}" type="datetime2">
              <a:rPr lang="en-IN" smtClean="0"/>
              <a:pPr/>
              <a:t>Thursday, 15 March 2018</a:t>
            </a:fld>
            <a:endParaRPr lang="en-US"/>
          </a:p>
        </p:txBody>
      </p:sp>
      <p:sp>
        <p:nvSpPr>
          <p:cNvPr id="6" name="Footer Placeholder 5"/>
          <p:cNvSpPr>
            <a:spLocks noGrp="1"/>
          </p:cNvSpPr>
          <p:nvPr>
            <p:ph type="ftr" sz="quarter" idx="11"/>
          </p:nvPr>
        </p:nvSpPr>
        <p:spPr/>
        <p:txBody>
          <a:bodyPr/>
          <a:lstStyle/>
          <a:p>
            <a:r>
              <a:rPr lang="en-US" smtClean="0"/>
              <a:t>Counselling: Theory &amp; Practice</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7DE6087-13BA-4284-89BC-76A518C06497}" type="datetime2">
              <a:rPr lang="en-IN" smtClean="0"/>
              <a:pPr/>
              <a:t>Thursday, 15 March 2018</a:t>
            </a:fld>
            <a:endParaRPr lang="en-US"/>
          </a:p>
        </p:txBody>
      </p:sp>
      <p:sp>
        <p:nvSpPr>
          <p:cNvPr id="6" name="Footer Placeholder 5"/>
          <p:cNvSpPr>
            <a:spLocks noGrp="1"/>
          </p:cNvSpPr>
          <p:nvPr>
            <p:ph type="ftr" sz="quarter" idx="11"/>
          </p:nvPr>
        </p:nvSpPr>
        <p:spPr/>
        <p:txBody>
          <a:bodyPr/>
          <a:lstStyle/>
          <a:p>
            <a:r>
              <a:rPr lang="en-US" smtClean="0"/>
              <a:t>Counselling: Theory &amp; Practice</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CA22F20-D468-463F-BA34-09984CAC6273}" type="datetime2">
              <a:rPr lang="en-IN" smtClean="0"/>
              <a:pPr/>
              <a:t>Thursday, 15 March 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Counselling: Theory &amp; Practice</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cover/>
  </p:transition>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371600"/>
            <a:ext cx="7851648" cy="2438400"/>
          </a:xfrm>
        </p:spPr>
        <p:txBody>
          <a:bodyPr>
            <a:normAutofit fontScale="90000"/>
          </a:bodyPr>
          <a:lstStyle/>
          <a:p>
            <a:pPr algn="ctr"/>
            <a:r>
              <a:rPr lang="en-US" dirty="0" smtClean="0">
                <a:solidFill>
                  <a:srgbClr val="FFC000"/>
                </a:solidFill>
              </a:rPr>
              <a:t>FCW-4</a:t>
            </a:r>
            <a:r>
              <a:rPr lang="en-US" dirty="0" smtClean="0"/>
              <a:t> </a:t>
            </a:r>
            <a:br>
              <a:rPr lang="en-US" dirty="0" smtClean="0"/>
            </a:br>
            <a:r>
              <a:rPr lang="en-US" sz="6700" dirty="0" smtClean="0"/>
              <a:t>Counselling: </a:t>
            </a:r>
            <a:br>
              <a:rPr lang="en-US" sz="6700" dirty="0" smtClean="0"/>
            </a:br>
            <a:r>
              <a:rPr lang="en-US" sz="6700" dirty="0" smtClean="0"/>
              <a:t>Theory and Practice</a:t>
            </a:r>
            <a:br>
              <a:rPr lang="en-US" sz="6700" dirty="0" smtClean="0"/>
            </a:br>
            <a:r>
              <a:rPr lang="en-US" sz="6700" dirty="0" smtClean="0">
                <a:solidFill>
                  <a:srgbClr val="FFFF00"/>
                </a:solidFill>
              </a:rPr>
              <a:t>Unit 3</a:t>
            </a:r>
            <a:endParaRPr lang="en-IN" dirty="0">
              <a:solidFill>
                <a:srgbClr val="FFFF00"/>
              </a:solidFill>
            </a:endParaRPr>
          </a:p>
        </p:txBody>
      </p:sp>
      <p:sp>
        <p:nvSpPr>
          <p:cNvPr id="3" name="Subtitle 2"/>
          <p:cNvSpPr>
            <a:spLocks noGrp="1"/>
          </p:cNvSpPr>
          <p:nvPr>
            <p:ph type="subTitle" idx="1"/>
          </p:nvPr>
        </p:nvSpPr>
        <p:spPr>
          <a:xfrm>
            <a:off x="533400" y="4800600"/>
            <a:ext cx="7854696" cy="1066800"/>
          </a:xfrm>
        </p:spPr>
        <p:txBody>
          <a:bodyPr/>
          <a:lstStyle/>
          <a:p>
            <a:r>
              <a:rPr lang="en-IN" dirty="0" smtClean="0"/>
              <a:t>Dr. Jaimon Varghese</a:t>
            </a:r>
            <a:endParaRPr lang="en-IN" dirty="0"/>
          </a:p>
        </p:txBody>
      </p:sp>
      <p:sp>
        <p:nvSpPr>
          <p:cNvPr id="4" name="Date Placeholder 3"/>
          <p:cNvSpPr>
            <a:spLocks noGrp="1"/>
          </p:cNvSpPr>
          <p:nvPr>
            <p:ph type="dt" sz="half" idx="10"/>
          </p:nvPr>
        </p:nvSpPr>
        <p:spPr/>
        <p:txBody>
          <a:bodyPr/>
          <a:lstStyle/>
          <a:p>
            <a:fld id="{BC84B293-8591-456B-993E-DED0C0D0CB40}" type="datetime2">
              <a:rPr lang="en-IN" smtClean="0"/>
              <a:pPr/>
              <a:t>Thursday, 15 March 2018</a:t>
            </a:fld>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Footer Placeholder 5"/>
          <p:cNvSpPr>
            <a:spLocks noGrp="1"/>
          </p:cNvSpPr>
          <p:nvPr>
            <p:ph type="ftr" sz="quarter" idx="11"/>
          </p:nvPr>
        </p:nvSpPr>
        <p:spPr/>
        <p:txBody>
          <a:bodyPr/>
          <a:lstStyle/>
          <a:p>
            <a:r>
              <a:rPr lang="en-US" smtClean="0"/>
              <a:t>Counselling: Theory &amp; Practice</a:t>
            </a:r>
            <a:endParaRPr lang="en-US"/>
          </a:p>
        </p:txBody>
      </p:sp>
    </p:spTree>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Structuring of Groups</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153400" cy="5410200"/>
          </a:xfrm>
        </p:spPr>
        <p:txBody>
          <a:bodyPr>
            <a:noAutofit/>
          </a:bodyPr>
          <a:lstStyle/>
          <a:p>
            <a:r>
              <a:rPr lang="en-US" sz="2800" b="1" dirty="0" smtClean="0">
                <a:solidFill>
                  <a:srgbClr val="0070C0"/>
                </a:solidFill>
              </a:rPr>
              <a:t>Selection and induction of members</a:t>
            </a:r>
          </a:p>
          <a:p>
            <a:r>
              <a:rPr lang="en-US" sz="2800" b="1" dirty="0" smtClean="0">
                <a:solidFill>
                  <a:srgbClr val="0070C0"/>
                </a:solidFill>
              </a:rPr>
              <a:t>Size of the group (6-10)</a:t>
            </a:r>
          </a:p>
          <a:p>
            <a:r>
              <a:rPr lang="en-US" sz="2800" b="1" dirty="0" smtClean="0">
                <a:solidFill>
                  <a:srgbClr val="0070C0"/>
                </a:solidFill>
              </a:rPr>
              <a:t>Composition of the group : homogeneous or heterogeneous with respect to problems, education, intelligence, age, sex and so on.</a:t>
            </a:r>
          </a:p>
          <a:p>
            <a:r>
              <a:rPr lang="en-US" sz="2800" b="1" dirty="0" smtClean="0">
                <a:solidFill>
                  <a:srgbClr val="0070C0"/>
                </a:solidFill>
              </a:rPr>
              <a:t>Frequency and duration of meetings: </a:t>
            </a:r>
            <a:r>
              <a:rPr lang="en-IN" sz="2800" b="1" dirty="0" smtClean="0">
                <a:solidFill>
                  <a:srgbClr val="0070C0"/>
                </a:solidFill>
              </a:rPr>
              <a:t>two hour weekly sessions for 11 to 15 weeks</a:t>
            </a:r>
          </a:p>
          <a:p>
            <a:r>
              <a:rPr lang="en-IN" sz="2800" b="1" dirty="0" smtClean="0">
                <a:solidFill>
                  <a:srgbClr val="0070C0"/>
                </a:solidFill>
              </a:rPr>
              <a:t>Physical setting: privacy and freedom from interruptions; </a:t>
            </a:r>
            <a:r>
              <a:rPr lang="en-US" sz="2800" b="1" dirty="0" smtClean="0">
                <a:solidFill>
                  <a:srgbClr val="0070C0"/>
                </a:solidFill>
              </a:rPr>
              <a:t>small room  rather than large; circular seating arrangement with each member sitting where he pleases</a:t>
            </a:r>
            <a:endParaRPr lang="en-IN" sz="2800" b="1" dirty="0" smtClean="0">
              <a:solidFill>
                <a:srgbClr val="0070C0"/>
              </a:solidFill>
            </a:endParaRPr>
          </a:p>
          <a:p>
            <a:endParaRPr lang="en-US" sz="28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Process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153400" cy="5410200"/>
          </a:xfrm>
        </p:spPr>
        <p:txBody>
          <a:bodyPr>
            <a:noAutofit/>
          </a:bodyPr>
          <a:lstStyle/>
          <a:p>
            <a:pPr>
              <a:buNone/>
            </a:pPr>
            <a:r>
              <a:rPr lang="en-US" sz="2800" b="1" i="1" dirty="0" smtClean="0">
                <a:solidFill>
                  <a:srgbClr val="7030A0"/>
                </a:solidFill>
              </a:rPr>
              <a:t>Initial exploratory stage</a:t>
            </a:r>
            <a:r>
              <a:rPr lang="en-US" sz="2800" b="1" dirty="0" smtClean="0">
                <a:solidFill>
                  <a:srgbClr val="0070C0"/>
                </a:solidFill>
              </a:rPr>
              <a:t>:</a:t>
            </a:r>
            <a:r>
              <a:rPr lang="en-US" sz="2800" dirty="0" smtClean="0"/>
              <a:t> </a:t>
            </a:r>
          </a:p>
          <a:p>
            <a:r>
              <a:rPr lang="en-US" sz="2800" b="1" dirty="0" smtClean="0">
                <a:solidFill>
                  <a:srgbClr val="0070C0"/>
                </a:solidFill>
              </a:rPr>
              <a:t>counsellor explains his role and the roles of group members. </a:t>
            </a:r>
          </a:p>
          <a:p>
            <a:r>
              <a:rPr lang="en-US" sz="2800" b="1" dirty="0" smtClean="0">
                <a:solidFill>
                  <a:srgbClr val="0070C0"/>
                </a:solidFill>
              </a:rPr>
              <a:t>set up facilitative conditions to help develop trust. </a:t>
            </a:r>
            <a:endParaRPr lang="en-IN" sz="2800" b="1" dirty="0" smtClean="0">
              <a:solidFill>
                <a:srgbClr val="0070C0"/>
              </a:solidFill>
            </a:endParaRPr>
          </a:p>
          <a:p>
            <a:r>
              <a:rPr lang="en-IN" sz="2800" b="1" dirty="0" smtClean="0">
                <a:solidFill>
                  <a:srgbClr val="0070C0"/>
                </a:solidFill>
              </a:rPr>
              <a:t>modelling genuineness, warmth, non-judgemental attitudes </a:t>
            </a:r>
            <a:r>
              <a:rPr lang="en-US" sz="2800" b="1" dirty="0" smtClean="0">
                <a:solidFill>
                  <a:srgbClr val="0070C0"/>
                </a:solidFill>
              </a:rPr>
              <a:t>to group members and listening carefully</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Process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pPr>
              <a:buNone/>
            </a:pPr>
            <a:r>
              <a:rPr lang="en-US" b="1" i="1" dirty="0" smtClean="0">
                <a:solidFill>
                  <a:srgbClr val="7030A0"/>
                </a:solidFill>
              </a:rPr>
              <a:t>Transition stage</a:t>
            </a:r>
            <a:r>
              <a:rPr lang="en-US" b="1" dirty="0" smtClean="0">
                <a:solidFill>
                  <a:srgbClr val="0070C0"/>
                </a:solidFill>
              </a:rPr>
              <a:t>:</a:t>
            </a:r>
            <a:r>
              <a:rPr lang="en-US" dirty="0" smtClean="0"/>
              <a:t> </a:t>
            </a:r>
          </a:p>
          <a:p>
            <a:r>
              <a:rPr lang="en-US" b="1" dirty="0" smtClean="0">
                <a:solidFill>
                  <a:srgbClr val="0070C0"/>
                </a:solidFill>
              </a:rPr>
              <a:t>group members are confronted with the need to explore more deeply to self disclose , letting others know more about oneself, more intensively and to interact </a:t>
            </a:r>
            <a:r>
              <a:rPr lang="en-IN" b="1" dirty="0" smtClean="0">
                <a:solidFill>
                  <a:srgbClr val="0070C0"/>
                </a:solidFill>
              </a:rPr>
              <a:t>more actively with others; </a:t>
            </a:r>
            <a:r>
              <a:rPr lang="en-US" b="1" dirty="0" smtClean="0">
                <a:solidFill>
                  <a:srgbClr val="0070C0"/>
                </a:solidFill>
              </a:rPr>
              <a:t>resistance to exploring painful feelings</a:t>
            </a:r>
            <a:endParaRPr lang="en-IN" b="1" dirty="0" smtClean="0">
              <a:solidFill>
                <a:srgbClr val="0070C0"/>
              </a:solidFill>
            </a:endParaRPr>
          </a:p>
          <a:p>
            <a:r>
              <a:rPr lang="en-US" b="1" dirty="0" smtClean="0">
                <a:solidFill>
                  <a:srgbClr val="0070C0"/>
                </a:solidFill>
              </a:rPr>
              <a:t>Explore more deeply the emotions and feelings that are painful</a:t>
            </a:r>
          </a:p>
          <a:p>
            <a:r>
              <a:rPr lang="en-US" b="1" dirty="0" smtClean="0">
                <a:solidFill>
                  <a:srgbClr val="0070C0"/>
                </a:solidFill>
              </a:rPr>
              <a:t>conflict or rebellion resulting from a struggle for power, control or dominance among the members</a:t>
            </a:r>
          </a:p>
          <a:p>
            <a:r>
              <a:rPr lang="en-US" b="1" dirty="0" smtClean="0">
                <a:solidFill>
                  <a:srgbClr val="0070C0"/>
                </a:solidFill>
              </a:rPr>
              <a:t>encourage group members to work through conflicts and move toward more authentic self-explorations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Process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pPr>
              <a:buNone/>
            </a:pPr>
            <a:r>
              <a:rPr lang="en-US" b="1" i="1" dirty="0" smtClean="0">
                <a:solidFill>
                  <a:srgbClr val="7030A0"/>
                </a:solidFill>
              </a:rPr>
              <a:t>Working stage</a:t>
            </a:r>
            <a:r>
              <a:rPr lang="en-US" b="1" dirty="0" smtClean="0">
                <a:solidFill>
                  <a:srgbClr val="0070C0"/>
                </a:solidFill>
              </a:rPr>
              <a:t>:</a:t>
            </a:r>
            <a:r>
              <a:rPr lang="en-US" dirty="0" smtClean="0"/>
              <a:t> </a:t>
            </a:r>
          </a:p>
          <a:p>
            <a:r>
              <a:rPr lang="en-US" b="1" dirty="0" smtClean="0">
                <a:solidFill>
                  <a:srgbClr val="0070C0"/>
                </a:solidFill>
              </a:rPr>
              <a:t>feel more close to each other and more aware of others problems</a:t>
            </a:r>
          </a:p>
          <a:p>
            <a:r>
              <a:rPr lang="en-US" b="1" dirty="0" smtClean="0">
                <a:solidFill>
                  <a:srgbClr val="0070C0"/>
                </a:solidFill>
              </a:rPr>
              <a:t>sharing feelings and thoughts and to give constructive feedback to each </a:t>
            </a:r>
            <a:r>
              <a:rPr lang="en-IN" b="1" dirty="0" smtClean="0">
                <a:solidFill>
                  <a:srgbClr val="0070C0"/>
                </a:solidFill>
              </a:rPr>
              <a:t>other</a:t>
            </a:r>
          </a:p>
          <a:p>
            <a:r>
              <a:rPr lang="en-US" b="1" dirty="0" smtClean="0">
                <a:solidFill>
                  <a:srgbClr val="0070C0"/>
                </a:solidFill>
              </a:rPr>
              <a:t>more supportive and cooperative and hence have more confidence</a:t>
            </a:r>
          </a:p>
          <a:p>
            <a:r>
              <a:rPr lang="en-IN" b="1" dirty="0" smtClean="0">
                <a:solidFill>
                  <a:srgbClr val="0070C0"/>
                </a:solidFill>
              </a:rPr>
              <a:t>Counsellors </a:t>
            </a:r>
            <a:r>
              <a:rPr lang="en-US" b="1" dirty="0" smtClean="0">
                <a:solidFill>
                  <a:srgbClr val="0070C0"/>
                </a:solidFill>
              </a:rPr>
              <a:t>challenge each other to convert insights, they have gained in the </a:t>
            </a:r>
            <a:r>
              <a:rPr lang="en-IN" b="1" dirty="0" smtClean="0">
                <a:solidFill>
                  <a:srgbClr val="0070C0"/>
                </a:solidFill>
              </a:rPr>
              <a:t>group into action</a:t>
            </a:r>
          </a:p>
          <a:p>
            <a:r>
              <a:rPr lang="en-US" b="1" dirty="0" smtClean="0">
                <a:solidFill>
                  <a:srgbClr val="0070C0"/>
                </a:solidFill>
              </a:rPr>
              <a:t>group becomes productive and committed to going deeply into significant problems and to giving attention to interchanges in the group. </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Process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pPr>
              <a:buNone/>
            </a:pPr>
            <a:r>
              <a:rPr lang="en-US" sz="2800" b="1" i="1" dirty="0" smtClean="0">
                <a:solidFill>
                  <a:srgbClr val="7030A0"/>
                </a:solidFill>
              </a:rPr>
              <a:t>Working stage</a:t>
            </a:r>
            <a:r>
              <a:rPr lang="en-US" sz="2800" b="1" dirty="0" smtClean="0">
                <a:solidFill>
                  <a:srgbClr val="0070C0"/>
                </a:solidFill>
              </a:rPr>
              <a:t>:</a:t>
            </a:r>
            <a:r>
              <a:rPr lang="en-US" sz="2800" dirty="0" smtClean="0"/>
              <a:t> </a:t>
            </a:r>
          </a:p>
          <a:p>
            <a:r>
              <a:rPr lang="en-US" sz="2800" b="1" dirty="0" smtClean="0">
                <a:solidFill>
                  <a:srgbClr val="0070C0"/>
                </a:solidFill>
              </a:rPr>
              <a:t>less dependence on the counsellor and the group begins to focus on working towards specified individual goals and group goals.</a:t>
            </a:r>
          </a:p>
          <a:p>
            <a:r>
              <a:rPr lang="en-US" sz="2800" b="1" dirty="0" smtClean="0">
                <a:solidFill>
                  <a:srgbClr val="0070C0"/>
                </a:solidFill>
              </a:rPr>
              <a:t>members feel free to confront each other and are more willing to accept confrontations as a constructive means to change. </a:t>
            </a:r>
          </a:p>
          <a:p>
            <a:r>
              <a:rPr lang="en-US" sz="2800" b="1" dirty="0" smtClean="0">
                <a:solidFill>
                  <a:srgbClr val="0070C0"/>
                </a:solidFill>
              </a:rPr>
              <a:t>group interactions bring about attitudinal and behavioural changes in the group, </a:t>
            </a:r>
          </a:p>
          <a:p>
            <a:r>
              <a:rPr lang="en-US" sz="2800" b="1" dirty="0" smtClean="0">
                <a:solidFill>
                  <a:srgbClr val="0070C0"/>
                </a:solidFill>
              </a:rPr>
              <a:t>members accept challenges among them to reform their everyday life.</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Process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pPr>
              <a:buNone/>
            </a:pPr>
            <a:r>
              <a:rPr lang="en-US" sz="2800" b="1" i="1" dirty="0" smtClean="0">
                <a:solidFill>
                  <a:srgbClr val="7030A0"/>
                </a:solidFill>
              </a:rPr>
              <a:t>Working stage</a:t>
            </a:r>
            <a:r>
              <a:rPr lang="en-US" sz="2800" b="1" dirty="0" smtClean="0">
                <a:solidFill>
                  <a:srgbClr val="0070C0"/>
                </a:solidFill>
              </a:rPr>
              <a:t>:</a:t>
            </a:r>
            <a:r>
              <a:rPr lang="en-US" sz="2800" dirty="0" smtClean="0"/>
              <a:t> </a:t>
            </a:r>
          </a:p>
          <a:p>
            <a:r>
              <a:rPr lang="en-US" sz="2800" b="1" dirty="0" smtClean="0">
                <a:solidFill>
                  <a:srgbClr val="0070C0"/>
                </a:solidFill>
              </a:rPr>
              <a:t>Counselling uses a variety of techniques in accordance with their theoretical orientations. </a:t>
            </a:r>
          </a:p>
          <a:p>
            <a:r>
              <a:rPr lang="en-US" sz="2800" b="1" dirty="0" smtClean="0">
                <a:solidFill>
                  <a:srgbClr val="0070C0"/>
                </a:solidFill>
              </a:rPr>
              <a:t>Role playing, psycho-drama, assertiveness training, etc. are frequently used techniques</a:t>
            </a:r>
          </a:p>
          <a:p>
            <a:pPr>
              <a:buNone/>
            </a:pPr>
            <a:r>
              <a:rPr lang="en-IN" sz="2800" b="1" i="1" dirty="0" smtClean="0">
                <a:solidFill>
                  <a:srgbClr val="7030A0"/>
                </a:solidFill>
              </a:rPr>
              <a:t>Consolidation and Termination</a:t>
            </a:r>
          </a:p>
          <a:p>
            <a:r>
              <a:rPr lang="en-US" sz="2800" b="1" dirty="0" smtClean="0">
                <a:solidFill>
                  <a:srgbClr val="0070C0"/>
                </a:solidFill>
              </a:rPr>
              <a:t>fix a termination date in advance </a:t>
            </a:r>
          </a:p>
          <a:p>
            <a:r>
              <a:rPr lang="en-US" sz="2800" b="1" dirty="0" smtClean="0">
                <a:solidFill>
                  <a:srgbClr val="0070C0"/>
                </a:solidFill>
              </a:rPr>
              <a:t>start discussion about the termination, three or four sessions before the final one</a:t>
            </a:r>
          </a:p>
          <a:p>
            <a:r>
              <a:rPr lang="en-US" sz="2800" b="1" dirty="0" smtClean="0">
                <a:solidFill>
                  <a:srgbClr val="0070C0"/>
                </a:solidFill>
              </a:rPr>
              <a:t>give adequate time for handling psychological or emotional upsets associated with weaning, </a:t>
            </a:r>
          </a:p>
          <a:p>
            <a:endParaRPr lang="en-US" sz="28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Process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pPr>
              <a:buNone/>
            </a:pPr>
            <a:r>
              <a:rPr lang="en-IN" sz="2800" b="1" i="1" dirty="0" smtClean="0">
                <a:solidFill>
                  <a:srgbClr val="7030A0"/>
                </a:solidFill>
              </a:rPr>
              <a:t>Consolidation and Termination</a:t>
            </a:r>
          </a:p>
          <a:p>
            <a:r>
              <a:rPr lang="en-US" sz="2800" b="1" dirty="0" smtClean="0">
                <a:solidFill>
                  <a:srgbClr val="0070C0"/>
                </a:solidFill>
              </a:rPr>
              <a:t>work toward transferring new experiences to outside world, </a:t>
            </a:r>
          </a:p>
          <a:p>
            <a:r>
              <a:rPr lang="en-US" sz="2800" b="1" dirty="0" smtClean="0">
                <a:solidFill>
                  <a:srgbClr val="0070C0"/>
                </a:solidFill>
              </a:rPr>
              <a:t>work through any unfinished problems, </a:t>
            </a:r>
          </a:p>
          <a:p>
            <a:r>
              <a:rPr lang="en-US" sz="2800" b="1" dirty="0" smtClean="0">
                <a:solidFill>
                  <a:srgbClr val="0070C0"/>
                </a:solidFill>
              </a:rPr>
              <a:t>review the experiences of individual members and work out how each can build on these changes, once the termination is over, </a:t>
            </a:r>
          </a:p>
          <a:p>
            <a:r>
              <a:rPr lang="en-US" sz="2800" b="1" dirty="0" smtClean="0">
                <a:solidFill>
                  <a:srgbClr val="0070C0"/>
                </a:solidFill>
              </a:rPr>
              <a:t>Suggestions for future help </a:t>
            </a:r>
          </a:p>
          <a:p>
            <a:r>
              <a:rPr lang="en-US" sz="2800" b="1" dirty="0" smtClean="0">
                <a:solidFill>
                  <a:srgbClr val="0070C0"/>
                </a:solidFill>
              </a:rPr>
              <a:t>how to build on new learning by joining a support group or other more advance groups or by reading or by attending workshops, etc. </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ransition spd="slow">
    <p:cove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Advantages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r>
              <a:rPr lang="en-US" sz="2800" b="1" dirty="0" smtClean="0">
                <a:solidFill>
                  <a:srgbClr val="0070C0"/>
                </a:solidFill>
              </a:rPr>
              <a:t>It is economical, saves time and money.</a:t>
            </a:r>
          </a:p>
          <a:p>
            <a:r>
              <a:rPr lang="en-US" sz="2800" b="1" dirty="0" smtClean="0">
                <a:solidFill>
                  <a:srgbClr val="0070C0"/>
                </a:solidFill>
              </a:rPr>
              <a:t>helps individuals to socialize their attitudes, habits and judgments.</a:t>
            </a:r>
          </a:p>
          <a:p>
            <a:r>
              <a:rPr lang="en-US" sz="2800" b="1" dirty="0" smtClean="0">
                <a:solidFill>
                  <a:srgbClr val="0070C0"/>
                </a:solidFill>
              </a:rPr>
              <a:t>provides multiple stimuli for each member to work through and approximates real life situation. </a:t>
            </a:r>
          </a:p>
          <a:p>
            <a:r>
              <a:rPr lang="en-US" sz="2800" b="1" dirty="0" smtClean="0">
                <a:solidFill>
                  <a:srgbClr val="0070C0"/>
                </a:solidFill>
              </a:rPr>
              <a:t>By frank and honest sharing of thoughts and feelings members develop a feeling of group cohesiveness and singleness of purpose that helps them to progress. </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Advantages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r>
              <a:rPr lang="en-US" sz="2800" b="1" dirty="0" smtClean="0">
                <a:solidFill>
                  <a:srgbClr val="0070C0"/>
                </a:solidFill>
              </a:rPr>
              <a:t>Discussion of matters of common concern help the members to appraise the adequacy of their interpersonal relations. </a:t>
            </a:r>
          </a:p>
          <a:p>
            <a:r>
              <a:rPr lang="en-US" sz="2800" b="1" dirty="0" smtClean="0">
                <a:solidFill>
                  <a:srgbClr val="0070C0"/>
                </a:solidFill>
              </a:rPr>
              <a:t>The group gives a practice field to learn new more flexible and more satisfying ways of relating to others. </a:t>
            </a:r>
          </a:p>
          <a:p>
            <a:r>
              <a:rPr lang="en-US" sz="2800" b="1" dirty="0" smtClean="0">
                <a:solidFill>
                  <a:srgbClr val="0070C0"/>
                </a:solidFill>
              </a:rPr>
              <a:t>the group helps the individual appraise his values and come to an increased appreciation of the importance of good human relations in his value system</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spd="slow">
    <p:cove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Advantages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r>
              <a:rPr lang="en-US" sz="2800" b="1" dirty="0" smtClean="0">
                <a:solidFill>
                  <a:srgbClr val="0070C0"/>
                </a:solidFill>
              </a:rPr>
              <a:t>Some individuals who cannot be reached through individual counselling can be reached through group counselling. </a:t>
            </a:r>
          </a:p>
          <a:p>
            <a:r>
              <a:rPr lang="en-US" sz="2800" b="1" dirty="0" smtClean="0">
                <a:solidFill>
                  <a:srgbClr val="0070C0"/>
                </a:solidFill>
              </a:rPr>
              <a:t>In a group counselling situation feelings of depression, isolation are reduced and talking made easy. </a:t>
            </a:r>
          </a:p>
          <a:p>
            <a:r>
              <a:rPr lang="en-US" sz="2800" b="1" dirty="0" smtClean="0">
                <a:solidFill>
                  <a:srgbClr val="0070C0"/>
                </a:solidFill>
              </a:rPr>
              <a:t>In a group counselling situation feelings of depression, isolation are reduced and talking made easy. </a:t>
            </a:r>
          </a:p>
          <a:p>
            <a:r>
              <a:rPr lang="en-US" sz="2800" b="1" dirty="0" smtClean="0">
                <a:solidFill>
                  <a:srgbClr val="0070C0"/>
                </a:solidFill>
              </a:rPr>
              <a:t>group counselling gives the counsellor an opportunity to study persons in an initial group setting.</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b="1" dirty="0" smtClean="0">
                <a:solidFill>
                  <a:srgbClr val="FF33CC"/>
                </a:solidFill>
                <a:effectLst>
                  <a:outerShdw blurRad="38100" dist="38100" dir="2700000" algn="tl">
                    <a:srgbClr val="000000">
                      <a:alpha val="43137"/>
                    </a:srgbClr>
                  </a:outerShdw>
                </a:effectLst>
              </a:rPr>
              <a:t>Learner Objectives</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a:buNone/>
            </a:pPr>
            <a:r>
              <a:rPr lang="en-US" b="1" dirty="0" smtClean="0">
                <a:solidFill>
                  <a:srgbClr val="0070C0"/>
                </a:solidFill>
              </a:rPr>
              <a:t>1. Develop holistic understanding of counselling as a tool for help</a:t>
            </a:r>
          </a:p>
          <a:p>
            <a:pPr>
              <a:buNone/>
            </a:pPr>
            <a:r>
              <a:rPr lang="en-US" b="1" dirty="0" smtClean="0">
                <a:solidFill>
                  <a:srgbClr val="0070C0"/>
                </a:solidFill>
              </a:rPr>
              <a:t>2. Acquire knowledge, skills and attitudes for counselling</a:t>
            </a:r>
          </a:p>
          <a:p>
            <a:pPr>
              <a:buNone/>
            </a:pPr>
            <a:r>
              <a:rPr lang="en-US" b="1" dirty="0" smtClean="0">
                <a:solidFill>
                  <a:srgbClr val="0070C0"/>
                </a:solidFill>
              </a:rPr>
              <a:t>3. Develop insight in need and areas of counselling in different situations</a:t>
            </a:r>
          </a:p>
          <a:p>
            <a:pPr>
              <a:buNone/>
            </a:pPr>
            <a:r>
              <a:rPr lang="en-US" b="1" dirty="0" smtClean="0">
                <a:solidFill>
                  <a:srgbClr val="0070C0"/>
                </a:solidFill>
              </a:rPr>
              <a:t>4. To develop counselling competencies in students for working in various specialized set ups</a:t>
            </a:r>
          </a:p>
        </p:txBody>
      </p:sp>
      <p:sp>
        <p:nvSpPr>
          <p:cNvPr id="4" name="Date Placeholder 3"/>
          <p:cNvSpPr>
            <a:spLocks noGrp="1"/>
          </p:cNvSpPr>
          <p:nvPr>
            <p:ph type="dt" sz="half" idx="10"/>
          </p:nvPr>
        </p:nvSpPr>
        <p:spPr/>
        <p:txBody>
          <a:bodyPr/>
          <a:lstStyle/>
          <a:p>
            <a:fld id="{2AE494BF-B575-4E70-8B97-F4BF91F614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Limitations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r>
              <a:rPr lang="en-US" sz="2800" b="1" dirty="0" smtClean="0">
                <a:solidFill>
                  <a:srgbClr val="0070C0"/>
                </a:solidFill>
              </a:rPr>
              <a:t>Group counselling is not suitable for some individual who find the group situation too threatening. </a:t>
            </a:r>
          </a:p>
          <a:p>
            <a:r>
              <a:rPr lang="en-US" sz="2800" b="1" dirty="0" smtClean="0">
                <a:solidFill>
                  <a:srgbClr val="0070C0"/>
                </a:solidFill>
              </a:rPr>
              <a:t>some individuals have a very low level of tolerance and will not be able to adopt their behaviour to the demands of the group. </a:t>
            </a:r>
          </a:p>
          <a:p>
            <a:r>
              <a:rPr lang="en-US" sz="2800" b="1" dirty="0" smtClean="0">
                <a:solidFill>
                  <a:srgbClr val="0070C0"/>
                </a:solidFill>
              </a:rPr>
              <a:t>Very personal and private problems cannot be discussed in the group situation. </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dirty="0"/>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Limitations of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382000" cy="5410200"/>
          </a:xfrm>
        </p:spPr>
        <p:txBody>
          <a:bodyPr>
            <a:noAutofit/>
          </a:bodyPr>
          <a:lstStyle/>
          <a:p>
            <a:r>
              <a:rPr lang="en-US" sz="2800" b="1" dirty="0" smtClean="0">
                <a:solidFill>
                  <a:srgbClr val="0070C0"/>
                </a:solidFill>
              </a:rPr>
              <a:t>counsellor has less control over the situation in group counselling; the counsellor may sometimes find himself seriously impeded in establishing good working relationship with members.</a:t>
            </a:r>
          </a:p>
          <a:p>
            <a:r>
              <a:rPr lang="en-US" sz="2800" b="1" dirty="0" smtClean="0">
                <a:solidFill>
                  <a:srgbClr val="0070C0"/>
                </a:solidFill>
              </a:rPr>
              <a:t>The counsellor has to take into consideration several factors and decide whether group counselling is suitable for particular individuals and type of problem.</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3.4 Family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295400"/>
            <a:ext cx="8382000" cy="5029200"/>
          </a:xfrm>
        </p:spPr>
        <p:txBody>
          <a:bodyPr>
            <a:noAutofit/>
          </a:bodyPr>
          <a:lstStyle/>
          <a:p>
            <a:r>
              <a:rPr lang="en-US" sz="3200" b="1" dirty="0" smtClean="0">
                <a:solidFill>
                  <a:srgbClr val="0070C0"/>
                </a:solidFill>
              </a:rPr>
              <a:t>Family Therapy is a branch of psychotherapy that works with families and couples in intimate relationships to nurture change and development</a:t>
            </a:r>
          </a:p>
          <a:p>
            <a:r>
              <a:rPr lang="en-US" sz="3200" b="1" dirty="0" smtClean="0">
                <a:solidFill>
                  <a:srgbClr val="0070C0"/>
                </a:solidFill>
              </a:rPr>
              <a:t>Important areas, namely, </a:t>
            </a:r>
          </a:p>
          <a:p>
            <a:pPr lvl="1"/>
            <a:r>
              <a:rPr lang="en-US" sz="3000" b="1" dirty="0" smtClean="0">
                <a:solidFill>
                  <a:srgbClr val="0070C0"/>
                </a:solidFill>
              </a:rPr>
              <a:t>pre-marital counselling, </a:t>
            </a:r>
          </a:p>
          <a:p>
            <a:pPr lvl="1"/>
            <a:r>
              <a:rPr lang="en-US" sz="3000" b="1" dirty="0" smtClean="0">
                <a:solidFill>
                  <a:srgbClr val="0070C0"/>
                </a:solidFill>
              </a:rPr>
              <a:t>counselling for better marital harmony </a:t>
            </a:r>
          </a:p>
          <a:p>
            <a:pPr lvl="1"/>
            <a:r>
              <a:rPr lang="en-US" sz="3000" b="1" dirty="0" smtClean="0">
                <a:solidFill>
                  <a:srgbClr val="0070C0"/>
                </a:solidFill>
              </a:rPr>
              <a:t>counselling to eliminate or forestall a marriage from breaking up (divorce-4.1) </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Family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066800"/>
            <a:ext cx="8382000" cy="5257800"/>
          </a:xfrm>
        </p:spPr>
        <p:txBody>
          <a:bodyPr>
            <a:noAutofit/>
          </a:bodyPr>
          <a:lstStyle/>
          <a:p>
            <a:r>
              <a:rPr lang="en-US" sz="3600" b="1" dirty="0" smtClean="0">
                <a:solidFill>
                  <a:srgbClr val="0070C0"/>
                </a:solidFill>
              </a:rPr>
              <a:t>Important areas, namely, </a:t>
            </a:r>
          </a:p>
          <a:p>
            <a:pPr lvl="1"/>
            <a:r>
              <a:rPr lang="en-US" sz="3200" b="1" dirty="0" smtClean="0">
                <a:solidFill>
                  <a:srgbClr val="0070C0"/>
                </a:solidFill>
              </a:rPr>
              <a:t>Couple counselling (3.3)</a:t>
            </a:r>
          </a:p>
          <a:p>
            <a:pPr lvl="1"/>
            <a:r>
              <a:rPr lang="en-US" sz="3200" b="1" dirty="0" smtClean="0">
                <a:solidFill>
                  <a:srgbClr val="0070C0"/>
                </a:solidFill>
              </a:rPr>
              <a:t>marital / live- in disputes (4.1)</a:t>
            </a:r>
          </a:p>
          <a:p>
            <a:pPr lvl="1"/>
            <a:r>
              <a:rPr lang="en-US" sz="3200" b="1" dirty="0" smtClean="0">
                <a:solidFill>
                  <a:srgbClr val="0070C0"/>
                </a:solidFill>
              </a:rPr>
              <a:t>domestic violence (4.1)</a:t>
            </a:r>
          </a:p>
          <a:p>
            <a:pPr lvl="1"/>
            <a:r>
              <a:rPr lang="en-US" sz="3200" b="1" dirty="0" smtClean="0">
                <a:solidFill>
                  <a:srgbClr val="0070C0"/>
                </a:solidFill>
              </a:rPr>
              <a:t>planned parenthood &amp;parenting (4.3)</a:t>
            </a:r>
          </a:p>
          <a:p>
            <a:pPr lvl="1"/>
            <a:r>
              <a:rPr lang="en-US" sz="3200" b="1" dirty="0" smtClean="0">
                <a:solidFill>
                  <a:srgbClr val="0070C0"/>
                </a:solidFill>
              </a:rPr>
              <a:t>MTP (4.3)</a:t>
            </a:r>
          </a:p>
          <a:p>
            <a:pPr lvl="1"/>
            <a:r>
              <a:rPr lang="en-US" sz="3200" b="1" dirty="0" smtClean="0">
                <a:solidFill>
                  <a:srgbClr val="0070C0"/>
                </a:solidFill>
              </a:rPr>
              <a:t>Infertility (4.3)</a:t>
            </a:r>
          </a:p>
          <a:p>
            <a:pPr lvl="1"/>
            <a:r>
              <a:rPr lang="en-US" sz="3200" b="1" dirty="0" smtClean="0">
                <a:solidFill>
                  <a:srgbClr val="0070C0"/>
                </a:solidFill>
              </a:rPr>
              <a:t>Adoption (4.3)</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ransition spd="slow">
    <p:cove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Family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90600"/>
            <a:ext cx="8382000" cy="5334000"/>
          </a:xfrm>
        </p:spPr>
        <p:txBody>
          <a:bodyPr>
            <a:noAutofit/>
          </a:bodyPr>
          <a:lstStyle/>
          <a:p>
            <a:r>
              <a:rPr lang="en-US" sz="3200" b="1" dirty="0" smtClean="0">
                <a:solidFill>
                  <a:srgbClr val="0070C0"/>
                </a:solidFill>
              </a:rPr>
              <a:t>In marriage counselling the client is not either of the married partners but the marriage relationship itself </a:t>
            </a:r>
          </a:p>
          <a:p>
            <a:r>
              <a:rPr lang="en-US" sz="3200" b="1" dirty="0" smtClean="0">
                <a:solidFill>
                  <a:srgbClr val="0070C0"/>
                </a:solidFill>
              </a:rPr>
              <a:t>a form of crises intervention</a:t>
            </a:r>
          </a:p>
          <a:p>
            <a:pPr>
              <a:buNone/>
            </a:pPr>
            <a:r>
              <a:rPr lang="en-US" sz="3200" b="1" i="1" dirty="0" smtClean="0">
                <a:solidFill>
                  <a:srgbClr val="7030A0"/>
                </a:solidFill>
              </a:rPr>
              <a:t>Emerging issues</a:t>
            </a:r>
          </a:p>
          <a:p>
            <a:pPr lvl="1"/>
            <a:r>
              <a:rPr lang="en-US" sz="3000" b="1" dirty="0" smtClean="0">
                <a:solidFill>
                  <a:srgbClr val="0070C0"/>
                </a:solidFill>
              </a:rPr>
              <a:t>sharp rise in the divorce rate (50 to 65%)</a:t>
            </a:r>
          </a:p>
          <a:p>
            <a:pPr lvl="1"/>
            <a:r>
              <a:rPr lang="en-US" sz="3000" b="1" dirty="0" smtClean="0">
                <a:solidFill>
                  <a:srgbClr val="0070C0"/>
                </a:solidFill>
              </a:rPr>
              <a:t>the changing role of women.</a:t>
            </a:r>
          </a:p>
          <a:p>
            <a:pPr lvl="1"/>
            <a:r>
              <a:rPr lang="en-US" sz="3000" b="1" dirty="0" smtClean="0">
                <a:solidFill>
                  <a:srgbClr val="0070C0"/>
                </a:solidFill>
              </a:rPr>
              <a:t>The expansion of the life span; not sure how to relate to the family members over time, as there were few previous models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ransition spd="slow">
    <p:cove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Family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14400"/>
            <a:ext cx="8382000" cy="5410200"/>
          </a:xfrm>
        </p:spPr>
        <p:txBody>
          <a:bodyPr>
            <a:noAutofit/>
          </a:bodyPr>
          <a:lstStyle/>
          <a:p>
            <a:pPr>
              <a:buNone/>
            </a:pPr>
            <a:r>
              <a:rPr lang="en-IN" sz="3200" b="1" i="1" dirty="0" smtClean="0">
                <a:solidFill>
                  <a:srgbClr val="7030A0"/>
                </a:solidFill>
              </a:rPr>
              <a:t>Basic premises</a:t>
            </a:r>
          </a:p>
          <a:p>
            <a:pPr lvl="1"/>
            <a:r>
              <a:rPr lang="en-IN" sz="2800" b="1" dirty="0" smtClean="0">
                <a:solidFill>
                  <a:srgbClr val="0070C0"/>
                </a:solidFill>
              </a:rPr>
              <a:t>psychologically healthy counsellors: not contaminate sessions with unresolved personal /family issues</a:t>
            </a:r>
          </a:p>
          <a:p>
            <a:pPr lvl="1"/>
            <a:r>
              <a:rPr lang="en-US" sz="2800" b="1" dirty="0" smtClean="0">
                <a:solidFill>
                  <a:srgbClr val="0070C0"/>
                </a:solidFill>
              </a:rPr>
              <a:t>Balance: not to overemphasizes or under emphasize possible aspects or interventions</a:t>
            </a:r>
          </a:p>
          <a:p>
            <a:pPr lvl="1"/>
            <a:r>
              <a:rPr lang="en-IN" sz="2800" b="1" dirty="0" smtClean="0">
                <a:solidFill>
                  <a:srgbClr val="0070C0"/>
                </a:solidFill>
              </a:rPr>
              <a:t>Structure (contract): </a:t>
            </a:r>
            <a:r>
              <a:rPr lang="en-US" sz="2800" b="1" dirty="0" smtClean="0">
                <a:solidFill>
                  <a:srgbClr val="0070C0"/>
                </a:solidFill>
              </a:rPr>
              <a:t>how often &amp; for how long; Initiative from couples; once counselor listen and outline what they see as possibilities, couple or family members often pull together common goals</a:t>
            </a:r>
            <a:endParaRPr lang="en-IN" sz="28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Family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14400"/>
            <a:ext cx="8382000" cy="5410200"/>
          </a:xfrm>
        </p:spPr>
        <p:txBody>
          <a:bodyPr>
            <a:noAutofit/>
          </a:bodyPr>
          <a:lstStyle/>
          <a:p>
            <a:pPr>
              <a:buNone/>
            </a:pPr>
            <a:r>
              <a:rPr lang="en-IN" sz="3600" b="1" i="1" dirty="0" smtClean="0">
                <a:solidFill>
                  <a:srgbClr val="7030A0"/>
                </a:solidFill>
              </a:rPr>
              <a:t>Basic premises</a:t>
            </a:r>
          </a:p>
          <a:p>
            <a:pPr lvl="1"/>
            <a:r>
              <a:rPr lang="en-IN" sz="3200" b="1" dirty="0" smtClean="0">
                <a:solidFill>
                  <a:srgbClr val="0070C0"/>
                </a:solidFill>
              </a:rPr>
              <a:t>psychologically healthy counsellors: not contaminate sessions with unresolved personal /family issues</a:t>
            </a:r>
          </a:p>
          <a:p>
            <a:pPr lvl="1"/>
            <a:r>
              <a:rPr lang="en-IN" sz="3200" b="1" dirty="0" smtClean="0">
                <a:solidFill>
                  <a:srgbClr val="0070C0"/>
                </a:solidFill>
              </a:rPr>
              <a:t>Structure (contract): </a:t>
            </a:r>
            <a:r>
              <a:rPr lang="en-US" sz="3200" b="1" dirty="0" smtClean="0">
                <a:solidFill>
                  <a:srgbClr val="0070C0"/>
                </a:solidFill>
              </a:rPr>
              <a:t>how often &amp; for how long; Initiative from couples; once counselor listen and outline what they see as possibilities, couple or family members often pull together common goals</a:t>
            </a:r>
            <a:endParaRPr lang="en-IN" sz="32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Family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14400"/>
            <a:ext cx="8382000" cy="5410200"/>
          </a:xfrm>
        </p:spPr>
        <p:txBody>
          <a:bodyPr>
            <a:noAutofit/>
          </a:bodyPr>
          <a:lstStyle/>
          <a:p>
            <a:pPr>
              <a:buNone/>
            </a:pPr>
            <a:r>
              <a:rPr lang="en-IN" sz="3600" b="1" i="1" dirty="0" smtClean="0">
                <a:solidFill>
                  <a:srgbClr val="7030A0"/>
                </a:solidFill>
              </a:rPr>
              <a:t>Basic premises</a:t>
            </a:r>
          </a:p>
          <a:p>
            <a:pPr lvl="1"/>
            <a:r>
              <a:rPr lang="en-US" sz="3200" b="1" dirty="0" smtClean="0">
                <a:solidFill>
                  <a:srgbClr val="0070C0"/>
                </a:solidFill>
              </a:rPr>
              <a:t>understanding of how couples and families became either more together or apart when faced with different life stages, cultural norms, or situational circumstances</a:t>
            </a:r>
          </a:p>
          <a:p>
            <a:pPr lvl="1"/>
            <a:r>
              <a:rPr lang="en-US" sz="3200" b="1" dirty="0" smtClean="0">
                <a:solidFill>
                  <a:srgbClr val="0070C0"/>
                </a:solidFill>
              </a:rPr>
              <a:t>Balance: not to overemphasizes or under emphasize possible aspects or interventions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Family Counselling - Steps</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14400"/>
            <a:ext cx="8382000" cy="5410200"/>
          </a:xfrm>
        </p:spPr>
        <p:txBody>
          <a:bodyPr>
            <a:noAutofit/>
          </a:bodyPr>
          <a:lstStyle/>
          <a:p>
            <a:r>
              <a:rPr lang="en-US" sz="3400" b="1" dirty="0" smtClean="0">
                <a:solidFill>
                  <a:srgbClr val="0070C0"/>
                </a:solidFill>
              </a:rPr>
              <a:t>1. Intake:</a:t>
            </a:r>
          </a:p>
          <a:p>
            <a:r>
              <a:rPr lang="en-US" sz="3400" b="1" dirty="0" smtClean="0">
                <a:solidFill>
                  <a:srgbClr val="0070C0"/>
                </a:solidFill>
              </a:rPr>
              <a:t>2. Assessment: </a:t>
            </a:r>
          </a:p>
          <a:p>
            <a:r>
              <a:rPr lang="en-US" sz="3400" b="1" dirty="0" smtClean="0">
                <a:solidFill>
                  <a:srgbClr val="0070C0"/>
                </a:solidFill>
              </a:rPr>
              <a:t>3. Diagnosis based on structure &amp; functions.</a:t>
            </a:r>
          </a:p>
          <a:p>
            <a:r>
              <a:rPr lang="en-US" sz="3400" b="1" dirty="0" smtClean="0">
                <a:solidFill>
                  <a:srgbClr val="0070C0"/>
                </a:solidFill>
              </a:rPr>
              <a:t>4. Hypothesis formulation; intervention plan</a:t>
            </a:r>
          </a:p>
          <a:p>
            <a:r>
              <a:rPr lang="en-US" sz="3400" b="1" dirty="0" smtClean="0">
                <a:solidFill>
                  <a:srgbClr val="0070C0"/>
                </a:solidFill>
              </a:rPr>
              <a:t>5. Intervention: counselling using circular question</a:t>
            </a:r>
          </a:p>
          <a:p>
            <a:r>
              <a:rPr lang="en-US" sz="3400" b="1" dirty="0" smtClean="0">
                <a:solidFill>
                  <a:srgbClr val="0070C0"/>
                </a:solidFill>
              </a:rPr>
              <a:t>6. Termination and follow ups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1. Understanding family (Intake)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14400"/>
            <a:ext cx="8382000" cy="5410200"/>
          </a:xfrm>
        </p:spPr>
        <p:txBody>
          <a:bodyPr>
            <a:noAutofit/>
          </a:bodyPr>
          <a:lstStyle/>
          <a:p>
            <a:r>
              <a:rPr lang="en-US" sz="3400" b="1" dirty="0" smtClean="0">
                <a:solidFill>
                  <a:srgbClr val="0070C0"/>
                </a:solidFill>
              </a:rPr>
              <a:t>Family is a small social system made up of individuals related to each other by reason of strong reciprocal affection and loyalties compromising permanent household or cluster of households. </a:t>
            </a:r>
          </a:p>
          <a:p>
            <a:r>
              <a:rPr lang="en-US" sz="3400" b="1" dirty="0" smtClean="0">
                <a:solidFill>
                  <a:srgbClr val="0070C0"/>
                </a:solidFill>
              </a:rPr>
              <a:t>Member enters through birth, adoption or marriage, and leave only by death.</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40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Unit 3</a:t>
            </a:r>
            <a:br>
              <a:rPr lang="en-US" b="1" dirty="0" smtClean="0">
                <a:solidFill>
                  <a:srgbClr val="FF33CC"/>
                </a:solidFill>
                <a:effectLst>
                  <a:outerShdw blurRad="38100" dist="38100" dir="2700000" algn="tl">
                    <a:srgbClr val="000000">
                      <a:alpha val="43137"/>
                    </a:srgbClr>
                  </a:outerShdw>
                </a:effectLst>
              </a:rPr>
            </a:br>
            <a:r>
              <a:rPr lang="en-US" b="1" dirty="0" smtClean="0">
                <a:solidFill>
                  <a:srgbClr val="FF33CC"/>
                </a:solidFill>
                <a:effectLst>
                  <a:outerShdw blurRad="38100" dist="38100" dir="2700000" algn="tl">
                    <a:srgbClr val="000000">
                      <a:alpha val="43137"/>
                    </a:srgbClr>
                  </a:outerShdw>
                </a:effectLst>
              </a:rPr>
              <a:t>Types of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828800" y="1935480"/>
            <a:ext cx="6858000" cy="4389120"/>
          </a:xfrm>
        </p:spPr>
        <p:txBody>
          <a:bodyPr>
            <a:noAutofit/>
          </a:bodyPr>
          <a:lstStyle/>
          <a:p>
            <a:pPr>
              <a:buNone/>
            </a:pPr>
            <a:r>
              <a:rPr lang="en-US" sz="3600" b="1" dirty="0" smtClean="0">
                <a:solidFill>
                  <a:srgbClr val="0070C0"/>
                </a:solidFill>
              </a:rPr>
              <a:t>1.	Individual</a:t>
            </a:r>
          </a:p>
          <a:p>
            <a:pPr>
              <a:buNone/>
            </a:pPr>
            <a:r>
              <a:rPr lang="en-US" sz="3600" b="1" dirty="0" smtClean="0">
                <a:solidFill>
                  <a:srgbClr val="0070C0"/>
                </a:solidFill>
              </a:rPr>
              <a:t>2. 	Group</a:t>
            </a:r>
          </a:p>
          <a:p>
            <a:pPr>
              <a:buNone/>
            </a:pPr>
            <a:r>
              <a:rPr lang="en-US" sz="3600" b="1" dirty="0" smtClean="0">
                <a:solidFill>
                  <a:srgbClr val="0070C0"/>
                </a:solidFill>
              </a:rPr>
              <a:t>3. 	Couple</a:t>
            </a:r>
          </a:p>
          <a:p>
            <a:pPr>
              <a:buNone/>
            </a:pPr>
            <a:r>
              <a:rPr lang="en-US" sz="3600" b="1" dirty="0" smtClean="0">
                <a:solidFill>
                  <a:srgbClr val="0070C0"/>
                </a:solidFill>
              </a:rPr>
              <a:t>4. 	Family</a:t>
            </a:r>
          </a:p>
          <a:p>
            <a:pPr>
              <a:buNone/>
            </a:pPr>
            <a:r>
              <a:rPr lang="en-US" sz="3600" b="1" dirty="0" smtClean="0">
                <a:solidFill>
                  <a:srgbClr val="0070C0"/>
                </a:solidFill>
              </a:rPr>
              <a:t>5. 	Telephonic / helpline Counselling</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ransition spd="slow">
    <p:cov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Understanding family (Intake)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914400"/>
            <a:ext cx="8382000" cy="5410200"/>
          </a:xfrm>
        </p:spPr>
        <p:txBody>
          <a:bodyPr>
            <a:noAutofit/>
          </a:bodyPr>
          <a:lstStyle/>
          <a:p>
            <a:r>
              <a:rPr lang="en-US" sz="3400" b="1" dirty="0" smtClean="0">
                <a:solidFill>
                  <a:srgbClr val="0070C0"/>
                </a:solidFill>
              </a:rPr>
              <a:t>understand the family’s perception of their problem, their motivation and need to undergo family intervention and the therapist’s assessment of suitability for family therapy</a:t>
            </a:r>
          </a:p>
          <a:p>
            <a:r>
              <a:rPr lang="en-US" sz="3400" b="1" dirty="0" smtClean="0">
                <a:solidFill>
                  <a:srgbClr val="0070C0"/>
                </a:solidFill>
              </a:rPr>
              <a:t>Family life cycle: the natural history of Family formation, Expansion, Contraction, and Dissolution.</a:t>
            </a:r>
          </a:p>
          <a:p>
            <a:r>
              <a:rPr lang="en-US" sz="3400" b="1" dirty="0" smtClean="0">
                <a:solidFill>
                  <a:srgbClr val="0070C0"/>
                </a:solidFill>
              </a:rPr>
              <a:t>there is rearrangement of role reciprocities over the growing life cycle</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Understanding family life cycle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219200"/>
            <a:ext cx="8382000" cy="5105400"/>
          </a:xfrm>
        </p:spPr>
        <p:txBody>
          <a:bodyPr>
            <a:noAutofit/>
          </a:bodyPr>
          <a:lstStyle/>
          <a:p>
            <a:r>
              <a:rPr lang="en-US" sz="3200" b="1" dirty="0" smtClean="0">
                <a:solidFill>
                  <a:srgbClr val="0070C0"/>
                </a:solidFill>
              </a:rPr>
              <a:t>Stages I: Married couples without children</a:t>
            </a:r>
          </a:p>
          <a:p>
            <a:r>
              <a:rPr lang="en-US" sz="3200" b="1" dirty="0" smtClean="0">
                <a:solidFill>
                  <a:srgbClr val="0070C0"/>
                </a:solidFill>
              </a:rPr>
              <a:t>Stage II: Child bearing Families ( I Child 0-30 months)</a:t>
            </a:r>
          </a:p>
          <a:p>
            <a:r>
              <a:rPr lang="en-US" sz="3200" b="1" dirty="0" smtClean="0">
                <a:solidFill>
                  <a:srgbClr val="0070C0"/>
                </a:solidFill>
              </a:rPr>
              <a:t>Stage III: Family with pre-school children (30 mths-6 yrs)</a:t>
            </a:r>
          </a:p>
          <a:p>
            <a:r>
              <a:rPr lang="en-US" sz="3200" b="1" dirty="0" smtClean="0">
                <a:solidFill>
                  <a:srgbClr val="0070C0"/>
                </a:solidFill>
              </a:rPr>
              <a:t>Stage IV: Family with school age children (6 yrs- 13yrs)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Understanding family life cycle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524000"/>
            <a:ext cx="8382000" cy="4800600"/>
          </a:xfrm>
        </p:spPr>
        <p:txBody>
          <a:bodyPr>
            <a:noAutofit/>
          </a:bodyPr>
          <a:lstStyle/>
          <a:p>
            <a:r>
              <a:rPr lang="en-US" sz="3200" b="1" dirty="0" smtClean="0">
                <a:solidFill>
                  <a:srgbClr val="0070C0"/>
                </a:solidFill>
              </a:rPr>
              <a:t> Stage V: Family with teenagers (13 yrs –20 yrs)</a:t>
            </a:r>
          </a:p>
          <a:p>
            <a:r>
              <a:rPr lang="en-US" sz="3200" b="1" dirty="0" smtClean="0">
                <a:solidFill>
                  <a:srgbClr val="0070C0"/>
                </a:solidFill>
              </a:rPr>
              <a:t> Stage VI: Family with Launching young adults</a:t>
            </a:r>
          </a:p>
          <a:p>
            <a:r>
              <a:rPr lang="en-US" sz="3200" b="1" dirty="0" smtClean="0">
                <a:solidFill>
                  <a:srgbClr val="0070C0"/>
                </a:solidFill>
              </a:rPr>
              <a:t> Stage VII: Family with middle age parents (Empty nest to retirement)</a:t>
            </a:r>
          </a:p>
          <a:p>
            <a:r>
              <a:rPr lang="en-US" sz="3200" b="1" dirty="0" smtClean="0">
                <a:solidFill>
                  <a:srgbClr val="0070C0"/>
                </a:solidFill>
              </a:rPr>
              <a:t> Stage VIII: Ageing family (Retirement to Death of one Spouse)</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2. The Family Assessment</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66800"/>
            <a:ext cx="8382000" cy="5257800"/>
          </a:xfrm>
        </p:spPr>
        <p:txBody>
          <a:bodyPr>
            <a:noAutofit/>
          </a:bodyPr>
          <a:lstStyle/>
          <a:p>
            <a:r>
              <a:rPr lang="en-US" sz="3600" b="1" dirty="0" smtClean="0">
                <a:solidFill>
                  <a:srgbClr val="0070C0"/>
                </a:solidFill>
              </a:rPr>
              <a:t>3-5 sessions with the whole family lasting approximately 45 minutes each</a:t>
            </a:r>
          </a:p>
          <a:p>
            <a:r>
              <a:rPr lang="en-US" sz="3600" b="1" dirty="0" smtClean="0">
                <a:solidFill>
                  <a:srgbClr val="0070C0"/>
                </a:solidFill>
              </a:rPr>
              <a:t>start with a three generation </a:t>
            </a:r>
            <a:r>
              <a:rPr lang="en-US" sz="3600" b="1" dirty="0" err="1" smtClean="0">
                <a:solidFill>
                  <a:srgbClr val="0070C0"/>
                </a:solidFill>
              </a:rPr>
              <a:t>genogram</a:t>
            </a:r>
            <a:r>
              <a:rPr lang="en-US" sz="3600" b="1" dirty="0" smtClean="0">
                <a:solidFill>
                  <a:srgbClr val="0070C0"/>
                </a:solidFill>
              </a:rPr>
              <a:t> (family tree) and follow up with the different life cycle stages and family functions</a:t>
            </a:r>
          </a:p>
          <a:p>
            <a:r>
              <a:rPr lang="en-US" sz="3600" b="1" dirty="0" smtClean="0">
                <a:solidFill>
                  <a:srgbClr val="0070C0"/>
                </a:solidFill>
              </a:rPr>
              <a:t>Trans-generational family patterns and interactions are looked at</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The Family Assessment</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0" y="1600200"/>
            <a:ext cx="7848600" cy="4191000"/>
          </a:xfrm>
        </p:spPr>
        <p:txBody>
          <a:bodyPr>
            <a:noAutofit/>
          </a:bodyPr>
          <a:lstStyle/>
          <a:p>
            <a:r>
              <a:rPr lang="en-US" sz="3600" b="1" dirty="0" smtClean="0">
                <a:solidFill>
                  <a:srgbClr val="0070C0"/>
                </a:solidFill>
              </a:rPr>
              <a:t>The life cycle &amp; functions of the index family is explored next</a:t>
            </a:r>
          </a:p>
          <a:p>
            <a:r>
              <a:rPr lang="en-US" sz="3600" b="1" dirty="0" smtClean="0">
                <a:solidFill>
                  <a:srgbClr val="0070C0"/>
                </a:solidFill>
              </a:rPr>
              <a:t>see how the family has coped with problems and the process of transition from one stage to another</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Approaches to study a Family</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0" y="762000"/>
            <a:ext cx="7848600" cy="5029200"/>
          </a:xfrm>
        </p:spPr>
        <p:txBody>
          <a:bodyPr>
            <a:noAutofit/>
          </a:bodyPr>
          <a:lstStyle/>
          <a:p>
            <a:r>
              <a:rPr lang="en-US" sz="3600" b="1" dirty="0" smtClean="0">
                <a:solidFill>
                  <a:srgbClr val="0070C0"/>
                </a:solidFill>
              </a:rPr>
              <a:t>Institutional approach, </a:t>
            </a:r>
          </a:p>
          <a:p>
            <a:r>
              <a:rPr lang="en-US" sz="3600" b="1" dirty="0" smtClean="0">
                <a:solidFill>
                  <a:srgbClr val="0070C0"/>
                </a:solidFill>
              </a:rPr>
              <a:t>Interactional approach, </a:t>
            </a:r>
          </a:p>
          <a:p>
            <a:r>
              <a:rPr lang="en-US" sz="3600" b="1" dirty="0" smtClean="0">
                <a:solidFill>
                  <a:srgbClr val="0070C0"/>
                </a:solidFill>
              </a:rPr>
              <a:t>Structural functional approach, </a:t>
            </a:r>
          </a:p>
          <a:p>
            <a:r>
              <a:rPr lang="en-US" sz="3600" b="1" dirty="0" smtClean="0">
                <a:solidFill>
                  <a:srgbClr val="0070C0"/>
                </a:solidFill>
              </a:rPr>
              <a:t>Situational approach,</a:t>
            </a:r>
          </a:p>
          <a:p>
            <a:r>
              <a:rPr lang="en-US" sz="3600" b="1" dirty="0" smtClean="0">
                <a:solidFill>
                  <a:srgbClr val="0070C0"/>
                </a:solidFill>
              </a:rPr>
              <a:t>Learning approach, </a:t>
            </a:r>
          </a:p>
          <a:p>
            <a:r>
              <a:rPr lang="en-US" sz="3600" b="1" dirty="0" smtClean="0">
                <a:solidFill>
                  <a:srgbClr val="0070C0"/>
                </a:solidFill>
              </a:rPr>
              <a:t>Home management approach, </a:t>
            </a:r>
          </a:p>
          <a:p>
            <a:r>
              <a:rPr lang="en-US" sz="3600" b="1" dirty="0" smtClean="0">
                <a:solidFill>
                  <a:srgbClr val="0070C0"/>
                </a:solidFill>
              </a:rPr>
              <a:t>Family development approach</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ransitio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486400"/>
          </a:xfrm>
        </p:spPr>
        <p:txBody>
          <a:bodyPr>
            <a:noAutofit/>
          </a:bodyPr>
          <a:lstStyle/>
          <a:p>
            <a:r>
              <a:rPr lang="en-US" sz="3000" b="1" dirty="0" smtClean="0">
                <a:solidFill>
                  <a:srgbClr val="7030A0"/>
                </a:solidFill>
              </a:rPr>
              <a:t>Composition</a:t>
            </a:r>
            <a:r>
              <a:rPr lang="en-US" sz="3000" b="1" dirty="0" smtClean="0">
                <a:solidFill>
                  <a:srgbClr val="0070C0"/>
                </a:solidFill>
              </a:rPr>
              <a:t> - Three Generation </a:t>
            </a:r>
            <a:r>
              <a:rPr lang="en-US" sz="3000" b="1" dirty="0" err="1" smtClean="0">
                <a:solidFill>
                  <a:srgbClr val="0070C0"/>
                </a:solidFill>
              </a:rPr>
              <a:t>Genogram</a:t>
            </a:r>
            <a:endParaRPr lang="en-US" sz="3000" b="1" dirty="0" smtClean="0">
              <a:solidFill>
                <a:srgbClr val="0070C0"/>
              </a:solidFill>
            </a:endParaRPr>
          </a:p>
          <a:p>
            <a:r>
              <a:rPr lang="en-US" sz="3000" b="1" dirty="0" smtClean="0">
                <a:solidFill>
                  <a:srgbClr val="7030A0"/>
                </a:solidFill>
              </a:rPr>
              <a:t>Boundaries</a:t>
            </a:r>
            <a:r>
              <a:rPr lang="en-US" sz="3000" b="1" dirty="0" smtClean="0">
                <a:solidFill>
                  <a:srgbClr val="0070C0"/>
                </a:solidFill>
              </a:rPr>
              <a:t> - the rules defining who participate in the system and how </a:t>
            </a:r>
            <a:r>
              <a:rPr lang="en-US" sz="3000" b="1" dirty="0" err="1" smtClean="0">
                <a:solidFill>
                  <a:srgbClr val="0070C0"/>
                </a:solidFill>
              </a:rPr>
              <a:t>i.e</a:t>
            </a:r>
            <a:r>
              <a:rPr lang="en-US" sz="3000" b="1" dirty="0" smtClean="0">
                <a:solidFill>
                  <a:srgbClr val="0070C0"/>
                </a:solidFill>
              </a:rPr>
              <a:t>, the degree of access outsiders have to the system.</a:t>
            </a:r>
          </a:p>
          <a:p>
            <a:r>
              <a:rPr lang="en-US" sz="3000" b="1" dirty="0" smtClean="0">
                <a:solidFill>
                  <a:srgbClr val="0070C0"/>
                </a:solidFill>
              </a:rPr>
              <a:t>Boundaries can be clear/open, diffuse, closed and rigid.</a:t>
            </a:r>
          </a:p>
          <a:p>
            <a:r>
              <a:rPr lang="en-US" sz="3000" b="1" dirty="0" smtClean="0">
                <a:solidFill>
                  <a:srgbClr val="7030A0"/>
                </a:solidFill>
              </a:rPr>
              <a:t>Subsystem</a:t>
            </a:r>
            <a:r>
              <a:rPr lang="en-US" sz="3000" b="1" dirty="0" smtClean="0">
                <a:solidFill>
                  <a:srgbClr val="0070C0"/>
                </a:solidFill>
              </a:rPr>
              <a:t> is one element of the total system in a state of dynamic interchange with contiguous subsystems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257800"/>
          </a:xfrm>
        </p:spPr>
        <p:txBody>
          <a:bodyPr>
            <a:noAutofit/>
          </a:bodyPr>
          <a:lstStyle/>
          <a:p>
            <a:r>
              <a:rPr lang="en-US" sz="3200" b="1" dirty="0" smtClean="0">
                <a:solidFill>
                  <a:srgbClr val="7030A0"/>
                </a:solidFill>
              </a:rPr>
              <a:t>Alignments</a:t>
            </a:r>
            <a:r>
              <a:rPr lang="en-US" sz="3200" b="1" dirty="0" smtClean="0">
                <a:solidFill>
                  <a:srgbClr val="0070C0"/>
                </a:solidFill>
              </a:rPr>
              <a:t> - consist of coalitions, alliances, triangulation and detouring </a:t>
            </a:r>
          </a:p>
          <a:p>
            <a:r>
              <a:rPr lang="en-US" sz="3200" b="1" i="1" dirty="0" smtClean="0">
                <a:solidFill>
                  <a:srgbClr val="7030A0"/>
                </a:solidFill>
              </a:rPr>
              <a:t>Coalition</a:t>
            </a:r>
            <a:r>
              <a:rPr lang="en-US" sz="3200" b="1" dirty="0" smtClean="0">
                <a:solidFill>
                  <a:srgbClr val="0070C0"/>
                </a:solidFill>
              </a:rPr>
              <a:t> - when alignments stand in opposition to another part of the system</a:t>
            </a:r>
          </a:p>
          <a:p>
            <a:r>
              <a:rPr lang="en-US" sz="3200" b="1" i="1" dirty="0" smtClean="0">
                <a:solidFill>
                  <a:srgbClr val="7030A0"/>
                </a:solidFill>
              </a:rPr>
              <a:t>Alliance</a:t>
            </a:r>
            <a:r>
              <a:rPr lang="en-US" sz="3200" b="1" dirty="0" smtClean="0">
                <a:solidFill>
                  <a:srgbClr val="0070C0"/>
                </a:solidFill>
              </a:rPr>
              <a:t> is the joining together of two or more members, potentially neutral having an inherent capacity to become aggressive directed to a third party</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ransitio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r>
              <a:rPr lang="en-US" sz="3200" b="1" i="1" dirty="0" smtClean="0">
                <a:solidFill>
                  <a:srgbClr val="7030A0"/>
                </a:solidFill>
              </a:rPr>
              <a:t>Triangulation</a:t>
            </a:r>
            <a:r>
              <a:rPr lang="en-US" sz="3200" b="1" dirty="0" smtClean="0">
                <a:solidFill>
                  <a:srgbClr val="0070C0"/>
                </a:solidFill>
              </a:rPr>
              <a:t> is a situation where two parents (unit) in overt/covert conflict attempt to enlist the child’s (a third unit’s) sympathy or support against the other</a:t>
            </a:r>
          </a:p>
          <a:p>
            <a:r>
              <a:rPr lang="en-US" sz="3200" b="1" dirty="0" smtClean="0">
                <a:solidFill>
                  <a:srgbClr val="0070C0"/>
                </a:solidFill>
              </a:rPr>
              <a:t>Conflict </a:t>
            </a:r>
            <a:r>
              <a:rPr lang="en-US" sz="3200" b="1" i="1" dirty="0" smtClean="0">
                <a:solidFill>
                  <a:srgbClr val="7030A0"/>
                </a:solidFill>
              </a:rPr>
              <a:t>detouring</a:t>
            </a:r>
            <a:r>
              <a:rPr lang="en-US" sz="3200" b="1" dirty="0" smtClean="0">
                <a:solidFill>
                  <a:srgbClr val="0070C0"/>
                </a:solidFill>
              </a:rPr>
              <a:t> refers to arrangements of two against one</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ransitio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r>
              <a:rPr lang="en-US" sz="3200" b="1" dirty="0" smtClean="0">
                <a:solidFill>
                  <a:srgbClr val="0070C0"/>
                </a:solidFill>
              </a:rPr>
              <a:t>Detouring–attacking means bonding together to scapegoat the third</a:t>
            </a:r>
          </a:p>
          <a:p>
            <a:r>
              <a:rPr lang="en-US" sz="3200" b="1" dirty="0" smtClean="0">
                <a:solidFill>
                  <a:srgbClr val="0070C0"/>
                </a:solidFill>
              </a:rPr>
              <a:t>Detouring-supportive is one parent mask the differences by focusing on a child who is defined as ‘sick’.</a:t>
            </a:r>
          </a:p>
          <a:p>
            <a:r>
              <a:rPr lang="en-US" sz="3200" b="1" dirty="0" smtClean="0">
                <a:solidFill>
                  <a:srgbClr val="7030A0"/>
                </a:solidFill>
              </a:rPr>
              <a:t>Decision Making Process:  </a:t>
            </a:r>
            <a:r>
              <a:rPr lang="en-US" sz="3200" b="1" dirty="0" smtClean="0">
                <a:solidFill>
                  <a:srgbClr val="0070C0"/>
                </a:solidFill>
              </a:rPr>
              <a:t>Authoritarian or Democratic</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3.1 Individual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362200" y="1524000"/>
            <a:ext cx="4953000" cy="4724400"/>
          </a:xfrm>
        </p:spPr>
        <p:txBody>
          <a:bodyPr>
            <a:noAutofit/>
          </a:bodyPr>
          <a:lstStyle/>
          <a:p>
            <a:pPr marL="514350" indent="-514350"/>
            <a:r>
              <a:rPr lang="en-US" sz="3600" b="1" dirty="0" smtClean="0">
                <a:solidFill>
                  <a:srgbClr val="0070C0"/>
                </a:solidFill>
              </a:rPr>
              <a:t>Concept</a:t>
            </a:r>
          </a:p>
          <a:p>
            <a:pPr marL="514350" indent="-514350"/>
            <a:r>
              <a:rPr lang="en-US" sz="3600" b="1" dirty="0" smtClean="0">
                <a:solidFill>
                  <a:srgbClr val="0070C0"/>
                </a:solidFill>
              </a:rPr>
              <a:t>Goals </a:t>
            </a:r>
          </a:p>
          <a:p>
            <a:pPr marL="514350" indent="-514350"/>
            <a:r>
              <a:rPr lang="en-US" sz="3600" b="1" dirty="0" smtClean="0">
                <a:solidFill>
                  <a:srgbClr val="0070C0"/>
                </a:solidFill>
              </a:rPr>
              <a:t>Principles </a:t>
            </a:r>
          </a:p>
          <a:p>
            <a:pPr marL="514350" indent="-514350"/>
            <a:r>
              <a:rPr lang="en-US" sz="3600" b="1" dirty="0" smtClean="0">
                <a:solidFill>
                  <a:srgbClr val="0070C0"/>
                </a:solidFill>
              </a:rPr>
              <a:t>Process </a:t>
            </a:r>
          </a:p>
          <a:p>
            <a:pPr marL="514350" indent="-514350"/>
            <a:r>
              <a:rPr lang="en-US" sz="3600" b="1" dirty="0" smtClean="0">
                <a:solidFill>
                  <a:srgbClr val="0070C0"/>
                </a:solidFill>
              </a:rPr>
              <a:t>Stages</a:t>
            </a:r>
          </a:p>
          <a:p>
            <a:pPr marL="514350" indent="-514350"/>
            <a:r>
              <a:rPr lang="en-US" sz="3600" b="1" dirty="0" smtClean="0">
                <a:solidFill>
                  <a:srgbClr val="0070C0"/>
                </a:solidFill>
              </a:rPr>
              <a:t>Tools </a:t>
            </a:r>
          </a:p>
          <a:p>
            <a:pPr marL="514350" indent="-514350"/>
            <a:r>
              <a:rPr lang="en-US" sz="3600" b="1" dirty="0" smtClean="0">
                <a:solidFill>
                  <a:srgbClr val="0070C0"/>
                </a:solidFill>
              </a:rPr>
              <a:t>Techniques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ransition spd="slow">
    <p:cove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3200" b="1" i="1" dirty="0" smtClean="0">
                <a:solidFill>
                  <a:srgbClr val="7030A0"/>
                </a:solidFill>
              </a:rPr>
              <a:t>Role structure and functioning</a:t>
            </a:r>
          </a:p>
          <a:p>
            <a:r>
              <a:rPr lang="en-US" sz="3200" b="1" dirty="0" smtClean="0">
                <a:solidFill>
                  <a:srgbClr val="0070C0"/>
                </a:solidFill>
              </a:rPr>
              <a:t>Multiplicity and complementarities of roles</a:t>
            </a:r>
          </a:p>
          <a:p>
            <a:r>
              <a:rPr lang="en-IN" sz="3200" b="1" dirty="0" smtClean="0">
                <a:solidFill>
                  <a:srgbClr val="0070C0"/>
                </a:solidFill>
              </a:rPr>
              <a:t>Role expectation and performance</a:t>
            </a:r>
          </a:p>
          <a:p>
            <a:r>
              <a:rPr lang="en-IN" sz="3200" b="1" dirty="0" smtClean="0">
                <a:solidFill>
                  <a:srgbClr val="0070C0"/>
                </a:solidFill>
              </a:rPr>
              <a:t>Role allocation and role conflict / strain</a:t>
            </a:r>
          </a:p>
          <a:p>
            <a:r>
              <a:rPr lang="en-IN" sz="3200" b="1" dirty="0" smtClean="0">
                <a:solidFill>
                  <a:srgbClr val="0070C0"/>
                </a:solidFill>
              </a:rPr>
              <a:t>Diffusion and ambiguity</a:t>
            </a:r>
          </a:p>
          <a:p>
            <a:r>
              <a:rPr lang="en-IN" sz="3200" b="1" dirty="0" smtClean="0">
                <a:solidFill>
                  <a:srgbClr val="0070C0"/>
                </a:solidFill>
              </a:rPr>
              <a:t>Explicit and implicit</a:t>
            </a:r>
          </a:p>
          <a:p>
            <a:r>
              <a:rPr lang="en-IN" sz="3200" b="1" dirty="0" smtClean="0">
                <a:solidFill>
                  <a:srgbClr val="0070C0"/>
                </a:solidFill>
              </a:rPr>
              <a:t>Role acceptance / accountability</a:t>
            </a:r>
          </a:p>
          <a:p>
            <a:r>
              <a:rPr lang="en-IN" sz="3200" b="1" dirty="0" smtClean="0">
                <a:solidFill>
                  <a:srgbClr val="0070C0"/>
                </a:solidFill>
              </a:rPr>
              <a:t>Instrumental and expressive roles (mediator)</a:t>
            </a:r>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ransitio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3200" b="1" i="1" dirty="0" smtClean="0">
                <a:solidFill>
                  <a:srgbClr val="7030A0"/>
                </a:solidFill>
              </a:rPr>
              <a:t>Communication</a:t>
            </a:r>
          </a:p>
          <a:p>
            <a:r>
              <a:rPr lang="en-US" sz="3200" b="1" dirty="0" smtClean="0">
                <a:solidFill>
                  <a:srgbClr val="0070C0"/>
                </a:solidFill>
              </a:rPr>
              <a:t>a) channels/noise level /equality of participation/clarity of communication</a:t>
            </a:r>
          </a:p>
          <a:p>
            <a:r>
              <a:rPr lang="en-US" sz="3200" b="1" dirty="0" smtClean="0">
                <a:solidFill>
                  <a:srgbClr val="0070C0"/>
                </a:solidFill>
              </a:rPr>
              <a:t>b) direct-indirect; verbal-nonverbal</a:t>
            </a:r>
          </a:p>
          <a:p>
            <a:r>
              <a:rPr lang="en-US" sz="3200" b="1" dirty="0" smtClean="0">
                <a:solidFill>
                  <a:srgbClr val="0070C0"/>
                </a:solidFill>
              </a:rPr>
              <a:t>c) ambiguous/paradoxical/switchboard </a:t>
            </a:r>
          </a:p>
          <a:p>
            <a:r>
              <a:rPr lang="en-US" sz="3200" b="1" dirty="0" smtClean="0">
                <a:solidFill>
                  <a:srgbClr val="0070C0"/>
                </a:solidFill>
              </a:rPr>
              <a:t>Affective status – communication of feelings</a:t>
            </a:r>
          </a:p>
          <a:p>
            <a:r>
              <a:rPr lang="en-US" sz="3200" b="1" dirty="0" smtClean="0">
                <a:solidFill>
                  <a:srgbClr val="0070C0"/>
                </a:solidFill>
              </a:rPr>
              <a:t>three elements of the process -perception, evaluation and transmission</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ransitio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3200" b="1" i="1" dirty="0" smtClean="0">
                <a:solidFill>
                  <a:srgbClr val="7030A0"/>
                </a:solidFill>
              </a:rPr>
              <a:t>Reinforcement</a:t>
            </a:r>
          </a:p>
          <a:p>
            <a:r>
              <a:rPr lang="en-US" sz="3200" b="1" dirty="0" smtClean="0">
                <a:solidFill>
                  <a:srgbClr val="0070C0"/>
                </a:solidFill>
              </a:rPr>
              <a:t>Processes adopted by the family members to imbibe socially approved behaviour</a:t>
            </a:r>
          </a:p>
          <a:p>
            <a:r>
              <a:rPr lang="en-US" sz="3200" b="1" dirty="0" smtClean="0">
                <a:solidFill>
                  <a:srgbClr val="0070C0"/>
                </a:solidFill>
              </a:rPr>
              <a:t>Positive &amp; Negative reinforcement</a:t>
            </a:r>
          </a:p>
          <a:p>
            <a:pPr>
              <a:buNone/>
            </a:pPr>
            <a:r>
              <a:rPr lang="en-US" sz="3200" b="1" i="1" dirty="0" smtClean="0">
                <a:solidFill>
                  <a:srgbClr val="7030A0"/>
                </a:solidFill>
              </a:rPr>
              <a:t>Cohesiveness</a:t>
            </a:r>
          </a:p>
          <a:p>
            <a:r>
              <a:rPr lang="en-US" sz="3200" b="1" dirty="0" smtClean="0">
                <a:solidFill>
                  <a:srgbClr val="0070C0"/>
                </a:solidFill>
              </a:rPr>
              <a:t>commitment and the degree of intimacy in the interpersonal dimension</a:t>
            </a:r>
          </a:p>
          <a:p>
            <a:r>
              <a:rPr lang="en-US" sz="3200" b="1" dirty="0" smtClean="0">
                <a:solidFill>
                  <a:srgbClr val="0070C0"/>
                </a:solidFill>
              </a:rPr>
              <a:t>Enmeshed - healthy connectedness - healthy separateness – disengaged.</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ransition spd="slow">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r>
              <a:rPr lang="en-US" sz="3200" b="1" dirty="0" smtClean="0">
                <a:solidFill>
                  <a:srgbClr val="0070C0"/>
                </a:solidFill>
              </a:rPr>
              <a:t>Healthy individuals are both separate (Well differentiated) &amp; connected (intimate)</a:t>
            </a:r>
          </a:p>
          <a:p>
            <a:r>
              <a:rPr lang="en-US" sz="3200" b="1" dirty="0" smtClean="0">
                <a:solidFill>
                  <a:srgbClr val="0070C0"/>
                </a:solidFill>
              </a:rPr>
              <a:t>parameters of Cohesiveness</a:t>
            </a:r>
          </a:p>
          <a:p>
            <a:pPr lvl="1"/>
            <a:r>
              <a:rPr lang="en-US" sz="3000" b="1" dirty="0" smtClean="0">
                <a:solidFill>
                  <a:srgbClr val="0070C0"/>
                </a:solidFill>
              </a:rPr>
              <a:t>social, personal and emotional activities</a:t>
            </a:r>
          </a:p>
          <a:p>
            <a:pPr lvl="1"/>
            <a:r>
              <a:rPr lang="en-US" sz="3000" b="1" dirty="0" smtClean="0">
                <a:solidFill>
                  <a:srgbClr val="0070C0"/>
                </a:solidFill>
              </a:rPr>
              <a:t>we feeling, bonds, dependence, independence</a:t>
            </a:r>
          </a:p>
          <a:p>
            <a:pPr lvl="1"/>
            <a:r>
              <a:rPr lang="en-US" sz="3000" b="1" dirty="0" smtClean="0">
                <a:solidFill>
                  <a:srgbClr val="0070C0"/>
                </a:solidFill>
              </a:rPr>
              <a:t>family rituals: symbolic form of communication stabilizes family life by clarifying expected roles</a:t>
            </a: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ransition spd="slow">
    <p:cov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3200" b="1" i="1" dirty="0" smtClean="0">
                <a:solidFill>
                  <a:srgbClr val="7030A0"/>
                </a:solidFill>
              </a:rPr>
              <a:t>Adaptive Patterns</a:t>
            </a:r>
          </a:p>
          <a:p>
            <a:r>
              <a:rPr lang="en-US" sz="3200" b="1" dirty="0" smtClean="0">
                <a:solidFill>
                  <a:srgbClr val="0070C0"/>
                </a:solidFill>
              </a:rPr>
              <a:t>Coping strategy refers to an action, series of actions or thought process utilized in meeting a stressful or unpleasant situation or modifying one’s reaction to such a situation. </a:t>
            </a:r>
          </a:p>
          <a:p>
            <a:r>
              <a:rPr lang="en-US" sz="3200" b="1" dirty="0" smtClean="0">
                <a:solidFill>
                  <a:srgbClr val="0070C0"/>
                </a:solidFill>
              </a:rPr>
              <a:t>a conscious and direct approach to problems in contrast to defense mechanisms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ransition spd="slow">
    <p:cov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i="1" dirty="0" smtClean="0">
                <a:solidFill>
                  <a:srgbClr val="7030A0"/>
                </a:solidFill>
              </a:rPr>
              <a:t>Adaptive Patterns</a:t>
            </a:r>
          </a:p>
          <a:p>
            <a:r>
              <a:rPr lang="en-US" sz="2800" b="1" dirty="0" smtClean="0">
                <a:solidFill>
                  <a:srgbClr val="0070C0"/>
                </a:solidFill>
              </a:rPr>
              <a:t>problem solving ability refers to “the process of developing a new response to situation for which no existing behavioural pattern is available to achieve a goal”</a:t>
            </a:r>
          </a:p>
          <a:p>
            <a:r>
              <a:rPr lang="en-US" sz="2800" b="1" dirty="0" smtClean="0">
                <a:solidFill>
                  <a:srgbClr val="0070C0"/>
                </a:solidFill>
              </a:rPr>
              <a:t>Steps of problem solving</a:t>
            </a:r>
          </a:p>
          <a:p>
            <a:pPr lvl="1"/>
            <a:r>
              <a:rPr lang="en-US" b="1" dirty="0" smtClean="0">
                <a:solidFill>
                  <a:srgbClr val="0070C0"/>
                </a:solidFill>
              </a:rPr>
              <a:t>Define the problem</a:t>
            </a:r>
          </a:p>
          <a:p>
            <a:pPr lvl="1"/>
            <a:r>
              <a:rPr lang="en-US" b="1" dirty="0" smtClean="0">
                <a:solidFill>
                  <a:srgbClr val="0070C0"/>
                </a:solidFill>
              </a:rPr>
              <a:t>Identify different alternatives</a:t>
            </a:r>
          </a:p>
          <a:p>
            <a:pPr lvl="1"/>
            <a:r>
              <a:rPr lang="en-US" b="1" dirty="0" smtClean="0">
                <a:solidFill>
                  <a:srgbClr val="0070C0"/>
                </a:solidFill>
              </a:rPr>
              <a:t>Find out +</a:t>
            </a:r>
            <a:r>
              <a:rPr lang="en-US" b="1" dirty="0" err="1" smtClean="0">
                <a:solidFill>
                  <a:srgbClr val="0070C0"/>
                </a:solidFill>
              </a:rPr>
              <a:t>ves</a:t>
            </a:r>
            <a:r>
              <a:rPr lang="en-US" b="1" dirty="0" smtClean="0">
                <a:solidFill>
                  <a:srgbClr val="0070C0"/>
                </a:solidFill>
              </a:rPr>
              <a:t> and –</a:t>
            </a:r>
            <a:r>
              <a:rPr lang="en-US" b="1" dirty="0" err="1" smtClean="0">
                <a:solidFill>
                  <a:srgbClr val="0070C0"/>
                </a:solidFill>
              </a:rPr>
              <a:t>ves</a:t>
            </a:r>
            <a:r>
              <a:rPr lang="en-US" b="1" dirty="0" smtClean="0">
                <a:solidFill>
                  <a:srgbClr val="0070C0"/>
                </a:solidFill>
              </a:rPr>
              <a:t> of each alternative</a:t>
            </a:r>
          </a:p>
          <a:p>
            <a:pPr lvl="1"/>
            <a:r>
              <a:rPr lang="en-US" b="1" dirty="0" smtClean="0">
                <a:solidFill>
                  <a:srgbClr val="0070C0"/>
                </a:solidFill>
              </a:rPr>
              <a:t>Choose the best- more +</a:t>
            </a:r>
            <a:r>
              <a:rPr lang="en-US" b="1" dirty="0" err="1" smtClean="0">
                <a:solidFill>
                  <a:srgbClr val="0070C0"/>
                </a:solidFill>
              </a:rPr>
              <a:t>ves</a:t>
            </a:r>
            <a:r>
              <a:rPr lang="en-US" b="1" dirty="0" smtClean="0">
                <a:solidFill>
                  <a:srgbClr val="0070C0"/>
                </a:solidFill>
              </a:rPr>
              <a:t> &amp; less –</a:t>
            </a:r>
            <a:r>
              <a:rPr lang="en-US" b="1" dirty="0" err="1" smtClean="0">
                <a:solidFill>
                  <a:srgbClr val="0070C0"/>
                </a:solidFill>
              </a:rPr>
              <a:t>ves</a:t>
            </a:r>
            <a:endParaRPr lang="en-US" b="1" dirty="0" smtClean="0">
              <a:solidFill>
                <a:srgbClr val="0070C0"/>
              </a:solidFill>
            </a:endParaRPr>
          </a:p>
          <a:p>
            <a:pPr lvl="1"/>
            <a:r>
              <a:rPr lang="en-US" b="1" dirty="0" smtClean="0">
                <a:solidFill>
                  <a:srgbClr val="0070C0"/>
                </a:solidFill>
              </a:rPr>
              <a:t>Implement it</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ransitio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 Diagnosis: Family structure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i="1" dirty="0" smtClean="0">
                <a:solidFill>
                  <a:srgbClr val="7030A0"/>
                </a:solidFill>
              </a:rPr>
              <a:t>Social support systems</a:t>
            </a:r>
          </a:p>
          <a:p>
            <a:r>
              <a:rPr lang="en-US" sz="2800" b="1" dirty="0" smtClean="0">
                <a:solidFill>
                  <a:srgbClr val="0070C0"/>
                </a:solidFill>
              </a:rPr>
              <a:t>“the formal and informal relationships and groups through which an individual receives moral cognitive and supports necessary to master stressful experience”</a:t>
            </a:r>
          </a:p>
          <a:p>
            <a:r>
              <a:rPr lang="en-US" sz="2800" b="1" dirty="0" smtClean="0">
                <a:solidFill>
                  <a:srgbClr val="0070C0"/>
                </a:solidFill>
              </a:rPr>
              <a:t>Level of support</a:t>
            </a:r>
          </a:p>
          <a:p>
            <a:pPr lvl="1"/>
            <a:r>
              <a:rPr lang="en-US" sz="2800" b="1" dirty="0" smtClean="0">
                <a:solidFill>
                  <a:srgbClr val="0070C0"/>
                </a:solidFill>
              </a:rPr>
              <a:t>Primary: Support from immediate family</a:t>
            </a:r>
          </a:p>
          <a:p>
            <a:pPr lvl="1"/>
            <a:r>
              <a:rPr lang="en-US" sz="2800" b="1" dirty="0" smtClean="0">
                <a:solidFill>
                  <a:srgbClr val="0070C0"/>
                </a:solidFill>
              </a:rPr>
              <a:t>Secondary: include relatives, friends &amp; neighbors</a:t>
            </a:r>
          </a:p>
          <a:p>
            <a:pPr lvl="1"/>
            <a:r>
              <a:rPr lang="en-US" sz="2800" b="1" dirty="0" smtClean="0">
                <a:solidFill>
                  <a:srgbClr val="0070C0"/>
                </a:solidFill>
              </a:rPr>
              <a:t>Tertiary: Hospital, voluntary &amp; Govt. agencies and religious </a:t>
            </a:r>
            <a:r>
              <a:rPr lang="en-US" b="1" dirty="0" smtClean="0">
                <a:solidFill>
                  <a:srgbClr val="0070C0"/>
                </a:solidFill>
              </a:rPr>
              <a:t>institutions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transition spd="slow">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3200" b="1" dirty="0" smtClean="0">
                <a:solidFill>
                  <a:srgbClr val="7030A0"/>
                </a:solidFill>
              </a:rPr>
              <a:t>Schools of family counselling</a:t>
            </a:r>
          </a:p>
          <a:p>
            <a:pPr>
              <a:buNone/>
            </a:pPr>
            <a:r>
              <a:rPr lang="en-US" sz="3200" b="1" i="1" dirty="0" smtClean="0">
                <a:solidFill>
                  <a:srgbClr val="FF0000"/>
                </a:solidFill>
              </a:rPr>
              <a:t>Psychodynamic therapy</a:t>
            </a:r>
          </a:p>
          <a:p>
            <a:r>
              <a:rPr lang="en-US" sz="3200" b="1" dirty="0" smtClean="0">
                <a:solidFill>
                  <a:srgbClr val="0070C0"/>
                </a:solidFill>
              </a:rPr>
              <a:t>understands the dynamics employed by different members of the family </a:t>
            </a:r>
            <a:r>
              <a:rPr lang="en-IN" sz="3200" b="1" dirty="0" smtClean="0">
                <a:solidFill>
                  <a:srgbClr val="0070C0"/>
                </a:solidFill>
              </a:rPr>
              <a:t>and the interrelationships</a:t>
            </a:r>
            <a:endParaRPr lang="en-US" sz="3200" b="1" dirty="0" smtClean="0">
              <a:solidFill>
                <a:srgbClr val="0070C0"/>
              </a:solidFill>
            </a:endParaRPr>
          </a:p>
          <a:p>
            <a:r>
              <a:rPr lang="en-IN" sz="3200" b="1" dirty="0" smtClean="0">
                <a:solidFill>
                  <a:srgbClr val="0070C0"/>
                </a:solidFill>
              </a:rPr>
              <a:t>ego </a:t>
            </a:r>
            <a:r>
              <a:rPr lang="en-IN" sz="3200" b="1" dirty="0" err="1" smtClean="0">
                <a:solidFill>
                  <a:srgbClr val="0070C0"/>
                </a:solidFill>
              </a:rPr>
              <a:t>defenses</a:t>
            </a:r>
            <a:r>
              <a:rPr lang="en-IN" sz="3200" b="1" dirty="0" smtClean="0">
                <a:solidFill>
                  <a:srgbClr val="0070C0"/>
                </a:solidFill>
              </a:rPr>
              <a:t> and Family transferences are interpreted</a:t>
            </a:r>
          </a:p>
          <a:p>
            <a:r>
              <a:rPr lang="en-US" sz="3200" b="1" dirty="0" smtClean="0">
                <a:solidFill>
                  <a:srgbClr val="0070C0"/>
                </a:solidFill>
              </a:rPr>
              <a:t>goal of therapy is to effect emotional insight and working through new defense patterns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ransition spd="slow">
    <p:cov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3200" b="1" dirty="0" smtClean="0">
                <a:solidFill>
                  <a:srgbClr val="7030A0"/>
                </a:solidFill>
              </a:rPr>
              <a:t>Schools of family counselling</a:t>
            </a:r>
          </a:p>
          <a:p>
            <a:pPr>
              <a:buNone/>
            </a:pPr>
            <a:r>
              <a:rPr lang="en-US" sz="3200" b="1" i="1" dirty="0" smtClean="0">
                <a:solidFill>
                  <a:srgbClr val="FF0000"/>
                </a:solidFill>
              </a:rPr>
              <a:t>Psychodynamic therapy</a:t>
            </a:r>
          </a:p>
          <a:p>
            <a:r>
              <a:rPr lang="en-US" sz="3200" b="1" dirty="0" smtClean="0">
                <a:solidFill>
                  <a:srgbClr val="0070C0"/>
                </a:solidFill>
              </a:rPr>
              <a:t>Employed in persons who are psychologically sophisticated and able to understand dynamics and interpretations</a:t>
            </a:r>
          </a:p>
          <a:p>
            <a:r>
              <a:rPr lang="en-IN" sz="3200" b="1" dirty="0" smtClean="0">
                <a:solidFill>
                  <a:srgbClr val="0070C0"/>
                </a:solidFill>
              </a:rPr>
              <a:t>15 -30 sessions; </a:t>
            </a:r>
            <a:r>
              <a:rPr lang="en-US" sz="3200" b="1" dirty="0" smtClean="0">
                <a:solidFill>
                  <a:srgbClr val="0070C0"/>
                </a:solidFill>
              </a:rPr>
              <a:t>Sustained and high motivation is necessary</a:t>
            </a: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ransition spd="slow">
    <p:cov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lgn="ctr">
              <a:buNone/>
            </a:pPr>
            <a:r>
              <a:rPr lang="en-US" sz="3200" b="1" dirty="0" smtClean="0">
                <a:solidFill>
                  <a:srgbClr val="7030A0"/>
                </a:solidFill>
              </a:rPr>
              <a:t>Schools of family counselling</a:t>
            </a:r>
          </a:p>
          <a:p>
            <a:pPr>
              <a:buNone/>
            </a:pPr>
            <a:r>
              <a:rPr lang="en-US" sz="3200" b="1" i="1" dirty="0" smtClean="0">
                <a:solidFill>
                  <a:srgbClr val="FF0000"/>
                </a:solidFill>
              </a:rPr>
              <a:t>Behavioural methods</a:t>
            </a:r>
          </a:p>
          <a:p>
            <a:r>
              <a:rPr lang="en-US" sz="3200" b="1" dirty="0" smtClean="0">
                <a:solidFill>
                  <a:srgbClr val="0070C0"/>
                </a:solidFill>
              </a:rPr>
              <a:t>psycho-education and skills training in communication and problem solving</a:t>
            </a:r>
          </a:p>
          <a:p>
            <a:pPr>
              <a:buNone/>
            </a:pPr>
            <a:r>
              <a:rPr lang="en-IN" sz="3200" b="1" i="1" dirty="0" smtClean="0">
                <a:solidFill>
                  <a:srgbClr val="FF0000"/>
                </a:solidFill>
              </a:rPr>
              <a:t>Structural family therapy</a:t>
            </a:r>
            <a:endParaRPr lang="en-US" sz="3200" b="1" i="1" dirty="0" smtClean="0">
              <a:solidFill>
                <a:srgbClr val="FF0000"/>
              </a:solidFill>
            </a:endParaRPr>
          </a:p>
          <a:p>
            <a:r>
              <a:rPr lang="en-US" sz="3200" b="1" dirty="0" smtClean="0">
                <a:solidFill>
                  <a:srgbClr val="0070C0"/>
                </a:solidFill>
              </a:rPr>
              <a:t>The family boundaries are identified and if they are dysfunctional they are realigned.</a:t>
            </a:r>
          </a:p>
          <a:p>
            <a:endParaRPr lang="en-US" sz="32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Individual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66800" y="1371600"/>
            <a:ext cx="7620000" cy="4953000"/>
          </a:xfrm>
        </p:spPr>
        <p:txBody>
          <a:bodyPr>
            <a:noAutofit/>
          </a:bodyPr>
          <a:lstStyle/>
          <a:p>
            <a:pPr marL="514350" indent="-514350"/>
            <a:r>
              <a:rPr lang="en-US" sz="3600" b="1" dirty="0" smtClean="0">
                <a:solidFill>
                  <a:srgbClr val="0070C0"/>
                </a:solidFill>
              </a:rPr>
              <a:t>Theories and approaches </a:t>
            </a:r>
          </a:p>
          <a:p>
            <a:pPr marL="514350" indent="-514350"/>
            <a:r>
              <a:rPr lang="en-US" sz="3600" b="1" dirty="0" smtClean="0">
                <a:solidFill>
                  <a:srgbClr val="0070C0"/>
                </a:solidFill>
              </a:rPr>
              <a:t>Counselling Situations &amp; setups</a:t>
            </a:r>
          </a:p>
          <a:p>
            <a:pPr marL="514350" indent="-514350"/>
            <a:r>
              <a:rPr lang="en-US" sz="3600" b="1" dirty="0" smtClean="0">
                <a:solidFill>
                  <a:srgbClr val="0070C0"/>
                </a:solidFill>
              </a:rPr>
              <a:t>Competencies</a:t>
            </a:r>
          </a:p>
          <a:p>
            <a:pPr marL="514350" indent="-514350"/>
            <a:r>
              <a:rPr lang="en-US" sz="3600" b="1" dirty="0" smtClean="0">
                <a:solidFill>
                  <a:srgbClr val="0070C0"/>
                </a:solidFill>
              </a:rPr>
              <a:t>Obstacles</a:t>
            </a:r>
          </a:p>
          <a:p>
            <a:pPr marL="514350" indent="-514350"/>
            <a:r>
              <a:rPr lang="en-US" sz="3600" b="1" dirty="0" smtClean="0">
                <a:solidFill>
                  <a:srgbClr val="0070C0"/>
                </a:solidFill>
              </a:rPr>
              <a:t>Stress and burnout</a:t>
            </a:r>
          </a:p>
          <a:p>
            <a:pPr marL="514350" indent="-514350"/>
            <a:r>
              <a:rPr lang="en-US" sz="3600" b="1" dirty="0" smtClean="0">
                <a:solidFill>
                  <a:srgbClr val="0070C0"/>
                </a:solidFill>
              </a:rPr>
              <a:t>Ethical issues</a:t>
            </a:r>
          </a:p>
          <a:p>
            <a:pPr marL="514350" indent="-514350"/>
            <a:endParaRPr lang="en-US" sz="3600" b="1" dirty="0" smtClean="0">
              <a:solidFill>
                <a:srgbClr val="0070C0"/>
              </a:solidFill>
            </a:endParaRPr>
          </a:p>
          <a:p>
            <a:pPr marL="514350" indent="-514350"/>
            <a:endParaRPr lang="en-US" sz="3600" b="1" dirty="0" smtClean="0">
              <a:solidFill>
                <a:srgbClr val="0070C0"/>
              </a:solidFill>
            </a:endParaRPr>
          </a:p>
          <a:p>
            <a:pPr marL="514350" indent="-514350"/>
            <a:endParaRPr lang="en-US" sz="36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ransition spd="slow">
    <p:cove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dirty="0" smtClean="0">
                <a:solidFill>
                  <a:srgbClr val="7030A0"/>
                </a:solidFill>
              </a:rPr>
              <a:t>Circular questions</a:t>
            </a:r>
          </a:p>
          <a:p>
            <a:r>
              <a:rPr lang="en-US" sz="2800" b="1" dirty="0" smtClean="0">
                <a:solidFill>
                  <a:srgbClr val="0070C0"/>
                </a:solidFill>
              </a:rPr>
              <a:t>Ask who agrees with whom</a:t>
            </a:r>
          </a:p>
          <a:p>
            <a:r>
              <a:rPr lang="en-US" sz="2800" b="1" dirty="0" smtClean="0">
                <a:solidFill>
                  <a:srgbClr val="0070C0"/>
                </a:solidFill>
              </a:rPr>
              <a:t>each member’s explanation for certain member’s behaviour</a:t>
            </a:r>
          </a:p>
          <a:p>
            <a:r>
              <a:rPr lang="en-US" sz="2800" b="1" dirty="0" smtClean="0">
                <a:solidFill>
                  <a:srgbClr val="0070C0"/>
                </a:solidFill>
              </a:rPr>
              <a:t>Ask questions to each member about the other family members; their behaviors, beliefs, values, thoughts, traditions, habits, feelings and relationships</a:t>
            </a:r>
          </a:p>
          <a:p>
            <a:r>
              <a:rPr lang="en-US" sz="2800" b="1" dirty="0" smtClean="0">
                <a:solidFill>
                  <a:srgbClr val="0070C0"/>
                </a:solidFill>
              </a:rPr>
              <a:t>Attempt to discover the full cycle or sequence of inter-member behaviors, thereby perpetuating it</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ransition spd="slow">
    <p:cov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dirty="0" smtClean="0">
                <a:solidFill>
                  <a:srgbClr val="7030A0"/>
                </a:solidFill>
              </a:rPr>
              <a:t>Circular questions</a:t>
            </a:r>
          </a:p>
          <a:p>
            <a:r>
              <a:rPr lang="en-US" sz="2800" b="1" dirty="0" smtClean="0">
                <a:solidFill>
                  <a:srgbClr val="0070C0"/>
                </a:solidFill>
              </a:rPr>
              <a:t>Investigate differences or changes in coalitions over time</a:t>
            </a:r>
          </a:p>
          <a:p>
            <a:r>
              <a:rPr lang="en-US" sz="2800" b="1" dirty="0" smtClean="0">
                <a:solidFill>
                  <a:srgbClr val="0070C0"/>
                </a:solidFill>
              </a:rPr>
              <a:t>Use circular questions after formulating hypothesis.</a:t>
            </a:r>
          </a:p>
          <a:p>
            <a:r>
              <a:rPr lang="en-US" sz="2800" b="1" dirty="0" smtClean="0">
                <a:solidFill>
                  <a:srgbClr val="0070C0"/>
                </a:solidFill>
              </a:rPr>
              <a:t>Begin with questions which are least offensive or threatening, to test the family’s responses.</a:t>
            </a:r>
          </a:p>
          <a:p>
            <a:r>
              <a:rPr lang="en-US" sz="2800" b="1" dirty="0" smtClean="0">
                <a:solidFill>
                  <a:srgbClr val="0070C0"/>
                </a:solidFill>
              </a:rPr>
              <a:t>Ask questions which may prompt members to try out new behaviors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51</a:t>
            </a:fld>
            <a:endParaRPr lang="en-US"/>
          </a:p>
        </p:txBody>
      </p:sp>
    </p:spTree>
  </p:cSld>
  <p:clrMapOvr>
    <a:masterClrMapping/>
  </p:clrMapOvr>
  <p:transition spd="slow">
    <p:cov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3200" b="1" dirty="0" smtClean="0">
                <a:solidFill>
                  <a:srgbClr val="7030A0"/>
                </a:solidFill>
              </a:rPr>
              <a:t>Techniques</a:t>
            </a:r>
          </a:p>
          <a:p>
            <a:r>
              <a:rPr lang="en-US" sz="3200" b="1" dirty="0" smtClean="0">
                <a:solidFill>
                  <a:srgbClr val="0070C0"/>
                </a:solidFill>
              </a:rPr>
              <a:t>1. Therapeutic spontaneity</a:t>
            </a:r>
          </a:p>
          <a:p>
            <a:r>
              <a:rPr lang="en-US" sz="3200" b="1" dirty="0" smtClean="0">
                <a:solidFill>
                  <a:srgbClr val="0070C0"/>
                </a:solidFill>
              </a:rPr>
              <a:t>2. Family as a unit</a:t>
            </a:r>
          </a:p>
          <a:p>
            <a:r>
              <a:rPr lang="en-US" sz="3200" b="1" dirty="0" smtClean="0">
                <a:solidFill>
                  <a:srgbClr val="0070C0"/>
                </a:solidFill>
              </a:rPr>
              <a:t>3. Joining-therapeutic use of self</a:t>
            </a:r>
          </a:p>
          <a:p>
            <a:r>
              <a:rPr lang="en-US" sz="3200" b="1" dirty="0" smtClean="0">
                <a:solidFill>
                  <a:srgbClr val="0070C0"/>
                </a:solidFill>
              </a:rPr>
              <a:t>4. Planning according to the nature of Family</a:t>
            </a:r>
          </a:p>
          <a:p>
            <a:r>
              <a:rPr lang="en-US" sz="3200" b="1" dirty="0" smtClean="0">
                <a:solidFill>
                  <a:srgbClr val="0070C0"/>
                </a:solidFill>
              </a:rPr>
              <a:t>5. Change by challenging the family system and family structure</a:t>
            </a:r>
          </a:p>
          <a:p>
            <a:r>
              <a:rPr lang="en-US" sz="3200" b="1" dirty="0" smtClean="0">
                <a:solidFill>
                  <a:srgbClr val="0070C0"/>
                </a:solidFill>
              </a:rPr>
              <a:t>6. Reframing</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52</a:t>
            </a:fld>
            <a:endParaRPr lang="en-US"/>
          </a:p>
        </p:txBody>
      </p:sp>
    </p:spTree>
  </p:cSld>
  <p:clrMapOvr>
    <a:masterClrMapping/>
  </p:clrMapOvr>
  <p:transition spd="slow">
    <p:cove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dirty="0" smtClean="0">
                <a:solidFill>
                  <a:srgbClr val="7030A0"/>
                </a:solidFill>
              </a:rPr>
              <a:t>Techniques</a:t>
            </a:r>
          </a:p>
          <a:p>
            <a:r>
              <a:rPr lang="en-US" sz="2800" b="1" dirty="0" smtClean="0">
                <a:solidFill>
                  <a:srgbClr val="0070C0"/>
                </a:solidFill>
              </a:rPr>
              <a:t>7. Enactment – collecting useful information through spontaneous transactions</a:t>
            </a:r>
          </a:p>
          <a:p>
            <a:r>
              <a:rPr lang="en-US" sz="2800" b="1" dirty="0" smtClean="0">
                <a:solidFill>
                  <a:srgbClr val="0070C0"/>
                </a:solidFill>
              </a:rPr>
              <a:t>8. Focus – on them to work towards change</a:t>
            </a:r>
          </a:p>
          <a:p>
            <a:r>
              <a:rPr lang="en-US" sz="2800" b="1" dirty="0" smtClean="0">
                <a:solidFill>
                  <a:srgbClr val="0070C0"/>
                </a:solidFill>
              </a:rPr>
              <a:t>9. Intensity through repetition of messages and transactions and change of time and distance</a:t>
            </a:r>
          </a:p>
          <a:p>
            <a:r>
              <a:rPr lang="en-US" sz="2800" b="1" dirty="0" smtClean="0">
                <a:solidFill>
                  <a:srgbClr val="0070C0"/>
                </a:solidFill>
              </a:rPr>
              <a:t>10. Restructuring</a:t>
            </a:r>
          </a:p>
          <a:p>
            <a:r>
              <a:rPr lang="en-US" sz="2800" b="1" dirty="0" smtClean="0">
                <a:solidFill>
                  <a:srgbClr val="0070C0"/>
                </a:solidFill>
              </a:rPr>
              <a:t>11. Boundaries –changing the distance between subsystems</a:t>
            </a:r>
          </a:p>
          <a:p>
            <a:r>
              <a:rPr lang="en-US" sz="2800" b="1" dirty="0" smtClean="0">
                <a:solidFill>
                  <a:srgbClr val="0070C0"/>
                </a:solidFill>
              </a:rPr>
              <a:t>12. Unbalancing – changing the hierarchical relationship of the members in a subsystem</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53</a:t>
            </a:fld>
            <a:endParaRPr lang="en-US"/>
          </a:p>
        </p:txBody>
      </p:sp>
    </p:spTree>
  </p:cSld>
  <p:clrMapOvr>
    <a:masterClrMapping/>
  </p:clrMapOvr>
  <p:transition spd="slow">
    <p:cove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dirty="0" smtClean="0">
                <a:solidFill>
                  <a:srgbClr val="7030A0"/>
                </a:solidFill>
              </a:rPr>
              <a:t>Techniques</a:t>
            </a:r>
          </a:p>
          <a:p>
            <a:r>
              <a:rPr lang="en-US" sz="2800" b="1" dirty="0" smtClean="0">
                <a:solidFill>
                  <a:srgbClr val="0070C0"/>
                </a:solidFill>
              </a:rPr>
              <a:t>13. </a:t>
            </a:r>
            <a:r>
              <a:rPr lang="en-IN" sz="2800" b="1" dirty="0" smtClean="0">
                <a:solidFill>
                  <a:srgbClr val="0070C0"/>
                </a:solidFill>
              </a:rPr>
              <a:t>Complementarity</a:t>
            </a:r>
          </a:p>
          <a:p>
            <a:r>
              <a:rPr lang="en-US" sz="2800" b="1" dirty="0" smtClean="0">
                <a:solidFill>
                  <a:srgbClr val="0070C0"/>
                </a:solidFill>
              </a:rPr>
              <a:t>14. Realities - developing a world view</a:t>
            </a:r>
          </a:p>
          <a:p>
            <a:r>
              <a:rPr lang="en-US" sz="2800" b="1" dirty="0" smtClean="0">
                <a:solidFill>
                  <a:srgbClr val="0070C0"/>
                </a:solidFill>
              </a:rPr>
              <a:t>15. Constructions – changing the family reality by utilization of universal symbols, family truths and expert advice</a:t>
            </a:r>
          </a:p>
          <a:p>
            <a:r>
              <a:rPr lang="en-US" sz="2800" b="1" dirty="0" smtClean="0">
                <a:solidFill>
                  <a:srgbClr val="0070C0"/>
                </a:solidFill>
              </a:rPr>
              <a:t>16. Paradoxes</a:t>
            </a:r>
          </a:p>
          <a:p>
            <a:r>
              <a:rPr lang="en-US" sz="2800" b="1" dirty="0" smtClean="0">
                <a:solidFill>
                  <a:srgbClr val="0070C0"/>
                </a:solidFill>
              </a:rPr>
              <a:t>17. Strengths – use characteristics of the family such as nurturing, caring and supportive transactions</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54</a:t>
            </a:fld>
            <a:endParaRPr lang="en-US"/>
          </a:p>
        </p:txBody>
      </p:sp>
    </p:spTree>
  </p:cSld>
  <p:clrMapOvr>
    <a:masterClrMapping/>
  </p:clrMapOvr>
  <p:transition spd="slow">
    <p:cov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dirty="0" smtClean="0">
                <a:solidFill>
                  <a:srgbClr val="7030A0"/>
                </a:solidFill>
              </a:rPr>
              <a:t>Role and functions of family therapist</a:t>
            </a:r>
          </a:p>
          <a:p>
            <a:r>
              <a:rPr lang="en-US" sz="2800" b="1" dirty="0" smtClean="0">
                <a:solidFill>
                  <a:srgbClr val="0070C0"/>
                </a:solidFill>
              </a:rPr>
              <a:t>1 establish a useful rapport: empathy and communication among family members and between them and himself</a:t>
            </a:r>
          </a:p>
          <a:p>
            <a:r>
              <a:rPr lang="en-US" sz="2800" b="1" dirty="0" smtClean="0">
                <a:solidFill>
                  <a:srgbClr val="0070C0"/>
                </a:solidFill>
              </a:rPr>
              <a:t>2 clarifies conflict by dissolving barriers, defensive disguises, confusions and misunderstanding</a:t>
            </a:r>
          </a:p>
          <a:p>
            <a:r>
              <a:rPr lang="en-US" sz="2800" b="1" dirty="0" smtClean="0">
                <a:solidFill>
                  <a:srgbClr val="0070C0"/>
                </a:solidFill>
              </a:rPr>
              <a:t>3 Transforming dormant or concealed interpersonal conflicts into open interactional expression</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55</a:t>
            </a:fld>
            <a:endParaRPr lang="en-US"/>
          </a:p>
        </p:txBody>
      </p:sp>
    </p:spTree>
  </p:cSld>
  <p:clrMapOvr>
    <a:masterClrMapping/>
  </p:clrMapOvr>
  <p:transition spd="slow">
    <p:cov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dirty="0" smtClean="0">
                <a:solidFill>
                  <a:srgbClr val="7030A0"/>
                </a:solidFill>
              </a:rPr>
              <a:t>Role and functions of family therapist</a:t>
            </a:r>
          </a:p>
          <a:p>
            <a:r>
              <a:rPr lang="en-US" sz="2800" b="1" dirty="0" smtClean="0">
                <a:solidFill>
                  <a:srgbClr val="0070C0"/>
                </a:solidFill>
              </a:rPr>
              <a:t>4 Lifting hidden intrapersonal conflict to the level of interpersonal interaction</a:t>
            </a:r>
          </a:p>
          <a:p>
            <a:r>
              <a:rPr lang="en-US" sz="2800" b="1" dirty="0" smtClean="0">
                <a:solidFill>
                  <a:srgbClr val="0070C0"/>
                </a:solidFill>
              </a:rPr>
              <a:t>5 Neutralizing patterns of prejudicial </a:t>
            </a:r>
            <a:r>
              <a:rPr lang="en-IN" sz="2800" b="1" dirty="0" err="1" smtClean="0">
                <a:solidFill>
                  <a:srgbClr val="0070C0"/>
                </a:solidFill>
              </a:rPr>
              <a:t>scapegoating</a:t>
            </a:r>
            <a:r>
              <a:rPr lang="en-US" sz="2800" b="1" dirty="0" smtClean="0">
                <a:solidFill>
                  <a:srgbClr val="0070C0"/>
                </a:solidFill>
              </a:rPr>
              <a:t> that fortify one part of the family while victimizing another part</a:t>
            </a:r>
          </a:p>
          <a:p>
            <a:r>
              <a:rPr lang="en-US" sz="2800" b="1" dirty="0" smtClean="0">
                <a:solidFill>
                  <a:srgbClr val="0070C0"/>
                </a:solidFill>
              </a:rPr>
              <a:t>6 Counteracting inappropriate denials, displacements and rationalization of conflict</a:t>
            </a:r>
          </a:p>
          <a:p>
            <a:r>
              <a:rPr lang="en-US" sz="2800" b="1" dirty="0" smtClean="0">
                <a:solidFill>
                  <a:srgbClr val="0070C0"/>
                </a:solidFill>
              </a:rPr>
              <a:t>7 He provides emotional support to the family</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56</a:t>
            </a:fld>
            <a:endParaRPr lang="en-US"/>
          </a:p>
        </p:txBody>
      </p:sp>
    </p:spTree>
  </p:cSld>
  <p:clrMapOvr>
    <a:masterClrMapping/>
  </p:clrMapOvr>
  <p:transition spd="slow">
    <p:cov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4. Counselling Intervention</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pPr>
              <a:buNone/>
            </a:pPr>
            <a:r>
              <a:rPr lang="en-US" sz="2800" b="1" dirty="0" smtClean="0">
                <a:solidFill>
                  <a:srgbClr val="7030A0"/>
                </a:solidFill>
              </a:rPr>
              <a:t>Role and functions of family therapist</a:t>
            </a:r>
          </a:p>
          <a:p>
            <a:r>
              <a:rPr lang="en-US" sz="2800" b="1" dirty="0" smtClean="0">
                <a:solidFill>
                  <a:srgbClr val="0070C0"/>
                </a:solidFill>
              </a:rPr>
              <a:t>8 He works towards penetrating and undermining resistances and reducing the intensity of shared currents of conflict, guilt and fear by using confrontation and interpretation</a:t>
            </a:r>
          </a:p>
          <a:p>
            <a:r>
              <a:rPr lang="en-US" sz="2800" b="1" dirty="0" smtClean="0">
                <a:solidFill>
                  <a:srgbClr val="0070C0"/>
                </a:solidFill>
              </a:rPr>
              <a:t>9 He serves as a personal instrument of reality testing for the family (catalyst)</a:t>
            </a:r>
          </a:p>
          <a:p>
            <a:r>
              <a:rPr lang="en-US" sz="2800" b="1" dirty="0" smtClean="0">
                <a:solidFill>
                  <a:srgbClr val="0070C0"/>
                </a:solidFill>
              </a:rPr>
              <a:t>10 He is an educator and </a:t>
            </a:r>
            <a:r>
              <a:rPr lang="en-IN" sz="2800" b="1" dirty="0" smtClean="0">
                <a:solidFill>
                  <a:srgbClr val="0070C0"/>
                </a:solidFill>
              </a:rPr>
              <a:t>personifier</a:t>
            </a:r>
            <a:r>
              <a:rPr lang="en-US" sz="2800" b="1" dirty="0" smtClean="0">
                <a:solidFill>
                  <a:srgbClr val="0070C0"/>
                </a:solidFill>
              </a:rPr>
              <a:t> of useful models of family health</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57</a:t>
            </a:fld>
            <a:endParaRPr lang="en-US"/>
          </a:p>
        </p:txBody>
      </p:sp>
    </p:spTree>
  </p:cSld>
  <p:clrMapOvr>
    <a:masterClrMapping/>
  </p:clrMapOvr>
  <p:transition spd="slow">
    <p:cov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5. Termination Phase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r>
              <a:rPr lang="en-US" sz="2800" b="1" dirty="0" smtClean="0">
                <a:solidFill>
                  <a:srgbClr val="0070C0"/>
                </a:solidFill>
              </a:rPr>
              <a:t>a couple of sessions</a:t>
            </a:r>
          </a:p>
          <a:p>
            <a:r>
              <a:rPr lang="en-US" sz="2800" b="1" dirty="0" smtClean="0">
                <a:solidFill>
                  <a:srgbClr val="0070C0"/>
                </a:solidFill>
              </a:rPr>
              <a:t>The initials goals of therapy are reviewed with the family. </a:t>
            </a:r>
          </a:p>
          <a:p>
            <a:r>
              <a:rPr lang="en-US" sz="2800" b="1" dirty="0" smtClean="0">
                <a:solidFill>
                  <a:srgbClr val="0070C0"/>
                </a:solidFill>
              </a:rPr>
              <a:t>The family and therapist review together the goals which were achieved and the therapist reminds the family the new patterns / changes which have emerged.</a:t>
            </a:r>
          </a:p>
          <a:p>
            <a:r>
              <a:rPr lang="en-US" sz="2800" b="1" dirty="0" smtClean="0">
                <a:solidFill>
                  <a:srgbClr val="0070C0"/>
                </a:solidFill>
              </a:rPr>
              <a:t>the family is cautioned that these new patterns will occur when all members make a concerted effort to see this happen</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58</a:t>
            </a:fld>
            <a:endParaRPr lang="en-US"/>
          </a:p>
        </p:txBody>
      </p:sp>
    </p:spTree>
  </p:cSld>
  <p:clrMapOvr>
    <a:masterClrMapping/>
  </p:clrMapOvr>
  <p:transition spd="slow">
    <p:cove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5. Termination Phase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r>
              <a:rPr lang="en-US" sz="2800" b="1" dirty="0" smtClean="0">
                <a:solidFill>
                  <a:srgbClr val="0070C0"/>
                </a:solidFill>
              </a:rPr>
              <a:t>reminded that it is easy to fall back to the old patterns of functioning which had produced the unstable equilibrium necessitating consultation</a:t>
            </a:r>
          </a:p>
          <a:p>
            <a:r>
              <a:rPr lang="en-US" sz="2800" b="1" dirty="0" smtClean="0">
                <a:solidFill>
                  <a:srgbClr val="0070C0"/>
                </a:solidFill>
              </a:rPr>
              <a:t>At termination the therapist usually negotiates new goals, new tasks or new interactions with the family that they will carry out for the next few months in the follow -up period. </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59</a:t>
            </a:fld>
            <a:endParaRPr lang="en-US"/>
          </a:p>
        </p:txBody>
      </p:sp>
    </p:spTree>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3.2 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153400" cy="5410200"/>
          </a:xfrm>
        </p:spPr>
        <p:txBody>
          <a:bodyPr>
            <a:noAutofit/>
          </a:bodyPr>
          <a:lstStyle/>
          <a:p>
            <a:r>
              <a:rPr lang="en-US" sz="2800" b="1" dirty="0" smtClean="0">
                <a:solidFill>
                  <a:srgbClr val="0070C0"/>
                </a:solidFill>
              </a:rPr>
              <a:t>In </a:t>
            </a:r>
            <a:r>
              <a:rPr lang="en-US" sz="2800" b="1" dirty="0" smtClean="0">
                <a:solidFill>
                  <a:srgbClr val="0070C0"/>
                </a:solidFill>
              </a:rPr>
              <a:t>group counselling a number of individuals work together with a professional counsellor to learn to resolve personal and interpersonal concerns. </a:t>
            </a:r>
          </a:p>
          <a:p>
            <a:r>
              <a:rPr lang="en-US" sz="2800" b="1" dirty="0" smtClean="0">
                <a:solidFill>
                  <a:srgbClr val="0070C0"/>
                </a:solidFill>
              </a:rPr>
              <a:t>The primary goal of group counselling is the creation of an interpersonal climate which helps each individual to develop insight into himself</a:t>
            </a:r>
          </a:p>
          <a:p>
            <a:r>
              <a:rPr lang="en-US" sz="2800" b="1" dirty="0" smtClean="0">
                <a:solidFill>
                  <a:srgbClr val="0070C0"/>
                </a:solidFill>
              </a:rPr>
              <a:t>It is a process in which free communication among members is encouraged and maintained. leading to an understanding and evaluation of each other's point of view.</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ransition spd="slow">
    <p:cove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5. Termination Phase</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762000"/>
            <a:ext cx="8382000" cy="5562600"/>
          </a:xfrm>
        </p:spPr>
        <p:txBody>
          <a:bodyPr>
            <a:noAutofit/>
          </a:bodyPr>
          <a:lstStyle/>
          <a:p>
            <a:r>
              <a:rPr lang="en-US" sz="2800" b="1" dirty="0" smtClean="0">
                <a:solidFill>
                  <a:srgbClr val="0070C0"/>
                </a:solidFill>
              </a:rPr>
              <a:t>need to review these new patterns after a couple of months so as determine how things have gone and how conflicts have been addressed by the family. </a:t>
            </a:r>
          </a:p>
          <a:p>
            <a:r>
              <a:rPr lang="en-US" sz="2800" b="1" dirty="0" smtClean="0">
                <a:solidFill>
                  <a:srgbClr val="0070C0"/>
                </a:solidFill>
              </a:rPr>
              <a:t>This way the family has a better chance of sustaining the change created.</a:t>
            </a:r>
          </a:p>
          <a:p>
            <a:r>
              <a:rPr lang="en-US" sz="2800" b="1" dirty="0" smtClean="0">
                <a:solidFill>
                  <a:srgbClr val="0070C0"/>
                </a:solidFill>
              </a:rPr>
              <a:t>A family should both meet the current emotional and psychological needs of all its members, and prepare the children for an autonomous existence in the wider world into which it will, at the appropriate time, launch them</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60</a:t>
            </a:fld>
            <a:endParaRPr lang="en-US"/>
          </a:p>
        </p:txBody>
      </p:sp>
    </p:spTree>
  </p:cSld>
  <p:clrMapOvr>
    <a:masterClrMapping/>
  </p:clrMapOvr>
  <p:transition spd="slow">
    <p:cove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3.3 Couple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295400"/>
            <a:ext cx="8382000" cy="5029200"/>
          </a:xfrm>
        </p:spPr>
        <p:txBody>
          <a:bodyPr>
            <a:noAutofit/>
          </a:bodyPr>
          <a:lstStyle/>
          <a:p>
            <a:pPr>
              <a:buNone/>
            </a:pPr>
            <a:r>
              <a:rPr lang="en-US" sz="2800" b="1" i="1" dirty="0" smtClean="0">
                <a:solidFill>
                  <a:srgbClr val="7030A0"/>
                </a:solidFill>
              </a:rPr>
              <a:t>Characteristics of Coupling</a:t>
            </a:r>
          </a:p>
          <a:p>
            <a:r>
              <a:rPr lang="en-US" sz="2800" b="1" dirty="0" smtClean="0">
                <a:solidFill>
                  <a:srgbClr val="0070C0"/>
                </a:solidFill>
              </a:rPr>
              <a:t>Voluntary nature of coupling</a:t>
            </a:r>
          </a:p>
          <a:p>
            <a:r>
              <a:rPr lang="en-US" sz="2800" b="1" dirty="0" smtClean="0">
                <a:solidFill>
                  <a:srgbClr val="0070C0"/>
                </a:solidFill>
              </a:rPr>
              <a:t>Different background and value systems: two systems of different values, emotions, backgrounds and thinking come to merge by negotiating for the third way called our way, a continuous process throughout the lifespan.</a:t>
            </a:r>
          </a:p>
          <a:p>
            <a:r>
              <a:rPr lang="en-US" sz="2800" b="1" dirty="0" smtClean="0">
                <a:solidFill>
                  <a:srgbClr val="0070C0"/>
                </a:solidFill>
              </a:rPr>
              <a:t>Balance in the couple’s relationship</a:t>
            </a:r>
          </a:p>
          <a:p>
            <a:r>
              <a:rPr lang="en-US" sz="2800" b="1" dirty="0" smtClean="0">
                <a:solidFill>
                  <a:srgbClr val="0070C0"/>
                </a:solidFill>
              </a:rPr>
              <a:t>Temporal aspects of coupling: the past, the present and the future of effective problem solving</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61</a:t>
            </a:fld>
            <a:endParaRPr lang="en-US"/>
          </a:p>
        </p:txBody>
      </p:sp>
    </p:spTree>
  </p:cSld>
  <p:clrMapOvr>
    <a:masterClrMapping/>
  </p:clrMapOvr>
  <p:transition spd="slow">
    <p:cove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3.3 Couple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295400"/>
            <a:ext cx="8382000" cy="5029200"/>
          </a:xfrm>
        </p:spPr>
        <p:txBody>
          <a:bodyPr>
            <a:noAutofit/>
          </a:bodyPr>
          <a:lstStyle/>
          <a:p>
            <a:pPr>
              <a:buNone/>
            </a:pPr>
            <a:r>
              <a:rPr lang="en-US" sz="2800" b="1" i="1" dirty="0" smtClean="0">
                <a:solidFill>
                  <a:srgbClr val="7030A0"/>
                </a:solidFill>
              </a:rPr>
              <a:t>Characteristics of Coupling</a:t>
            </a:r>
          </a:p>
          <a:p>
            <a:r>
              <a:rPr lang="en-US" sz="2800" b="1" dirty="0" smtClean="0">
                <a:solidFill>
                  <a:srgbClr val="0070C0"/>
                </a:solidFill>
              </a:rPr>
              <a:t>Giving and receiving of support as part of coupling: One needs to be extremely sensitive to the needs of the other with regard to the kind of support the other is in need of</a:t>
            </a:r>
          </a:p>
          <a:p>
            <a:r>
              <a:rPr lang="en-US" sz="2800" b="1" dirty="0" smtClean="0">
                <a:solidFill>
                  <a:srgbClr val="0070C0"/>
                </a:solidFill>
              </a:rPr>
              <a:t>Maintenance of separateness and individuality in coupling to pursue one’s own individual needs of political affiliation, religious commitment, network of personal friends and colleagues of work</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62</a:t>
            </a:fld>
            <a:endParaRPr lang="en-US"/>
          </a:p>
        </p:txBody>
      </p:sp>
    </p:spTree>
  </p:cSld>
  <p:clrMapOvr>
    <a:masterClrMapping/>
  </p:clrMapOvr>
  <p:transition spd="slow">
    <p:cove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3.3 Couple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143000"/>
            <a:ext cx="8382000" cy="5181600"/>
          </a:xfrm>
        </p:spPr>
        <p:txBody>
          <a:bodyPr>
            <a:noAutofit/>
          </a:bodyPr>
          <a:lstStyle/>
          <a:p>
            <a:r>
              <a:rPr lang="en-US" sz="2800" b="1" i="1" dirty="0" smtClean="0">
                <a:solidFill>
                  <a:srgbClr val="7030A0"/>
                </a:solidFill>
              </a:rPr>
              <a:t>Problems</a:t>
            </a:r>
            <a:r>
              <a:rPr lang="en-US" sz="2800" b="1" dirty="0" smtClean="0">
                <a:solidFill>
                  <a:srgbClr val="0070C0"/>
                </a:solidFill>
              </a:rPr>
              <a:t> with alcohol or substance abuse</a:t>
            </a:r>
          </a:p>
          <a:p>
            <a:r>
              <a:rPr lang="en-US" sz="2800" b="1" dirty="0" smtClean="0">
                <a:solidFill>
                  <a:srgbClr val="0070C0"/>
                </a:solidFill>
              </a:rPr>
              <a:t>Difficulty with children</a:t>
            </a:r>
          </a:p>
          <a:p>
            <a:r>
              <a:rPr lang="en-US" sz="2800" b="1" dirty="0" smtClean="0">
                <a:solidFill>
                  <a:srgbClr val="0070C0"/>
                </a:solidFill>
              </a:rPr>
              <a:t>A situation where one or both spouses have been unfaithful</a:t>
            </a:r>
          </a:p>
          <a:p>
            <a:r>
              <a:rPr lang="en-US" sz="2800" b="1" dirty="0" smtClean="0">
                <a:solidFill>
                  <a:srgbClr val="0070C0"/>
                </a:solidFill>
              </a:rPr>
              <a:t>Financial problems</a:t>
            </a:r>
          </a:p>
          <a:p>
            <a:r>
              <a:rPr lang="en-US" sz="2800" b="1" dirty="0" smtClean="0">
                <a:solidFill>
                  <a:srgbClr val="0070C0"/>
                </a:solidFill>
              </a:rPr>
              <a:t>Major life changes, such as being unemployed or moving</a:t>
            </a:r>
          </a:p>
          <a:p>
            <a:r>
              <a:rPr lang="en-US" sz="2800" b="1" dirty="0" smtClean="0">
                <a:solidFill>
                  <a:srgbClr val="0070C0"/>
                </a:solidFill>
              </a:rPr>
              <a:t>Sexual difficulties or other problems in the bedroom</a:t>
            </a:r>
          </a:p>
          <a:p>
            <a:r>
              <a:rPr lang="en-US" sz="2800" b="1" dirty="0" smtClean="0">
                <a:solidFill>
                  <a:srgbClr val="0070C0"/>
                </a:solidFill>
              </a:rPr>
              <a:t>Problems with fertility</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63</a:t>
            </a:fld>
            <a:endParaRPr lang="en-US"/>
          </a:p>
        </p:txBody>
      </p:sp>
    </p:spTree>
  </p:cSld>
  <p:clrMapOvr>
    <a:masterClrMapping/>
  </p:clrMapOvr>
  <p:transition spd="slow">
    <p:cove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3.3 Couple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143000"/>
            <a:ext cx="8382000" cy="5181600"/>
          </a:xfrm>
        </p:spPr>
        <p:txBody>
          <a:bodyPr>
            <a:noAutofit/>
          </a:bodyPr>
          <a:lstStyle/>
          <a:p>
            <a:pPr>
              <a:buNone/>
            </a:pPr>
            <a:r>
              <a:rPr lang="en-US" sz="2800" b="1" i="1" dirty="0" smtClean="0">
                <a:solidFill>
                  <a:srgbClr val="7030A0"/>
                </a:solidFill>
              </a:rPr>
              <a:t>Different stages of Couple Counselling</a:t>
            </a:r>
          </a:p>
          <a:p>
            <a:r>
              <a:rPr lang="en-US" sz="2800" b="1" dirty="0" smtClean="0">
                <a:solidFill>
                  <a:srgbClr val="0070C0"/>
                </a:solidFill>
              </a:rPr>
              <a:t>Social Stage: involves knowing the couple, their family, social constellation</a:t>
            </a:r>
          </a:p>
          <a:p>
            <a:r>
              <a:rPr lang="en-US" sz="2800" b="1" dirty="0" smtClean="0">
                <a:solidFill>
                  <a:srgbClr val="0070C0"/>
                </a:solidFill>
              </a:rPr>
              <a:t>Problem stage: understanding their problems from each other’s point of view</a:t>
            </a:r>
          </a:p>
          <a:p>
            <a:r>
              <a:rPr lang="en-US" sz="2800" b="1" dirty="0" smtClean="0">
                <a:solidFill>
                  <a:srgbClr val="0070C0"/>
                </a:solidFill>
              </a:rPr>
              <a:t>Interaction Stage: problem through interacting with the couple</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64</a:t>
            </a:fld>
            <a:endParaRPr lang="en-US"/>
          </a:p>
        </p:txBody>
      </p:sp>
    </p:spTree>
  </p:cSld>
  <p:clrMapOvr>
    <a:masterClrMapping/>
  </p:clrMapOvr>
  <p:transition spd="slow">
    <p:cove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3.3 Couple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143000"/>
            <a:ext cx="8382000" cy="5181600"/>
          </a:xfrm>
        </p:spPr>
        <p:txBody>
          <a:bodyPr>
            <a:noAutofit/>
          </a:bodyPr>
          <a:lstStyle/>
          <a:p>
            <a:pPr>
              <a:buNone/>
            </a:pPr>
            <a:r>
              <a:rPr lang="en-US" sz="2800" b="1" i="1" dirty="0" smtClean="0">
                <a:solidFill>
                  <a:srgbClr val="7030A0"/>
                </a:solidFill>
              </a:rPr>
              <a:t>Different stages of Couple Counselling</a:t>
            </a:r>
          </a:p>
          <a:p>
            <a:r>
              <a:rPr lang="en-US" sz="2800" b="1" dirty="0" smtClean="0">
                <a:solidFill>
                  <a:srgbClr val="0070C0"/>
                </a:solidFill>
              </a:rPr>
              <a:t>Stage for defining desired change: </a:t>
            </a:r>
          </a:p>
          <a:p>
            <a:pPr lvl="1"/>
            <a:r>
              <a:rPr lang="en-US" sz="2600" b="1" dirty="0" err="1" smtClean="0">
                <a:solidFill>
                  <a:srgbClr val="0070C0"/>
                </a:solidFill>
              </a:rPr>
              <a:t>i</a:t>
            </a:r>
            <a:r>
              <a:rPr lang="en-US" sz="2600" b="1" dirty="0" smtClean="0">
                <a:solidFill>
                  <a:srgbClr val="0070C0"/>
                </a:solidFill>
              </a:rPr>
              <a:t>) reducing some problem behaviour such as conflict, commitments outside the relationship, procrastination or forgetfulness,</a:t>
            </a:r>
          </a:p>
          <a:p>
            <a:pPr lvl="1"/>
            <a:r>
              <a:rPr lang="en-US" sz="2600" b="1" dirty="0" smtClean="0">
                <a:solidFill>
                  <a:srgbClr val="0070C0"/>
                </a:solidFill>
              </a:rPr>
              <a:t>ii) beginning or increasing a desired behaviour such as spending time together,</a:t>
            </a:r>
          </a:p>
          <a:p>
            <a:r>
              <a:rPr lang="en-US" sz="2800" b="1" dirty="0" smtClean="0">
                <a:solidFill>
                  <a:srgbClr val="0070C0"/>
                </a:solidFill>
              </a:rPr>
              <a:t>Ending of session: the ending should not be abrupt enough time should be given to couple.</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65</a:t>
            </a:fld>
            <a:endParaRPr lang="en-US"/>
          </a:p>
        </p:txBody>
      </p:sp>
    </p:spTree>
  </p:cSld>
  <p:clrMapOvr>
    <a:masterClrMapping/>
  </p:clrMapOvr>
  <p:transition spd="slow">
    <p:cove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3.5 Telephonic / helpline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0" y="1295400"/>
            <a:ext cx="7924800" cy="5029200"/>
          </a:xfrm>
        </p:spPr>
        <p:txBody>
          <a:bodyPr>
            <a:noAutofit/>
          </a:bodyPr>
          <a:lstStyle/>
          <a:p>
            <a:r>
              <a:rPr lang="en-US" sz="3200" b="1" dirty="0" smtClean="0">
                <a:solidFill>
                  <a:srgbClr val="0070C0"/>
                </a:solidFill>
              </a:rPr>
              <a:t>Type of individual counselling</a:t>
            </a:r>
          </a:p>
          <a:p>
            <a:r>
              <a:rPr lang="en-US" sz="3200" b="1" dirty="0" smtClean="0">
                <a:solidFill>
                  <a:srgbClr val="0070C0"/>
                </a:solidFill>
              </a:rPr>
              <a:t>Child and women line</a:t>
            </a:r>
          </a:p>
          <a:p>
            <a:r>
              <a:rPr lang="en-US" sz="3200" b="1" dirty="0" smtClean="0">
                <a:solidFill>
                  <a:srgbClr val="0070C0"/>
                </a:solidFill>
              </a:rPr>
              <a:t>Heath helpline (doctor on call)</a:t>
            </a:r>
          </a:p>
          <a:p>
            <a:r>
              <a:rPr lang="en-US" sz="3200" b="1" dirty="0" smtClean="0">
                <a:solidFill>
                  <a:srgbClr val="0070C0"/>
                </a:solidFill>
              </a:rPr>
              <a:t>Agriculture help line</a:t>
            </a:r>
          </a:p>
          <a:p>
            <a:r>
              <a:rPr lang="en-US" sz="3200" b="1" dirty="0" smtClean="0">
                <a:solidFill>
                  <a:srgbClr val="0070C0"/>
                </a:solidFill>
              </a:rPr>
              <a:t>Economical: overcome the barriers of distance, money and time</a:t>
            </a:r>
          </a:p>
          <a:p>
            <a:r>
              <a:rPr lang="en-US" sz="3200" b="1" dirty="0" smtClean="0">
                <a:solidFill>
                  <a:srgbClr val="0070C0"/>
                </a:solidFill>
              </a:rPr>
              <a:t>Concrete assistance</a:t>
            </a:r>
          </a:p>
          <a:p>
            <a:r>
              <a:rPr lang="en-US" sz="3200" b="1" dirty="0" smtClean="0">
                <a:solidFill>
                  <a:srgbClr val="0070C0"/>
                </a:solidFill>
              </a:rPr>
              <a:t>Provision of a network of assistance</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66</a:t>
            </a:fld>
            <a:endParaRPr lang="en-US"/>
          </a:p>
        </p:txBody>
      </p:sp>
    </p:spTree>
  </p:cSld>
  <p:clrMapOvr>
    <a:masterClrMapping/>
  </p:clrMapOvr>
  <p:transition spd="slow">
    <p:cove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3.5 Telephonic / helpline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2000" y="1295400"/>
            <a:ext cx="7924800" cy="5029200"/>
          </a:xfrm>
        </p:spPr>
        <p:txBody>
          <a:bodyPr>
            <a:noAutofit/>
          </a:bodyPr>
          <a:lstStyle/>
          <a:p>
            <a:r>
              <a:rPr lang="en-US" sz="3200" b="1" dirty="0" smtClean="0">
                <a:solidFill>
                  <a:srgbClr val="0070C0"/>
                </a:solidFill>
              </a:rPr>
              <a:t>Availability of experts for the remote corners of the country</a:t>
            </a:r>
          </a:p>
          <a:p>
            <a:r>
              <a:rPr lang="en-US" sz="3200" b="1" dirty="0" smtClean="0">
                <a:solidFill>
                  <a:srgbClr val="0070C0"/>
                </a:solidFill>
              </a:rPr>
              <a:t>Development of data base for clinical research</a:t>
            </a:r>
          </a:p>
          <a:p>
            <a:r>
              <a:rPr lang="en-US" sz="3200" b="1" dirty="0" smtClean="0">
                <a:solidFill>
                  <a:srgbClr val="0070C0"/>
                </a:solidFill>
              </a:rPr>
              <a:t>Advantage of anonymity (for the counselee) </a:t>
            </a:r>
          </a:p>
          <a:p>
            <a:r>
              <a:rPr lang="en-US" sz="3200" b="1" dirty="0" smtClean="0">
                <a:solidFill>
                  <a:srgbClr val="0070C0"/>
                </a:solidFill>
              </a:rPr>
              <a:t>Disadvantage of anonymity: improper assessment of the person and context</a:t>
            </a:r>
          </a:p>
          <a:p>
            <a:r>
              <a:rPr lang="en-US" sz="3200" b="1" dirty="0" smtClean="0">
                <a:solidFill>
                  <a:srgbClr val="0070C0"/>
                </a:solidFill>
              </a:rPr>
              <a:t>Too short and little follow up</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67</a:t>
            </a:fld>
            <a:endParaRPr lang="en-US"/>
          </a:p>
        </p:txBody>
      </p:sp>
    </p:spTree>
  </p:cSld>
  <p:clrMapOvr>
    <a:masterClrMapping/>
  </p:clrMapOvr>
  <p:transition spd="slow">
    <p:cove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b="1" dirty="0" smtClean="0">
                <a:solidFill>
                  <a:srgbClr val="FF33CC"/>
                </a:solidFill>
                <a:effectLst>
                  <a:outerShdw blurRad="38100" dist="38100" dir="2700000" algn="tl">
                    <a:srgbClr val="000000">
                      <a:alpha val="43137"/>
                    </a:srgbClr>
                  </a:outerShdw>
                </a:effectLst>
              </a:rPr>
              <a:t>Recommended Reading: </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a:buNone/>
            </a:pPr>
            <a:r>
              <a:rPr lang="en-US" b="1" dirty="0" smtClean="0">
                <a:solidFill>
                  <a:srgbClr val="0070C0"/>
                </a:solidFill>
              </a:rPr>
              <a:t>1.</a:t>
            </a:r>
            <a:r>
              <a:rPr lang="en-US" sz="2800" b="1" dirty="0" smtClean="0">
                <a:solidFill>
                  <a:srgbClr val="0070C0"/>
                </a:solidFill>
              </a:rPr>
              <a:t> Gracious Thomas (Ed.) (2010) </a:t>
            </a:r>
            <a:r>
              <a:rPr lang="en-US" sz="2800" b="1" dirty="0" smtClean="0">
                <a:solidFill>
                  <a:srgbClr val="FF0000"/>
                </a:solidFill>
              </a:rPr>
              <a:t>Case Work and Counselling: Working with Individuals</a:t>
            </a:r>
            <a:r>
              <a:rPr lang="en-US" sz="2800" b="1" dirty="0" smtClean="0">
                <a:solidFill>
                  <a:srgbClr val="0070C0"/>
                </a:solidFill>
              </a:rPr>
              <a:t>, New Delhi: School of Social Work, IGNOU</a:t>
            </a:r>
          </a:p>
          <a:p>
            <a:pPr>
              <a:buNone/>
            </a:pPr>
            <a:r>
              <a:rPr lang="en-US" b="1" dirty="0" smtClean="0">
                <a:solidFill>
                  <a:srgbClr val="0070C0"/>
                </a:solidFill>
              </a:rPr>
              <a:t> 2. Colin, </a:t>
            </a:r>
            <a:r>
              <a:rPr lang="en-US" b="1" dirty="0" err="1" smtClean="0">
                <a:solidFill>
                  <a:srgbClr val="0070C0"/>
                </a:solidFill>
              </a:rPr>
              <a:t>Feltham</a:t>
            </a:r>
            <a:r>
              <a:rPr lang="en-US" b="1" dirty="0" smtClean="0">
                <a:solidFill>
                  <a:srgbClr val="0070C0"/>
                </a:solidFill>
              </a:rPr>
              <a:t> (1995) </a:t>
            </a:r>
            <a:r>
              <a:rPr lang="en-US" b="1" dirty="0" smtClean="0">
                <a:solidFill>
                  <a:srgbClr val="C00000"/>
                </a:solidFill>
              </a:rPr>
              <a:t>What is Counselling</a:t>
            </a:r>
            <a:r>
              <a:rPr lang="en-US" b="1" dirty="0" smtClean="0">
                <a:solidFill>
                  <a:srgbClr val="0070C0"/>
                </a:solidFill>
              </a:rPr>
              <a:t>, New Delhi : Sage Publication</a:t>
            </a:r>
          </a:p>
          <a:p>
            <a:pPr>
              <a:buNone/>
            </a:pPr>
            <a:r>
              <a:rPr lang="en-US" b="1" dirty="0" smtClean="0">
                <a:solidFill>
                  <a:srgbClr val="0070C0"/>
                </a:solidFill>
              </a:rPr>
              <a:t>3. Gibson Robert, Mitchell Marianne (2005) </a:t>
            </a:r>
            <a:r>
              <a:rPr lang="en-US" b="1" dirty="0" smtClean="0">
                <a:solidFill>
                  <a:srgbClr val="C00000"/>
                </a:solidFill>
              </a:rPr>
              <a:t>Introduction to Counselling and Guidance </a:t>
            </a:r>
            <a:r>
              <a:rPr lang="en-US" b="1" dirty="0" smtClean="0">
                <a:solidFill>
                  <a:srgbClr val="0070C0"/>
                </a:solidFill>
              </a:rPr>
              <a:t>(6th Edition), New Delhi : Person Education Pvt. Ltd.</a:t>
            </a:r>
          </a:p>
          <a:p>
            <a:pPr>
              <a:buNone/>
            </a:pPr>
            <a:r>
              <a:rPr lang="en-US" b="1" dirty="0" smtClean="0">
                <a:solidFill>
                  <a:srgbClr val="0070C0"/>
                </a:solidFill>
              </a:rPr>
              <a:t>4. Hackney Harold, </a:t>
            </a:r>
            <a:r>
              <a:rPr lang="en-US" b="1" dirty="0" err="1" smtClean="0">
                <a:solidFill>
                  <a:srgbClr val="0070C0"/>
                </a:solidFill>
              </a:rPr>
              <a:t>Sherilyn</a:t>
            </a:r>
            <a:r>
              <a:rPr lang="en-US" b="1" dirty="0" smtClean="0">
                <a:solidFill>
                  <a:srgbClr val="0070C0"/>
                </a:solidFill>
              </a:rPr>
              <a:t> Cormier (1979) </a:t>
            </a:r>
            <a:r>
              <a:rPr lang="en-US" b="1" dirty="0" smtClean="0">
                <a:solidFill>
                  <a:srgbClr val="C00000"/>
                </a:solidFill>
              </a:rPr>
              <a:t>Counselling Strategies and Objectives</a:t>
            </a:r>
            <a:r>
              <a:rPr lang="en-US" b="1" dirty="0" smtClean="0">
                <a:solidFill>
                  <a:srgbClr val="0070C0"/>
                </a:solidFill>
              </a:rPr>
              <a:t>, New Jersey : Prentice – Hall Inc.</a:t>
            </a:r>
          </a:p>
        </p:txBody>
      </p:sp>
      <p:sp>
        <p:nvSpPr>
          <p:cNvPr id="4" name="Date Placeholder 3"/>
          <p:cNvSpPr>
            <a:spLocks noGrp="1"/>
          </p:cNvSpPr>
          <p:nvPr>
            <p:ph type="dt" sz="half" idx="10"/>
          </p:nvPr>
        </p:nvSpPr>
        <p:spPr/>
        <p:txBody>
          <a:bodyPr/>
          <a:lstStyle/>
          <a:p>
            <a:fld id="{DA38EF6A-0BA9-403C-8BF5-50EE3B31CAC6}"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68</a:t>
            </a:fld>
            <a:endParaRPr lang="en-US"/>
          </a:p>
        </p:txBody>
      </p:sp>
    </p:spTree>
  </p:cSld>
  <p:clrMapOvr>
    <a:masterClrMapping/>
  </p:clrMapOvr>
  <p:transition spd="slow">
    <p:cove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pPr algn="ctr"/>
            <a:r>
              <a:rPr lang="en-US" b="1" dirty="0" smtClean="0">
                <a:solidFill>
                  <a:srgbClr val="FF33CC"/>
                </a:solidFill>
                <a:effectLst>
                  <a:outerShdw blurRad="38100" dist="38100" dir="2700000" algn="tl">
                    <a:srgbClr val="000000">
                      <a:alpha val="43137"/>
                    </a:srgbClr>
                  </a:outerShdw>
                </a:effectLst>
              </a:rPr>
              <a:t>Recommended Reading: </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pPr>
              <a:buNone/>
            </a:pPr>
            <a:r>
              <a:rPr lang="en-US" b="1" dirty="0" smtClean="0">
                <a:solidFill>
                  <a:srgbClr val="0070C0"/>
                </a:solidFill>
              </a:rPr>
              <a:t>5. </a:t>
            </a:r>
            <a:r>
              <a:rPr lang="en-US" b="1" dirty="0" err="1" smtClean="0">
                <a:solidFill>
                  <a:srgbClr val="0070C0"/>
                </a:solidFill>
              </a:rPr>
              <a:t>Madhukar</a:t>
            </a:r>
            <a:r>
              <a:rPr lang="en-US" b="1" dirty="0" smtClean="0">
                <a:solidFill>
                  <a:srgbClr val="0070C0"/>
                </a:solidFill>
              </a:rPr>
              <a:t> </a:t>
            </a:r>
            <a:r>
              <a:rPr lang="en-US" b="1" dirty="0" err="1" smtClean="0">
                <a:solidFill>
                  <a:srgbClr val="0070C0"/>
                </a:solidFill>
              </a:rPr>
              <a:t>Indira</a:t>
            </a:r>
            <a:r>
              <a:rPr lang="en-US" b="1" dirty="0" smtClean="0">
                <a:solidFill>
                  <a:srgbClr val="0070C0"/>
                </a:solidFill>
              </a:rPr>
              <a:t> (2000) </a:t>
            </a:r>
            <a:r>
              <a:rPr lang="en-US" b="1" dirty="0" smtClean="0">
                <a:solidFill>
                  <a:srgbClr val="C00000"/>
                </a:solidFill>
              </a:rPr>
              <a:t>Guidance and Counselling, </a:t>
            </a:r>
            <a:r>
              <a:rPr lang="en-US" b="1" dirty="0" smtClean="0">
                <a:solidFill>
                  <a:srgbClr val="0070C0"/>
                </a:solidFill>
              </a:rPr>
              <a:t>New Delhi : Authors Press</a:t>
            </a:r>
          </a:p>
          <a:p>
            <a:pPr>
              <a:buNone/>
            </a:pPr>
            <a:r>
              <a:rPr lang="en-US" b="1" dirty="0" smtClean="0">
                <a:solidFill>
                  <a:srgbClr val="0070C0"/>
                </a:solidFill>
              </a:rPr>
              <a:t>6. Miller Ewan (2007) </a:t>
            </a:r>
            <a:r>
              <a:rPr lang="en-US" b="1" dirty="0" smtClean="0">
                <a:solidFill>
                  <a:srgbClr val="C00000"/>
                </a:solidFill>
              </a:rPr>
              <a:t>Person Centered Counselling Psychology, </a:t>
            </a:r>
            <a:r>
              <a:rPr lang="en-US" b="1" dirty="0" smtClean="0">
                <a:solidFill>
                  <a:srgbClr val="0070C0"/>
                </a:solidFill>
              </a:rPr>
              <a:t>New Delhi : Sage Publication</a:t>
            </a:r>
          </a:p>
          <a:p>
            <a:pPr>
              <a:buNone/>
            </a:pPr>
            <a:r>
              <a:rPr lang="en-US" b="1" dirty="0" smtClean="0">
                <a:solidFill>
                  <a:srgbClr val="0070C0"/>
                </a:solidFill>
              </a:rPr>
              <a:t>7. </a:t>
            </a:r>
            <a:r>
              <a:rPr lang="en-US" b="1" dirty="0" err="1" smtClean="0">
                <a:solidFill>
                  <a:srgbClr val="0070C0"/>
                </a:solidFill>
              </a:rPr>
              <a:t>Patri</a:t>
            </a:r>
            <a:r>
              <a:rPr lang="en-US" b="1" dirty="0" smtClean="0">
                <a:solidFill>
                  <a:srgbClr val="0070C0"/>
                </a:solidFill>
              </a:rPr>
              <a:t> </a:t>
            </a:r>
            <a:r>
              <a:rPr lang="en-US" b="1" dirty="0" err="1" smtClean="0">
                <a:solidFill>
                  <a:srgbClr val="0070C0"/>
                </a:solidFill>
              </a:rPr>
              <a:t>Vasantha</a:t>
            </a:r>
            <a:r>
              <a:rPr lang="en-US" b="1" dirty="0" smtClean="0">
                <a:solidFill>
                  <a:srgbClr val="0070C0"/>
                </a:solidFill>
              </a:rPr>
              <a:t> (2001) </a:t>
            </a:r>
            <a:r>
              <a:rPr lang="en-US" b="1" dirty="0" smtClean="0">
                <a:solidFill>
                  <a:srgbClr val="C00000"/>
                </a:solidFill>
              </a:rPr>
              <a:t>Counselling Psychology</a:t>
            </a:r>
            <a:r>
              <a:rPr lang="en-US" b="1" dirty="0" smtClean="0">
                <a:solidFill>
                  <a:srgbClr val="0070C0"/>
                </a:solidFill>
              </a:rPr>
              <a:t>, New Delhi : Authors Press</a:t>
            </a:r>
          </a:p>
          <a:p>
            <a:pPr>
              <a:buNone/>
            </a:pPr>
            <a:r>
              <a:rPr lang="en-US" b="1" dirty="0" smtClean="0">
                <a:solidFill>
                  <a:srgbClr val="0070C0"/>
                </a:solidFill>
              </a:rPr>
              <a:t>8. </a:t>
            </a:r>
            <a:r>
              <a:rPr lang="en-US" b="1" dirty="0" err="1" smtClean="0">
                <a:solidFill>
                  <a:srgbClr val="0070C0"/>
                </a:solidFill>
              </a:rPr>
              <a:t>Rao</a:t>
            </a:r>
            <a:r>
              <a:rPr lang="en-US" b="1" dirty="0" smtClean="0">
                <a:solidFill>
                  <a:srgbClr val="0070C0"/>
                </a:solidFill>
              </a:rPr>
              <a:t>, </a:t>
            </a:r>
            <a:r>
              <a:rPr lang="en-US" b="1" dirty="0" err="1" smtClean="0">
                <a:solidFill>
                  <a:srgbClr val="0070C0"/>
                </a:solidFill>
              </a:rPr>
              <a:t>Narayan</a:t>
            </a:r>
            <a:r>
              <a:rPr lang="en-US" b="1" dirty="0" smtClean="0">
                <a:solidFill>
                  <a:srgbClr val="0070C0"/>
                </a:solidFill>
              </a:rPr>
              <a:t> (1995) </a:t>
            </a:r>
            <a:r>
              <a:rPr lang="en-US" b="1" dirty="0" smtClean="0">
                <a:solidFill>
                  <a:srgbClr val="C00000"/>
                </a:solidFill>
              </a:rPr>
              <a:t>Counselling and Guidance</a:t>
            </a:r>
            <a:r>
              <a:rPr lang="en-US" b="1" dirty="0" smtClean="0">
                <a:solidFill>
                  <a:srgbClr val="0070C0"/>
                </a:solidFill>
              </a:rPr>
              <a:t>, New Delhi : Tata McGraw – Hill Publishing Co, Ltd.</a:t>
            </a:r>
          </a:p>
          <a:p>
            <a:pPr>
              <a:buNone/>
            </a:pPr>
            <a:r>
              <a:rPr lang="en-US" b="1" dirty="0" smtClean="0">
                <a:solidFill>
                  <a:srgbClr val="0070C0"/>
                </a:solidFill>
              </a:rPr>
              <a:t>9. </a:t>
            </a:r>
            <a:r>
              <a:rPr lang="en-US" b="1" dirty="0" err="1" smtClean="0">
                <a:solidFill>
                  <a:srgbClr val="0070C0"/>
                </a:solidFill>
              </a:rPr>
              <a:t>Barki</a:t>
            </a:r>
            <a:r>
              <a:rPr lang="en-US" b="1" dirty="0" smtClean="0">
                <a:solidFill>
                  <a:srgbClr val="0070C0"/>
                </a:solidFill>
              </a:rPr>
              <a:t>, B. G. </a:t>
            </a:r>
            <a:r>
              <a:rPr lang="en-US" b="1" dirty="0" err="1" smtClean="0">
                <a:solidFill>
                  <a:srgbClr val="0070C0"/>
                </a:solidFill>
              </a:rPr>
              <a:t>Mukhopadyay</a:t>
            </a:r>
            <a:r>
              <a:rPr lang="en-US" b="1" dirty="0" smtClean="0">
                <a:solidFill>
                  <a:srgbClr val="0070C0"/>
                </a:solidFill>
              </a:rPr>
              <a:t>, B. (1991) </a:t>
            </a:r>
            <a:r>
              <a:rPr lang="en-US" b="1" dirty="0" smtClean="0">
                <a:solidFill>
                  <a:srgbClr val="C00000"/>
                </a:solidFill>
              </a:rPr>
              <a:t>Guidance and counseling, </a:t>
            </a:r>
            <a:r>
              <a:rPr lang="en-US" b="1" dirty="0" smtClean="0">
                <a:solidFill>
                  <a:srgbClr val="0070C0"/>
                </a:solidFill>
              </a:rPr>
              <a:t>New Delhi : Sterling Publishers, Pvt. Ltd.</a:t>
            </a:r>
          </a:p>
        </p:txBody>
      </p:sp>
      <p:sp>
        <p:nvSpPr>
          <p:cNvPr id="4" name="Date Placeholder 3"/>
          <p:cNvSpPr>
            <a:spLocks noGrp="1"/>
          </p:cNvSpPr>
          <p:nvPr>
            <p:ph type="dt" sz="half" idx="10"/>
          </p:nvPr>
        </p:nvSpPr>
        <p:spPr/>
        <p:txBody>
          <a:bodyPr/>
          <a:lstStyle/>
          <a:p>
            <a:fld id="{DA38EF6A-0BA9-403C-8BF5-50EE3B31CAC6}"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69</a:t>
            </a:fld>
            <a:endParaRPr lang="en-US"/>
          </a:p>
        </p:txBody>
      </p:sp>
    </p:spTree>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153400" cy="5410200"/>
          </a:xfrm>
        </p:spPr>
        <p:txBody>
          <a:bodyPr>
            <a:noAutofit/>
          </a:bodyPr>
          <a:lstStyle/>
          <a:p>
            <a:r>
              <a:rPr lang="en-US" sz="2800" b="1" dirty="0" smtClean="0">
                <a:solidFill>
                  <a:srgbClr val="0070C0"/>
                </a:solidFill>
              </a:rPr>
              <a:t>It is a means of helping to resolve problems by enjoying the social process of group dynamics and social facilitation. </a:t>
            </a:r>
          </a:p>
          <a:p>
            <a:r>
              <a:rPr lang="en-US" sz="2800" b="1" dirty="0" smtClean="0">
                <a:solidFill>
                  <a:srgbClr val="0070C0"/>
                </a:solidFill>
              </a:rPr>
              <a:t>It is calculated to attain rapid amelioration in personality and behaviour of individual members through specific and controlled group interaction</a:t>
            </a:r>
          </a:p>
          <a:p>
            <a:r>
              <a:rPr lang="en-US" sz="2800" b="1" dirty="0" smtClean="0">
                <a:solidFill>
                  <a:srgbClr val="0070C0"/>
                </a:solidFill>
              </a:rPr>
              <a:t>In group counselling individuals explore and </a:t>
            </a:r>
            <a:r>
              <a:rPr lang="en-IN" sz="2800" b="1" dirty="0" smtClean="0">
                <a:solidFill>
                  <a:srgbClr val="0070C0"/>
                </a:solidFill>
              </a:rPr>
              <a:t>analyse</a:t>
            </a:r>
            <a:r>
              <a:rPr lang="en-US" sz="2800" b="1" dirty="0" smtClean="0">
                <a:solidFill>
                  <a:srgbClr val="0070C0"/>
                </a:solidFill>
              </a:rPr>
              <a:t> their problems together so that they may understand them better, learn to cope with them and learn to make valid choices and decisions. </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ransition spd="slow">
    <p:cove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81000" y="3048000"/>
            <a:ext cx="8229600" cy="1143000"/>
          </a:xfrm>
        </p:spPr>
        <p:txBody>
          <a:bodyPr>
            <a:normAutofit fontScale="90000"/>
          </a:bodyPr>
          <a:lstStyle/>
          <a:p>
            <a:pPr algn="ctr"/>
            <a:r>
              <a:rPr lang="en-US" sz="9600" smtClean="0">
                <a:solidFill>
                  <a:srgbClr val="FF33CC"/>
                </a:solidFill>
                <a:latin typeface="Brush Script MT" pitchFamily="66" charset="0"/>
              </a:rPr>
              <a:t>Thank You</a:t>
            </a:r>
          </a:p>
        </p:txBody>
      </p:sp>
      <p:sp>
        <p:nvSpPr>
          <p:cNvPr id="4" name="Date Placeholder 3"/>
          <p:cNvSpPr>
            <a:spLocks noGrp="1"/>
          </p:cNvSpPr>
          <p:nvPr>
            <p:ph type="dt" sz="quarter" idx="10"/>
          </p:nvPr>
        </p:nvSpPr>
        <p:spPr/>
        <p:txBody>
          <a:bodyPr/>
          <a:lstStyle/>
          <a:p>
            <a:pPr>
              <a:defRPr/>
            </a:pPr>
            <a:fld id="{F5A9370D-F9CC-49B4-9D4A-DC9744CDCE42}" type="datetime9">
              <a:rPr lang="en-IN" smtClean="0"/>
              <a:pPr>
                <a:defRPr/>
              </a:pPr>
              <a:t>15-03-2018 11:21:29</a:t>
            </a:fld>
            <a:endParaRPr lang="en-US"/>
          </a:p>
        </p:txBody>
      </p:sp>
      <p:sp>
        <p:nvSpPr>
          <p:cNvPr id="5" name="Footer Placeholder 4"/>
          <p:cNvSpPr>
            <a:spLocks noGrp="1"/>
          </p:cNvSpPr>
          <p:nvPr>
            <p:ph type="ftr" sz="quarter" idx="11"/>
          </p:nvPr>
        </p:nvSpPr>
        <p:spPr/>
        <p:txBody>
          <a:bodyPr/>
          <a:lstStyle/>
          <a:p>
            <a:pPr>
              <a:defRPr/>
            </a:pPr>
            <a:r>
              <a:rPr lang="en-US" smtClean="0"/>
              <a:t>Method 1: Social Casework</a:t>
            </a:r>
            <a:endParaRPr lang="en-US"/>
          </a:p>
        </p:txBody>
      </p:sp>
      <p:sp>
        <p:nvSpPr>
          <p:cNvPr id="6" name="Slide Number Placeholder 5"/>
          <p:cNvSpPr>
            <a:spLocks noGrp="1"/>
          </p:cNvSpPr>
          <p:nvPr>
            <p:ph type="sldNum" sz="quarter" idx="12"/>
          </p:nvPr>
        </p:nvSpPr>
        <p:spPr/>
        <p:txBody>
          <a:bodyPr/>
          <a:lstStyle/>
          <a:p>
            <a:pPr>
              <a:defRPr/>
            </a:pPr>
            <a:fld id="{F6E84000-E540-429F-8BED-EBC2E02B7100}" type="slidenum">
              <a:rPr lang="en-US" smtClean="0"/>
              <a:pPr>
                <a:defRPr/>
              </a:pPr>
              <a:t>70</a:t>
            </a:fld>
            <a:endParaRPr lang="en-US"/>
          </a:p>
        </p:txBody>
      </p:sp>
    </p:spTree>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ctr"/>
            <a:r>
              <a:rPr lang="en-US" b="1" dirty="0" smtClean="0">
                <a:solidFill>
                  <a:srgbClr val="FF33CC"/>
                </a:solidFill>
                <a:effectLst>
                  <a:outerShdw blurRad="38100" dist="38100" dir="2700000" algn="tl">
                    <a:srgbClr val="000000">
                      <a:alpha val="43137"/>
                    </a:srgbClr>
                  </a:outerShdw>
                </a:effectLst>
              </a:rPr>
              <a:t>Group Counselling</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153400" cy="5410200"/>
          </a:xfrm>
        </p:spPr>
        <p:txBody>
          <a:bodyPr>
            <a:noAutofit/>
          </a:bodyPr>
          <a:lstStyle/>
          <a:p>
            <a:r>
              <a:rPr lang="en-US" sz="2800" b="1" dirty="0" smtClean="0">
                <a:solidFill>
                  <a:srgbClr val="0070C0"/>
                </a:solidFill>
              </a:rPr>
              <a:t>The group experience helps them to feel closer to others to find and give emotional support and to understand and accept themselves and others. </a:t>
            </a:r>
          </a:p>
          <a:p>
            <a:r>
              <a:rPr lang="en-US" sz="2800" b="1" dirty="0" smtClean="0">
                <a:solidFill>
                  <a:srgbClr val="0070C0"/>
                </a:solidFill>
              </a:rPr>
              <a:t>Feelings of common direction and purpose develop, as group cohesiveness increases.</a:t>
            </a:r>
          </a:p>
          <a:p>
            <a:r>
              <a:rPr lang="en-US" sz="2800" b="1" dirty="0" smtClean="0">
                <a:solidFill>
                  <a:srgbClr val="0070C0"/>
                </a:solidFill>
              </a:rPr>
              <a:t>Group counselling has all the three dimensions o f individual counselling viz. remedial, preventive and developmental.</a:t>
            </a: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pPr algn="ctr"/>
            <a:r>
              <a:rPr lang="en-US" b="1" dirty="0" smtClean="0">
                <a:solidFill>
                  <a:srgbClr val="FF33CC"/>
                </a:solidFill>
                <a:effectLst>
                  <a:outerShdw blurRad="38100" dist="38100" dir="2700000" algn="tl">
                    <a:srgbClr val="000000">
                      <a:alpha val="43137"/>
                    </a:srgbClr>
                  </a:outerShdw>
                </a:effectLst>
              </a:rPr>
              <a:t>Group Counselling Assumptions</a:t>
            </a:r>
            <a:endParaRPr lang="en-IN" dirty="0">
              <a:solidFill>
                <a:srgbClr val="FF33CC"/>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33400" y="914400"/>
            <a:ext cx="8153400" cy="5410200"/>
          </a:xfrm>
        </p:spPr>
        <p:txBody>
          <a:bodyPr>
            <a:noAutofit/>
          </a:bodyPr>
          <a:lstStyle/>
          <a:p>
            <a:r>
              <a:rPr lang="en-US" sz="2800" b="1" dirty="0" smtClean="0">
                <a:solidFill>
                  <a:srgbClr val="0070C0"/>
                </a:solidFill>
              </a:rPr>
              <a:t>Individuals possess the necessary talent / capacity to trust and to be trusted by other group members providing an atmosphere of support and security for each members</a:t>
            </a:r>
          </a:p>
          <a:p>
            <a:r>
              <a:rPr lang="en-US" sz="2800" b="1" dirty="0" smtClean="0">
                <a:solidFill>
                  <a:srgbClr val="0070C0"/>
                </a:solidFill>
              </a:rPr>
              <a:t>each individual has the potential to take responsibility for </a:t>
            </a:r>
            <a:r>
              <a:rPr lang="en-IN" sz="2800" b="1" dirty="0" smtClean="0">
                <a:solidFill>
                  <a:srgbClr val="0070C0"/>
                </a:solidFill>
              </a:rPr>
              <a:t>self change</a:t>
            </a:r>
          </a:p>
          <a:p>
            <a:r>
              <a:rPr lang="en-US" sz="2800" b="1" dirty="0" smtClean="0">
                <a:solidFill>
                  <a:srgbClr val="0070C0"/>
                </a:solidFill>
              </a:rPr>
              <a:t>group members can learn and understand from the objectives and methodology of group process  to reform the members and not to </a:t>
            </a:r>
            <a:r>
              <a:rPr lang="en-IN" sz="2800" b="1" dirty="0" smtClean="0">
                <a:solidFill>
                  <a:srgbClr val="0070C0"/>
                </a:solidFill>
              </a:rPr>
              <a:t>make them conform.</a:t>
            </a:r>
            <a:endParaRPr lang="en-US" sz="2800" b="1" dirty="0" smtClean="0">
              <a:solidFill>
                <a:srgbClr val="0070C0"/>
              </a:solidFill>
            </a:endParaRPr>
          </a:p>
        </p:txBody>
      </p:sp>
      <p:sp>
        <p:nvSpPr>
          <p:cNvPr id="4" name="Date Placeholder 3"/>
          <p:cNvSpPr>
            <a:spLocks noGrp="1"/>
          </p:cNvSpPr>
          <p:nvPr>
            <p:ph type="dt" sz="half" idx="10"/>
          </p:nvPr>
        </p:nvSpPr>
        <p:spPr/>
        <p:txBody>
          <a:bodyPr/>
          <a:lstStyle/>
          <a:p>
            <a:fld id="{9FC6A0AB-1930-48D0-B9A7-1FD2A6174755}" type="datetime2">
              <a:rPr lang="en-IN" smtClean="0"/>
              <a:pPr/>
              <a:t>Thursday, 15 March 2018</a:t>
            </a:fld>
            <a:endParaRPr lang="en-US"/>
          </a:p>
        </p:txBody>
      </p:sp>
      <p:sp>
        <p:nvSpPr>
          <p:cNvPr id="5" name="Footer Placeholder 4"/>
          <p:cNvSpPr>
            <a:spLocks noGrp="1"/>
          </p:cNvSpPr>
          <p:nvPr>
            <p:ph type="ftr" sz="quarter" idx="11"/>
          </p:nvPr>
        </p:nvSpPr>
        <p:spPr/>
        <p:txBody>
          <a:bodyPr/>
          <a:lstStyle/>
          <a:p>
            <a:r>
              <a:rPr lang="en-US" smtClean="0"/>
              <a:t>Counselling: Theory &amp; Practice</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ransition spd="slow">
    <p:cov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1439</TotalTime>
  <Words>4337</Words>
  <Application>Microsoft Office PowerPoint</Application>
  <PresentationFormat>On-screen Show (4:3)</PresentationFormat>
  <Paragraphs>620</Paragraphs>
  <Slides>70</Slides>
  <Notes>13</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Flow</vt:lpstr>
      <vt:lpstr>FCW-4  Counselling:  Theory and Practice Unit 3</vt:lpstr>
      <vt:lpstr>Learner Objectives</vt:lpstr>
      <vt:lpstr>Unit 3 Types of Counselling</vt:lpstr>
      <vt:lpstr>3.1 Individual Counselling</vt:lpstr>
      <vt:lpstr>Individual Counselling</vt:lpstr>
      <vt:lpstr>3.2 Group Counselling</vt:lpstr>
      <vt:lpstr>Group Counselling</vt:lpstr>
      <vt:lpstr>Group Counselling</vt:lpstr>
      <vt:lpstr>Group Counselling Assumptions</vt:lpstr>
      <vt:lpstr>Structuring of Groups</vt:lpstr>
      <vt:lpstr>Process of Group Counselling</vt:lpstr>
      <vt:lpstr>Process of Group Counselling</vt:lpstr>
      <vt:lpstr>Process of Group Counselling</vt:lpstr>
      <vt:lpstr>Process of Group Counselling</vt:lpstr>
      <vt:lpstr>Process of Group Counselling</vt:lpstr>
      <vt:lpstr>Process of Group Counselling</vt:lpstr>
      <vt:lpstr>Advantages of Group Counselling</vt:lpstr>
      <vt:lpstr>Advantages of Group Counselling</vt:lpstr>
      <vt:lpstr>Advantages of Group Counselling</vt:lpstr>
      <vt:lpstr>Limitations of Group Counselling</vt:lpstr>
      <vt:lpstr>Limitations of Group Counselling</vt:lpstr>
      <vt:lpstr>3.4 Family Counselling</vt:lpstr>
      <vt:lpstr>Family Counselling</vt:lpstr>
      <vt:lpstr>Family Counselling</vt:lpstr>
      <vt:lpstr>Family Counselling</vt:lpstr>
      <vt:lpstr>Family Counselling</vt:lpstr>
      <vt:lpstr>Family Counselling</vt:lpstr>
      <vt:lpstr>Family Counselling - Steps</vt:lpstr>
      <vt:lpstr>1. Understanding family (Intake)</vt:lpstr>
      <vt:lpstr>Understanding family (Intake)</vt:lpstr>
      <vt:lpstr>Understanding family life cycle</vt:lpstr>
      <vt:lpstr>Understanding family life cycle</vt:lpstr>
      <vt:lpstr>2. The Family Assessment</vt:lpstr>
      <vt:lpstr>The Family Assessment</vt:lpstr>
      <vt:lpstr>Approaches to study a Family</vt:lpstr>
      <vt:lpstr>3. Diagnosis: Family structure</vt:lpstr>
      <vt:lpstr>3. Diagnosis: Family structure</vt:lpstr>
      <vt:lpstr>3. Diagnosis: Family structure</vt:lpstr>
      <vt:lpstr>3. Diagnosis: Family structure</vt:lpstr>
      <vt:lpstr>3. Diagnosis: Family structure</vt:lpstr>
      <vt:lpstr>3. Diagnosis: Family structure</vt:lpstr>
      <vt:lpstr>3. Diagnosis: Family structure</vt:lpstr>
      <vt:lpstr>3. Diagnosis: Family structure</vt:lpstr>
      <vt:lpstr>3. Diagnosis: Family structure</vt:lpstr>
      <vt:lpstr>3. Diagnosis: Family structure</vt:lpstr>
      <vt:lpstr>3. Diagnosis: Family structure</vt:lpstr>
      <vt:lpstr>4. Counselling Intervention</vt:lpstr>
      <vt:lpstr>4. Counselling Intervention</vt:lpstr>
      <vt:lpstr>4. Counselling Intervention</vt:lpstr>
      <vt:lpstr>4. Counselling Intervention</vt:lpstr>
      <vt:lpstr>4. Counselling Intervention</vt:lpstr>
      <vt:lpstr>4. Counselling Intervention</vt:lpstr>
      <vt:lpstr>4. Counselling Intervention</vt:lpstr>
      <vt:lpstr>4. Counselling Intervention</vt:lpstr>
      <vt:lpstr>4. Counselling Intervention</vt:lpstr>
      <vt:lpstr>4. Counselling Intervention</vt:lpstr>
      <vt:lpstr>4. Counselling Intervention</vt:lpstr>
      <vt:lpstr>5. Termination Phase</vt:lpstr>
      <vt:lpstr>5. Termination Phase</vt:lpstr>
      <vt:lpstr>5. Termination Phase</vt:lpstr>
      <vt:lpstr>3.3 Couple Counselling</vt:lpstr>
      <vt:lpstr>3.3 Couple Counselling</vt:lpstr>
      <vt:lpstr>3.3 Couple Counselling</vt:lpstr>
      <vt:lpstr>3.3 Couple Counselling</vt:lpstr>
      <vt:lpstr>3.3 Couple Counselling</vt:lpstr>
      <vt:lpstr>3.5 Telephonic / helpline Counselling</vt:lpstr>
      <vt:lpstr>3.5 Telephonic / helpline Counselling</vt:lpstr>
      <vt:lpstr>Recommended Reading: </vt:lpstr>
      <vt:lpstr>Recommended Reading: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 – IX  Community Health, Mental Health and Environmental Hygiene</dc:title>
  <dc:creator>Dr. Pathare</dc:creator>
  <cp:lastModifiedBy>Dr. Pathare</cp:lastModifiedBy>
  <cp:revision>52</cp:revision>
  <dcterms:created xsi:type="dcterms:W3CDTF">2006-08-16T00:00:00Z</dcterms:created>
  <dcterms:modified xsi:type="dcterms:W3CDTF">2018-03-15T06:29:19Z</dcterms:modified>
</cp:coreProperties>
</file>