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9"/>
  </p:notesMasterIdLst>
  <p:sldIdLst>
    <p:sldId id="256" r:id="rId2"/>
    <p:sldId id="257" r:id="rId3"/>
    <p:sldId id="274" r:id="rId4"/>
    <p:sldId id="278" r:id="rId5"/>
    <p:sldId id="284" r:id="rId6"/>
    <p:sldId id="293" r:id="rId7"/>
    <p:sldId id="299" r:id="rId8"/>
    <p:sldId id="294" r:id="rId9"/>
    <p:sldId id="300" r:id="rId10"/>
    <p:sldId id="295" r:id="rId11"/>
    <p:sldId id="301" r:id="rId12"/>
    <p:sldId id="305" r:id="rId13"/>
    <p:sldId id="296" r:id="rId14"/>
    <p:sldId id="297" r:id="rId15"/>
    <p:sldId id="303" r:id="rId16"/>
    <p:sldId id="298" r:id="rId17"/>
    <p:sldId id="304" r:id="rId18"/>
    <p:sldId id="287" r:id="rId19"/>
    <p:sldId id="285" r:id="rId20"/>
    <p:sldId id="308" r:id="rId21"/>
    <p:sldId id="309" r:id="rId22"/>
    <p:sldId id="310" r:id="rId23"/>
    <p:sldId id="311" r:id="rId24"/>
    <p:sldId id="312" r:id="rId25"/>
    <p:sldId id="314" r:id="rId26"/>
    <p:sldId id="316" r:id="rId27"/>
    <p:sldId id="315" r:id="rId28"/>
    <p:sldId id="288" r:id="rId29"/>
    <p:sldId id="317" r:id="rId30"/>
    <p:sldId id="318" r:id="rId31"/>
    <p:sldId id="319" r:id="rId32"/>
    <p:sldId id="320" r:id="rId33"/>
    <p:sldId id="321" r:id="rId34"/>
    <p:sldId id="323" r:id="rId35"/>
    <p:sldId id="322" r:id="rId36"/>
    <p:sldId id="324" r:id="rId37"/>
    <p:sldId id="325" r:id="rId38"/>
    <p:sldId id="326" r:id="rId39"/>
    <p:sldId id="327" r:id="rId40"/>
    <p:sldId id="328" r:id="rId41"/>
    <p:sldId id="289" r:id="rId42"/>
    <p:sldId id="329" r:id="rId43"/>
    <p:sldId id="330" r:id="rId44"/>
    <p:sldId id="331" r:id="rId45"/>
    <p:sldId id="332" r:id="rId46"/>
    <p:sldId id="352" r:id="rId47"/>
    <p:sldId id="333" r:id="rId48"/>
    <p:sldId id="334" r:id="rId49"/>
    <p:sldId id="344" r:id="rId50"/>
    <p:sldId id="345" r:id="rId51"/>
    <p:sldId id="346" r:id="rId52"/>
    <p:sldId id="347" r:id="rId53"/>
    <p:sldId id="335" r:id="rId54"/>
    <p:sldId id="336" r:id="rId55"/>
    <p:sldId id="337" r:id="rId56"/>
    <p:sldId id="338" r:id="rId57"/>
    <p:sldId id="339" r:id="rId58"/>
    <p:sldId id="349" r:id="rId59"/>
    <p:sldId id="350" r:id="rId60"/>
    <p:sldId id="351" r:id="rId61"/>
    <p:sldId id="348" r:id="rId62"/>
    <p:sldId id="340" r:id="rId63"/>
    <p:sldId id="341" r:id="rId64"/>
    <p:sldId id="343" r:id="rId65"/>
    <p:sldId id="353" r:id="rId66"/>
    <p:sldId id="354" r:id="rId67"/>
    <p:sldId id="355" r:id="rId68"/>
    <p:sldId id="356" r:id="rId69"/>
    <p:sldId id="357" r:id="rId70"/>
    <p:sldId id="358" r:id="rId71"/>
    <p:sldId id="359" r:id="rId72"/>
    <p:sldId id="360" r:id="rId73"/>
    <p:sldId id="361" r:id="rId74"/>
    <p:sldId id="362" r:id="rId75"/>
    <p:sldId id="290" r:id="rId76"/>
    <p:sldId id="291" r:id="rId77"/>
    <p:sldId id="363" r:id="rId78"/>
    <p:sldId id="364" r:id="rId79"/>
    <p:sldId id="365" r:id="rId80"/>
    <p:sldId id="366" r:id="rId81"/>
    <p:sldId id="367" r:id="rId82"/>
    <p:sldId id="368" r:id="rId83"/>
    <p:sldId id="369" r:id="rId84"/>
    <p:sldId id="370" r:id="rId85"/>
    <p:sldId id="371" r:id="rId86"/>
    <p:sldId id="373" r:id="rId87"/>
    <p:sldId id="372" r:id="rId88"/>
    <p:sldId id="374" r:id="rId89"/>
    <p:sldId id="375" r:id="rId90"/>
    <p:sldId id="376" r:id="rId91"/>
    <p:sldId id="377" r:id="rId92"/>
    <p:sldId id="378" r:id="rId93"/>
    <p:sldId id="379" r:id="rId94"/>
    <p:sldId id="380" r:id="rId95"/>
    <p:sldId id="381" r:id="rId96"/>
    <p:sldId id="382" r:id="rId97"/>
    <p:sldId id="383" r:id="rId98"/>
    <p:sldId id="384" r:id="rId99"/>
    <p:sldId id="385" r:id="rId100"/>
    <p:sldId id="386" r:id="rId101"/>
    <p:sldId id="387" r:id="rId102"/>
    <p:sldId id="388" r:id="rId103"/>
    <p:sldId id="389" r:id="rId104"/>
    <p:sldId id="390" r:id="rId105"/>
    <p:sldId id="392" r:id="rId106"/>
    <p:sldId id="391" r:id="rId107"/>
    <p:sldId id="393" r:id="rId108"/>
    <p:sldId id="394" r:id="rId109"/>
    <p:sldId id="396" r:id="rId110"/>
    <p:sldId id="395" r:id="rId111"/>
    <p:sldId id="397" r:id="rId112"/>
    <p:sldId id="398" r:id="rId113"/>
    <p:sldId id="292" r:id="rId114"/>
    <p:sldId id="399" r:id="rId115"/>
    <p:sldId id="400" r:id="rId116"/>
    <p:sldId id="401" r:id="rId117"/>
    <p:sldId id="402" r:id="rId118"/>
    <p:sldId id="403" r:id="rId119"/>
    <p:sldId id="404" r:id="rId120"/>
    <p:sldId id="405" r:id="rId121"/>
    <p:sldId id="406" r:id="rId122"/>
    <p:sldId id="407" r:id="rId123"/>
    <p:sldId id="408" r:id="rId124"/>
    <p:sldId id="409" r:id="rId125"/>
    <p:sldId id="281" r:id="rId126"/>
    <p:sldId id="282" r:id="rId127"/>
    <p:sldId id="283" r:id="rId1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8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C1797-CA36-4CB5-93B4-695179B215CB}" type="datetimeFigureOut">
              <a:rPr lang="en-US" smtClean="0"/>
              <a:pPr/>
              <a:t>3/27/2018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B930B-FABC-42FA-9F1D-59F02799ECA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15</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16</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8</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9</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10</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11</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13</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14</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17E733-9677-4188-B157-36FF70CB1730}" type="datetime2">
              <a:rPr lang="en-IN" smtClean="0"/>
              <a:pPr/>
              <a:t>Tuesday, 27 March 2018</a:t>
            </a:fld>
            <a:endParaRPr lang="en-US"/>
          </a:p>
        </p:txBody>
      </p:sp>
      <p:sp>
        <p:nvSpPr>
          <p:cNvPr id="19" name="Footer Placeholder 18"/>
          <p:cNvSpPr>
            <a:spLocks noGrp="1"/>
          </p:cNvSpPr>
          <p:nvPr>
            <p:ph type="ftr" sz="quarter" idx="11"/>
          </p:nvPr>
        </p:nvSpPr>
        <p:spPr/>
        <p:txBody>
          <a:bodyPr/>
          <a:lstStyle/>
          <a:p>
            <a:r>
              <a:rPr lang="en-US" smtClean="0"/>
              <a:t>Counselling: Theory &amp; Practice</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DDDC49-4BC8-4354-8CB5-A27B57249F18}"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51F853-C885-4879-AE85-A7E47EE647A7}"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BDF69959-F352-4EE1-83A0-B6E7755256D7}" type="datetime2">
              <a:rPr lang="en-IN" smtClean="0"/>
              <a:pPr>
                <a:defRPr/>
              </a:pPr>
              <a:t>Tuesday, 27 March 2018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Counselling: Theory &amp; Practice</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BFB44E-9641-4A70-8CBC-E454F7AA98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FC6116-ADA8-446E-8158-A270516388AB}"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FEF872-335B-49CA-B520-3A9028FF53B0}" type="datetime2">
              <a:rPr lang="en-IN" smtClean="0"/>
              <a:pPr/>
              <a:t>Tuesday, 27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E50746-296E-4EDE-AD28-BF582CAA6D1E}" type="datetime2">
              <a:rPr lang="en-IN" smtClean="0"/>
              <a:pPr/>
              <a:t>Tuesday, 27 March 2018</a:t>
            </a:fld>
            <a:endParaRPr lang="en-US"/>
          </a:p>
        </p:txBody>
      </p:sp>
      <p:sp>
        <p:nvSpPr>
          <p:cNvPr id="8" name="Footer Placeholder 7"/>
          <p:cNvSpPr>
            <a:spLocks noGrp="1"/>
          </p:cNvSpPr>
          <p:nvPr>
            <p:ph type="ftr" sz="quarter" idx="11"/>
          </p:nvPr>
        </p:nvSpPr>
        <p:spPr/>
        <p:txBody>
          <a:bodyPr/>
          <a:lstStyle/>
          <a:p>
            <a:r>
              <a:rPr lang="en-US" smtClean="0"/>
              <a:t>Counselling: Theory &amp; Practice</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699BA6-33C2-407A-808F-7DBBA194792B}" type="datetime2">
              <a:rPr lang="en-IN" smtClean="0"/>
              <a:pPr/>
              <a:t>Tuesday, 27 March 2018</a:t>
            </a:fld>
            <a:endParaRPr lang="en-US"/>
          </a:p>
        </p:txBody>
      </p:sp>
      <p:sp>
        <p:nvSpPr>
          <p:cNvPr id="4" name="Footer Placeholder 3"/>
          <p:cNvSpPr>
            <a:spLocks noGrp="1"/>
          </p:cNvSpPr>
          <p:nvPr>
            <p:ph type="ftr" sz="quarter" idx="11"/>
          </p:nvPr>
        </p:nvSpPr>
        <p:spPr/>
        <p:txBody>
          <a:bodyPr/>
          <a:lstStyle/>
          <a:p>
            <a:r>
              <a:rPr lang="en-US" smtClean="0"/>
              <a:t>Counselling: Theory &amp; Practice</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24A2C-0587-4799-A20A-5F42EC1B0E6E}" type="datetime2">
              <a:rPr lang="en-IN" smtClean="0"/>
              <a:pPr/>
              <a:t>Tuesday, 27 March 2018</a:t>
            </a:fld>
            <a:endParaRPr lang="en-US"/>
          </a:p>
        </p:txBody>
      </p:sp>
      <p:sp>
        <p:nvSpPr>
          <p:cNvPr id="3" name="Footer Placeholder 2"/>
          <p:cNvSpPr>
            <a:spLocks noGrp="1"/>
          </p:cNvSpPr>
          <p:nvPr>
            <p:ph type="ftr" sz="quarter" idx="11"/>
          </p:nvPr>
        </p:nvSpPr>
        <p:spPr/>
        <p:txBody>
          <a:bodyPr/>
          <a:lstStyle/>
          <a:p>
            <a:r>
              <a:rPr lang="en-US" smtClean="0"/>
              <a:t>Counselling: Theory &amp; Practice</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A025E9-8F3C-4BF3-9BE0-05ED36D3B5E3}" type="datetime2">
              <a:rPr lang="en-IN" smtClean="0"/>
              <a:pPr/>
              <a:t>Tuesday, 27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05DE1B-9298-4FE4-BF7F-6E95613FFC03}" type="datetime2">
              <a:rPr lang="en-IN" smtClean="0"/>
              <a:pPr/>
              <a:t>Tuesday, 27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DF9217-D958-4444-9D1C-95755712D478}" type="datetime2">
              <a:rPr lang="en-IN" smtClean="0"/>
              <a:pPr/>
              <a:t>Tuesday, 27 March 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Counselling: Theory &amp; Practice</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cover/>
  </p:transition>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851648" cy="2438400"/>
          </a:xfrm>
        </p:spPr>
        <p:txBody>
          <a:bodyPr>
            <a:normAutofit fontScale="90000"/>
          </a:bodyPr>
          <a:lstStyle/>
          <a:p>
            <a:pPr algn="ctr"/>
            <a:r>
              <a:rPr lang="en-US" dirty="0" smtClean="0">
                <a:solidFill>
                  <a:srgbClr val="FFC000"/>
                </a:solidFill>
              </a:rPr>
              <a:t>FCW-4</a:t>
            </a:r>
            <a:r>
              <a:rPr lang="en-US" dirty="0" smtClean="0"/>
              <a:t> </a:t>
            </a:r>
            <a:br>
              <a:rPr lang="en-US" dirty="0" smtClean="0"/>
            </a:br>
            <a:r>
              <a:rPr lang="en-US" sz="6700" dirty="0" smtClean="0"/>
              <a:t>Counselling: </a:t>
            </a:r>
            <a:br>
              <a:rPr lang="en-US" sz="6700" dirty="0" smtClean="0"/>
            </a:br>
            <a:r>
              <a:rPr lang="en-US" sz="6700" dirty="0" smtClean="0"/>
              <a:t>Theory and Practice</a:t>
            </a:r>
            <a:br>
              <a:rPr lang="en-US" sz="6700" dirty="0" smtClean="0"/>
            </a:br>
            <a:r>
              <a:rPr lang="en-US" sz="6700" dirty="0" smtClean="0">
                <a:solidFill>
                  <a:srgbClr val="FFFF00"/>
                </a:solidFill>
              </a:rPr>
              <a:t>Unit 4</a:t>
            </a:r>
            <a:endParaRPr lang="en-IN" dirty="0">
              <a:solidFill>
                <a:srgbClr val="FFFF00"/>
              </a:solidFill>
            </a:endParaRPr>
          </a:p>
        </p:txBody>
      </p:sp>
      <p:sp>
        <p:nvSpPr>
          <p:cNvPr id="3" name="Subtitle 2"/>
          <p:cNvSpPr>
            <a:spLocks noGrp="1"/>
          </p:cNvSpPr>
          <p:nvPr>
            <p:ph type="subTitle" idx="1"/>
          </p:nvPr>
        </p:nvSpPr>
        <p:spPr>
          <a:xfrm>
            <a:off x="533400" y="4800600"/>
            <a:ext cx="7854696" cy="1066800"/>
          </a:xfrm>
        </p:spPr>
        <p:txBody>
          <a:bodyPr/>
          <a:lstStyle/>
          <a:p>
            <a:r>
              <a:rPr lang="en-IN" dirty="0" smtClean="0"/>
              <a:t>Dr. Jaimon Varghese</a:t>
            </a:r>
            <a:endParaRPr lang="en-IN" dirty="0"/>
          </a:p>
        </p:txBody>
      </p:sp>
      <p:sp>
        <p:nvSpPr>
          <p:cNvPr id="4" name="Date Placeholder 3"/>
          <p:cNvSpPr>
            <a:spLocks noGrp="1"/>
          </p:cNvSpPr>
          <p:nvPr>
            <p:ph type="dt" sz="half" idx="10"/>
          </p:nvPr>
        </p:nvSpPr>
        <p:spPr/>
        <p:txBody>
          <a:bodyPr/>
          <a:lstStyle/>
          <a:p>
            <a:fld id="{087A2C46-3379-44D7-81B7-03EAE4125735}" type="datetime2">
              <a:rPr lang="en-IN" smtClean="0"/>
              <a:pPr/>
              <a:t>Tuesday, 27 March 2018</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Tree>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800" b="1" dirty="0" smtClean="0">
                <a:solidFill>
                  <a:srgbClr val="C00000"/>
                </a:solidFill>
              </a:rPr>
              <a:t>Needs addressed by CGC</a:t>
            </a:r>
          </a:p>
          <a:p>
            <a:pPr marL="812800" indent="-812800">
              <a:spcBef>
                <a:spcPts val="600"/>
              </a:spcBef>
            </a:pPr>
            <a:r>
              <a:rPr lang="en-US" sz="2800" b="1" dirty="0" smtClean="0">
                <a:solidFill>
                  <a:srgbClr val="0070C0"/>
                </a:solidFill>
              </a:rPr>
              <a:t>	</a:t>
            </a:r>
            <a:r>
              <a:rPr lang="en-US" sz="2800" b="1" i="1" dirty="0" smtClean="0">
                <a:solidFill>
                  <a:srgbClr val="C00000"/>
                </a:solidFill>
              </a:rPr>
              <a:t>a.	Needs of the children</a:t>
            </a:r>
          </a:p>
          <a:p>
            <a:pPr marL="2641600" lvl="4" indent="-812800">
              <a:spcBef>
                <a:spcPts val="600"/>
              </a:spcBef>
            </a:pPr>
            <a:r>
              <a:rPr lang="en-US" sz="2800" b="1" dirty="0" err="1" smtClean="0">
                <a:solidFill>
                  <a:srgbClr val="0070C0"/>
                </a:solidFill>
              </a:rPr>
              <a:t>i</a:t>
            </a:r>
            <a:r>
              <a:rPr lang="en-US" sz="2800" b="1" dirty="0" smtClean="0">
                <a:solidFill>
                  <a:srgbClr val="0070C0"/>
                </a:solidFill>
              </a:rPr>
              <a:t>.	Learning difficulties</a:t>
            </a:r>
          </a:p>
          <a:p>
            <a:pPr marL="2641600" lvl="4" indent="-812800">
              <a:spcBef>
                <a:spcPts val="600"/>
              </a:spcBef>
            </a:pPr>
            <a:r>
              <a:rPr lang="en-US" sz="2800" b="1" dirty="0" smtClean="0">
                <a:solidFill>
                  <a:srgbClr val="0070C0"/>
                </a:solidFill>
              </a:rPr>
              <a:t>ii.	Problems of indiscipline and truancy</a:t>
            </a:r>
          </a:p>
          <a:p>
            <a:pPr marL="2641600" lvl="4" indent="-812800">
              <a:spcBef>
                <a:spcPts val="600"/>
              </a:spcBef>
            </a:pPr>
            <a:r>
              <a:rPr lang="en-US" sz="2800" b="1" dirty="0" smtClean="0">
                <a:solidFill>
                  <a:srgbClr val="0070C0"/>
                </a:solidFill>
              </a:rPr>
              <a:t>iii.	Need for day care when the parents are away for work</a:t>
            </a:r>
          </a:p>
          <a:p>
            <a:pPr marL="2641600" lvl="4" indent="-812800">
              <a:spcBef>
                <a:spcPts val="600"/>
              </a:spcBef>
            </a:pPr>
            <a:r>
              <a:rPr lang="en-US" sz="2800" b="1" dirty="0" smtClean="0">
                <a:solidFill>
                  <a:srgbClr val="0070C0"/>
                </a:solidFill>
              </a:rPr>
              <a:t>iv.	Personality development needs (emotional, intellectual and social)</a:t>
            </a:r>
          </a:p>
          <a:p>
            <a:pPr marL="812800" indent="-812800">
              <a:spcBef>
                <a:spcPts val="600"/>
              </a:spcBef>
            </a:pPr>
            <a:endParaRPr lang="en-US" sz="2800" b="1" dirty="0" smtClean="0">
              <a:solidFill>
                <a:srgbClr val="0070C0"/>
              </a:solidFill>
            </a:endParaRPr>
          </a:p>
        </p:txBody>
      </p:sp>
      <p:sp>
        <p:nvSpPr>
          <p:cNvPr id="4" name="Date Placeholder 3"/>
          <p:cNvSpPr>
            <a:spLocks noGrp="1"/>
          </p:cNvSpPr>
          <p:nvPr>
            <p:ph type="dt" sz="quarter" idx="10"/>
          </p:nvPr>
        </p:nvSpPr>
        <p:spPr/>
        <p:txBody>
          <a:bodyPr/>
          <a:lstStyle/>
          <a:p>
            <a:pPr>
              <a:defRPr/>
            </a:pPr>
            <a:fld id="{9A7E0EF7-4EBA-4583-B03F-55C7B5296956}"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Role of Counsellor in Preparing Patient for ART</a:t>
            </a:r>
          </a:p>
          <a:p>
            <a:pPr>
              <a:buNone/>
            </a:pPr>
            <a:r>
              <a:rPr lang="en-US" sz="3200" b="1" dirty="0" smtClean="0">
                <a:solidFill>
                  <a:srgbClr val="FF0000"/>
                </a:solidFill>
              </a:rPr>
              <a:t>Initial assessment of the patient over three to four visits before initiating ART</a:t>
            </a:r>
          </a:p>
          <a:p>
            <a:r>
              <a:rPr lang="en-US" sz="3200" b="1" dirty="0" smtClean="0">
                <a:solidFill>
                  <a:srgbClr val="0070C0"/>
                </a:solidFill>
              </a:rPr>
              <a:t>To understand the challenges of taking ART</a:t>
            </a:r>
          </a:p>
          <a:p>
            <a:r>
              <a:rPr lang="en-US" sz="3200" b="1" dirty="0" smtClean="0">
                <a:solidFill>
                  <a:srgbClr val="0070C0"/>
                </a:solidFill>
              </a:rPr>
              <a:t>To think about the impact the treatment will have on their lives.</a:t>
            </a:r>
          </a:p>
          <a:p>
            <a:r>
              <a:rPr lang="en-US" sz="3200" b="1" dirty="0" smtClean="0">
                <a:solidFill>
                  <a:srgbClr val="0070C0"/>
                </a:solidFill>
              </a:rPr>
              <a:t>To make a commitment to long-term treatment.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100</a:t>
            </a:fld>
            <a:endParaRPr lang="en-US"/>
          </a:p>
        </p:txBody>
      </p:sp>
    </p:spTree>
  </p:cSld>
  <p:clrMapOvr>
    <a:masterClrMapping/>
  </p:clrMapOvr>
  <p:transition spd="slow">
    <p:cove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Role of Counsellor in Preparing Patient for ART</a:t>
            </a:r>
          </a:p>
          <a:p>
            <a:pPr>
              <a:buNone/>
            </a:pPr>
            <a:r>
              <a:rPr lang="en-US" sz="3200" b="1" dirty="0" smtClean="0">
                <a:solidFill>
                  <a:srgbClr val="FF0000"/>
                </a:solidFill>
              </a:rPr>
              <a:t>For treatment-experienced patients, the counseling helps:</a:t>
            </a:r>
          </a:p>
          <a:p>
            <a:r>
              <a:rPr lang="en-US" sz="3200" b="1" dirty="0" smtClean="0">
                <a:solidFill>
                  <a:srgbClr val="0070C0"/>
                </a:solidFill>
              </a:rPr>
              <a:t>To re-evaluate their commitment towards treatment</a:t>
            </a:r>
          </a:p>
          <a:p>
            <a:r>
              <a:rPr lang="en-US" sz="3200" b="1" dirty="0" smtClean="0">
                <a:solidFill>
                  <a:srgbClr val="0070C0"/>
                </a:solidFill>
              </a:rPr>
              <a:t>To identify potential and actual barriers</a:t>
            </a:r>
          </a:p>
          <a:p>
            <a:r>
              <a:rPr lang="en-US" sz="3200" b="1" dirty="0" smtClean="0">
                <a:solidFill>
                  <a:srgbClr val="0070C0"/>
                </a:solidFill>
              </a:rPr>
              <a:t>To address these barriers and adhere to treatment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101</a:t>
            </a:fld>
            <a:endParaRPr lang="en-US"/>
          </a:p>
        </p:txBody>
      </p:sp>
    </p:spTree>
  </p:cSld>
  <p:clrMapOvr>
    <a:masterClrMapping/>
  </p:clrMapOvr>
  <p:transition spd="slow">
    <p:cove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Role of Counsellor in Preparing Patient for ART</a:t>
            </a:r>
          </a:p>
          <a:p>
            <a:r>
              <a:rPr lang="en-US" sz="3000" b="1" i="1" dirty="0" smtClean="0">
                <a:solidFill>
                  <a:srgbClr val="FF0000"/>
                </a:solidFill>
              </a:rPr>
              <a:t>Preparation of the Patients: </a:t>
            </a:r>
            <a:r>
              <a:rPr lang="en-US" sz="3000" b="1" dirty="0" smtClean="0">
                <a:solidFill>
                  <a:srgbClr val="0070C0"/>
                </a:solidFill>
              </a:rPr>
              <a:t>It gives patients the time to understand their disease and its severity, and to understand the need to take medications to gain health benefits. It helps the patient to make a commitment to take treatment regularly and correctly. The preparation process helps to empower patients before starting treatment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102</a:t>
            </a:fld>
            <a:endParaRPr lang="en-US"/>
          </a:p>
        </p:txBody>
      </p:sp>
    </p:spTree>
  </p:cSld>
  <p:clrMapOvr>
    <a:masterClrMapping/>
  </p:clrMapOvr>
  <p:transition spd="slow">
    <p:cove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Role of Counsellor in Preparing Patient for ART</a:t>
            </a:r>
          </a:p>
          <a:p>
            <a:r>
              <a:rPr lang="en-US" sz="3000" b="1" dirty="0" smtClean="0">
                <a:solidFill>
                  <a:srgbClr val="FF0000"/>
                </a:solidFill>
              </a:rPr>
              <a:t>Establishing trust between the patient and the provider</a:t>
            </a:r>
          </a:p>
          <a:p>
            <a:r>
              <a:rPr lang="en-US" sz="3000" b="1" dirty="0" smtClean="0">
                <a:solidFill>
                  <a:srgbClr val="FF0000"/>
                </a:solidFill>
              </a:rPr>
              <a:t>Introducing to the treatment and adherence programme</a:t>
            </a:r>
            <a:r>
              <a:rPr lang="en-US" sz="3000" b="1" dirty="0" smtClean="0">
                <a:solidFill>
                  <a:srgbClr val="0070C0"/>
                </a:solidFill>
              </a:rPr>
              <a:t>: A discussion about the ARV program me, health facility, medication availability, laboratory facilities and support services helps to familiarize the patient with the treatment programme</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103</a:t>
            </a:fld>
            <a:endParaRPr lang="en-US"/>
          </a:p>
        </p:txBody>
      </p:sp>
    </p:spTree>
  </p:cSld>
  <p:clrMapOvr>
    <a:masterClrMapping/>
  </p:clrMapOvr>
  <p:transition spd="slow">
    <p:cove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Role of Counsellor in Preparing Patient for ART</a:t>
            </a:r>
          </a:p>
          <a:p>
            <a:r>
              <a:rPr lang="en-US" sz="2800" b="1" dirty="0" smtClean="0">
                <a:solidFill>
                  <a:srgbClr val="FF0000"/>
                </a:solidFill>
              </a:rPr>
              <a:t>Assessing the patient's health status through a detailed medical history</a:t>
            </a:r>
          </a:p>
          <a:p>
            <a:r>
              <a:rPr lang="en-US" sz="2800" b="1" dirty="0" smtClean="0">
                <a:solidFill>
                  <a:srgbClr val="FF0000"/>
                </a:solidFill>
              </a:rPr>
              <a:t>What patients can expect to see with treatment</a:t>
            </a:r>
            <a:r>
              <a:rPr lang="en-US" sz="2800" b="1" dirty="0" smtClean="0">
                <a:solidFill>
                  <a:srgbClr val="0070C0"/>
                </a:solidFill>
              </a:rPr>
              <a:t>: A discussion on the changes in the CD4 counts and viral load measurements with successful treatment</a:t>
            </a:r>
          </a:p>
          <a:p>
            <a:r>
              <a:rPr lang="en-US" sz="2800" b="1" dirty="0" smtClean="0">
                <a:solidFill>
                  <a:srgbClr val="FF0000"/>
                </a:solidFill>
              </a:rPr>
              <a:t>The importance of adherence: </a:t>
            </a:r>
            <a:r>
              <a:rPr lang="en-US" sz="2800" b="1" dirty="0" smtClean="0">
                <a:solidFill>
                  <a:srgbClr val="0070C0"/>
                </a:solidFill>
              </a:rPr>
              <a:t>Prior of use of Anti-retroviral Drugs a discussion is needed regarding the adherence to the treatment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104</a:t>
            </a:fld>
            <a:endParaRPr lang="en-US"/>
          </a:p>
        </p:txBody>
      </p:sp>
    </p:spTree>
  </p:cSld>
  <p:clrMapOvr>
    <a:masterClrMapping/>
  </p:clrMapOvr>
  <p:transition spd="slow">
    <p:cove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Role of Counsellor in Preparing Patient for ART</a:t>
            </a:r>
            <a:endParaRPr lang="en-US" sz="3000" b="1" i="1" dirty="0" smtClean="0">
              <a:solidFill>
                <a:srgbClr val="7030A0"/>
              </a:solidFill>
            </a:endParaRPr>
          </a:p>
          <a:p>
            <a:r>
              <a:rPr lang="en-US" sz="3000" b="1" dirty="0" smtClean="0">
                <a:solidFill>
                  <a:srgbClr val="FF0000"/>
                </a:solidFill>
              </a:rPr>
              <a:t>Pre-Anti-Retroviral Therapy Adherence Counselling</a:t>
            </a:r>
            <a:r>
              <a:rPr lang="en-US" sz="3000" b="1" dirty="0" smtClean="0">
                <a:solidFill>
                  <a:srgbClr val="0070C0"/>
                </a:solidFill>
              </a:rPr>
              <a:t>: to assess the patient's knowledge of HIV/AIDS, clear misconceptions and educate them and, if required their families of HIV/AIDS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105</a:t>
            </a:fld>
            <a:endParaRPr lang="en-US"/>
          </a:p>
        </p:txBody>
      </p:sp>
    </p:spTree>
  </p:cSld>
  <p:clrMapOvr>
    <a:masterClrMapping/>
  </p:clrMapOvr>
  <p:transition spd="slow">
    <p:cove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Role of Counsellor in Preparing Patient for ART</a:t>
            </a:r>
          </a:p>
          <a:p>
            <a:pPr>
              <a:buNone/>
            </a:pPr>
            <a:r>
              <a:rPr lang="en-US" sz="2800" b="1" dirty="0" smtClean="0">
                <a:solidFill>
                  <a:srgbClr val="FF0000"/>
                </a:solidFill>
              </a:rPr>
              <a:t>Issues relating to ART that need to be addressed are</a:t>
            </a:r>
            <a:r>
              <a:rPr lang="en-US" sz="2800" b="1" dirty="0" smtClean="0">
                <a:solidFill>
                  <a:srgbClr val="0070C0"/>
                </a:solidFill>
              </a:rPr>
              <a:t>:</a:t>
            </a:r>
          </a:p>
          <a:p>
            <a:r>
              <a:rPr lang="en-US" sz="2800" b="1" dirty="0" smtClean="0">
                <a:solidFill>
                  <a:srgbClr val="0070C0"/>
                </a:solidFill>
              </a:rPr>
              <a:t>ART is not a cure but a-treatment that suppresses the virus and improves the immune system.</a:t>
            </a:r>
          </a:p>
          <a:p>
            <a:r>
              <a:rPr lang="en-US" sz="2800" b="1" dirty="0" smtClean="0">
                <a:solidFill>
                  <a:srgbClr val="0070C0"/>
                </a:solidFill>
              </a:rPr>
              <a:t>ART does not prevent transmission of the virus, hence, behavior change and safe behaviors need to be adopted.</a:t>
            </a:r>
          </a:p>
          <a:p>
            <a:r>
              <a:rPr lang="en-US" sz="2800" b="1" dirty="0" smtClean="0">
                <a:solidFill>
                  <a:srgbClr val="0070C0"/>
                </a:solidFill>
              </a:rPr>
              <a:t>Regular clinical follow-up and laboratory investigations would be required.</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106</a:t>
            </a:fld>
            <a:endParaRPr lang="en-US"/>
          </a:p>
        </p:txBody>
      </p:sp>
    </p:spTree>
  </p:cSld>
  <p:clrMapOvr>
    <a:masterClrMapping/>
  </p:clrMapOvr>
  <p:transition spd="slow">
    <p:cove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Role of Counsellor in Preparing Patient for ART</a:t>
            </a:r>
          </a:p>
          <a:p>
            <a:pPr>
              <a:buNone/>
            </a:pPr>
            <a:r>
              <a:rPr lang="en-US" sz="2800" b="1" dirty="0" smtClean="0">
                <a:solidFill>
                  <a:srgbClr val="FF0000"/>
                </a:solidFill>
              </a:rPr>
              <a:t>Issues relating to ART that need to be addressed are</a:t>
            </a:r>
            <a:r>
              <a:rPr lang="en-US" sz="2800" b="1" dirty="0" smtClean="0">
                <a:solidFill>
                  <a:srgbClr val="0070C0"/>
                </a:solidFill>
              </a:rPr>
              <a:t>:</a:t>
            </a:r>
          </a:p>
          <a:p>
            <a:r>
              <a:rPr lang="en-US" sz="2800" b="1" dirty="0" smtClean="0">
                <a:solidFill>
                  <a:srgbClr val="0070C0"/>
                </a:solidFill>
              </a:rPr>
              <a:t>Adherence to the medication regime is important.</a:t>
            </a:r>
          </a:p>
          <a:p>
            <a:r>
              <a:rPr lang="en-US" sz="2800" b="1" dirty="0" smtClean="0">
                <a:solidFill>
                  <a:srgbClr val="0070C0"/>
                </a:solidFill>
              </a:rPr>
              <a:t>Potential barriers to adherence need to be identified.</a:t>
            </a:r>
          </a:p>
          <a:p>
            <a:r>
              <a:rPr lang="en-US" sz="2800" b="1" dirty="0" smtClean="0">
                <a:solidFill>
                  <a:srgbClr val="0070C0"/>
                </a:solidFill>
              </a:rPr>
              <a:t>General side-effects of ART and how to manage them.</a:t>
            </a:r>
          </a:p>
          <a:p>
            <a:r>
              <a:rPr lang="en-US" sz="2800" b="1" dirty="0" smtClean="0">
                <a:solidFill>
                  <a:srgbClr val="0070C0"/>
                </a:solidFill>
              </a:rPr>
              <a:t>Other health-related (physical or mental) aspects.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107</a:t>
            </a:fld>
            <a:endParaRPr lang="en-US"/>
          </a:p>
        </p:txBody>
      </p:sp>
    </p:spTree>
  </p:cSld>
  <p:clrMapOvr>
    <a:masterClrMapping/>
  </p:clrMapOvr>
  <p:transition spd="slow">
    <p:cove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Role of Counsellor in Preparing Patient for ART</a:t>
            </a:r>
          </a:p>
          <a:p>
            <a:pPr>
              <a:buNone/>
            </a:pPr>
            <a:r>
              <a:rPr lang="en-US" sz="2800" b="1" dirty="0" smtClean="0">
                <a:solidFill>
                  <a:srgbClr val="FF0000"/>
                </a:solidFill>
              </a:rPr>
              <a:t>Issues relating to ART that need to be addressed are</a:t>
            </a:r>
            <a:r>
              <a:rPr lang="en-US" sz="2800" b="1" dirty="0" smtClean="0">
                <a:solidFill>
                  <a:srgbClr val="0070C0"/>
                </a:solidFill>
              </a:rPr>
              <a:t>:</a:t>
            </a:r>
          </a:p>
          <a:p>
            <a:r>
              <a:rPr lang="en-US" sz="2800" b="1" dirty="0" smtClean="0">
                <a:solidFill>
                  <a:srgbClr val="0070C0"/>
                </a:solidFill>
              </a:rPr>
              <a:t>Issues related to substance use (alcohol, illicit drugs).</a:t>
            </a:r>
          </a:p>
          <a:p>
            <a:r>
              <a:rPr lang="en-US" sz="2800" b="1" dirty="0" smtClean="0">
                <a:solidFill>
                  <a:srgbClr val="0070C0"/>
                </a:solidFill>
              </a:rPr>
              <a:t>Diet and nutrition.</a:t>
            </a:r>
          </a:p>
          <a:p>
            <a:r>
              <a:rPr lang="en-US" sz="2800" b="1" dirty="0" smtClean="0">
                <a:solidFill>
                  <a:srgbClr val="0070C0"/>
                </a:solidFill>
              </a:rPr>
              <a:t>Financial difficulties.</a:t>
            </a:r>
          </a:p>
          <a:p>
            <a:r>
              <a:rPr lang="en-US" sz="2800" b="1" dirty="0" smtClean="0">
                <a:solidFill>
                  <a:srgbClr val="0070C0"/>
                </a:solidFill>
              </a:rPr>
              <a:t>Support services that may be required.</a:t>
            </a:r>
          </a:p>
          <a:p>
            <a:r>
              <a:rPr lang="en-US" sz="2800" b="1" dirty="0" smtClean="0">
                <a:solidFill>
                  <a:srgbClr val="0070C0"/>
                </a:solidFill>
              </a:rPr>
              <a:t>Answers to questions the client may have.</a:t>
            </a:r>
          </a:p>
          <a:p>
            <a:r>
              <a:rPr lang="en-US" sz="2800" b="1" dirty="0" smtClean="0">
                <a:solidFill>
                  <a:srgbClr val="0070C0"/>
                </a:solidFill>
              </a:rPr>
              <a:t>Follow-up visits need to be planned.</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108</a:t>
            </a:fld>
            <a:endParaRPr lang="en-US"/>
          </a:p>
        </p:txBody>
      </p:sp>
    </p:spTree>
  </p:cSld>
  <p:clrMapOvr>
    <a:masterClrMapping/>
  </p:clrMapOvr>
  <p:transition spd="slow">
    <p:cove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Role of Counsellor in Preparing Patient for ART</a:t>
            </a:r>
          </a:p>
          <a:p>
            <a:pPr>
              <a:buNone/>
            </a:pPr>
            <a:r>
              <a:rPr lang="en-US" sz="2800" b="1" dirty="0" smtClean="0">
                <a:solidFill>
                  <a:srgbClr val="FF0000"/>
                </a:solidFill>
              </a:rPr>
              <a:t>Issues relating to ART that need to be addressed are</a:t>
            </a:r>
            <a:r>
              <a:rPr lang="en-US" sz="2800" b="1" dirty="0" smtClean="0">
                <a:solidFill>
                  <a:srgbClr val="0070C0"/>
                </a:solidFill>
              </a:rPr>
              <a:t>:</a:t>
            </a:r>
          </a:p>
          <a:p>
            <a:r>
              <a:rPr lang="en-US" sz="2800" b="1" dirty="0" smtClean="0">
                <a:solidFill>
                  <a:srgbClr val="0070C0"/>
                </a:solidFill>
              </a:rPr>
              <a:t>Other important issues are disclosing the status to family and preparing the guardian to participate in treatment.</a:t>
            </a:r>
          </a:p>
          <a:p>
            <a:r>
              <a:rPr lang="en-US" sz="2800" b="1" dirty="0" smtClean="0">
                <a:solidFill>
                  <a:srgbClr val="FF0000"/>
                </a:solidFill>
              </a:rPr>
              <a:t>Follow-up counseling session </a:t>
            </a:r>
            <a:r>
              <a:rPr lang="en-US" sz="2800" b="1" dirty="0" smtClean="0">
                <a:solidFill>
                  <a:srgbClr val="0070C0"/>
                </a:solidFill>
              </a:rPr>
              <a:t>at regular intervals help provide appropriate information, clarify misinformation, and re-emphasize the need to adhere to treatment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109</a:t>
            </a:fld>
            <a:endParaRPr lang="en-US"/>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800" b="1" dirty="0" smtClean="0">
                <a:solidFill>
                  <a:srgbClr val="C00000"/>
                </a:solidFill>
              </a:rPr>
              <a:t>Needs addressed by CGC</a:t>
            </a:r>
          </a:p>
          <a:p>
            <a:pPr marL="812800" indent="-812800">
              <a:spcBef>
                <a:spcPts val="600"/>
              </a:spcBef>
            </a:pPr>
            <a:r>
              <a:rPr lang="en-US" sz="2800" b="1" dirty="0" smtClean="0">
                <a:solidFill>
                  <a:srgbClr val="0070C0"/>
                </a:solidFill>
              </a:rPr>
              <a:t>	</a:t>
            </a:r>
            <a:r>
              <a:rPr lang="en-US" sz="2800" b="1" i="1" dirty="0" smtClean="0">
                <a:solidFill>
                  <a:srgbClr val="C00000"/>
                </a:solidFill>
              </a:rPr>
              <a:t>a.	Needs of the children</a:t>
            </a:r>
          </a:p>
          <a:p>
            <a:pPr marL="2641600" lvl="4" indent="-812800">
              <a:spcBef>
                <a:spcPts val="600"/>
              </a:spcBef>
            </a:pPr>
            <a:r>
              <a:rPr lang="en-US" sz="2800" b="1" dirty="0" smtClean="0">
                <a:solidFill>
                  <a:srgbClr val="0070C0"/>
                </a:solidFill>
              </a:rPr>
              <a:t>v.	Prevention of child abuse and harassment</a:t>
            </a:r>
          </a:p>
          <a:p>
            <a:pPr marL="2641600" lvl="4" indent="-812800">
              <a:spcBef>
                <a:spcPts val="600"/>
              </a:spcBef>
            </a:pPr>
            <a:r>
              <a:rPr lang="en-US" sz="2800" b="1" dirty="0" smtClean="0">
                <a:solidFill>
                  <a:srgbClr val="0070C0"/>
                </a:solidFill>
              </a:rPr>
              <a:t>vi.	Prevention of child </a:t>
            </a:r>
            <a:r>
              <a:rPr lang="en-US" sz="2800" b="1" dirty="0" err="1" smtClean="0">
                <a:solidFill>
                  <a:srgbClr val="0070C0"/>
                </a:solidFill>
              </a:rPr>
              <a:t>labour</a:t>
            </a:r>
            <a:endParaRPr lang="en-US" sz="2800" b="1" dirty="0" smtClean="0">
              <a:solidFill>
                <a:srgbClr val="0070C0"/>
              </a:solidFill>
            </a:endParaRPr>
          </a:p>
          <a:p>
            <a:pPr marL="2641600" lvl="4" indent="-812800">
              <a:spcBef>
                <a:spcPts val="600"/>
              </a:spcBef>
            </a:pPr>
            <a:r>
              <a:rPr lang="en-US" sz="2800" b="1" dirty="0" smtClean="0">
                <a:solidFill>
                  <a:srgbClr val="0070C0"/>
                </a:solidFill>
              </a:rPr>
              <a:t>vii.	Entertainment, recreation and physical activity (playing together with peers)</a:t>
            </a:r>
          </a:p>
          <a:p>
            <a:pPr marL="2641600" lvl="4" indent="-812800">
              <a:spcBef>
                <a:spcPts val="600"/>
              </a:spcBef>
            </a:pPr>
            <a:r>
              <a:rPr lang="en-US" sz="2800" b="1" dirty="0" smtClean="0">
                <a:solidFill>
                  <a:srgbClr val="0070C0"/>
                </a:solidFill>
              </a:rPr>
              <a:t>viii.	Behaviour disorders (referral)</a:t>
            </a:r>
          </a:p>
          <a:p>
            <a:pPr marL="812800" indent="-812800">
              <a:spcBef>
                <a:spcPts val="600"/>
              </a:spcBef>
              <a:buFont typeface="Arial" pitchFamily="34" charset="0"/>
              <a:buChar char="•"/>
            </a:pPr>
            <a:endParaRPr lang="en-US" sz="2800" b="1" dirty="0" smtClean="0">
              <a:solidFill>
                <a:srgbClr val="0070C0"/>
              </a:solidFill>
            </a:endParaRPr>
          </a:p>
        </p:txBody>
      </p:sp>
      <p:sp>
        <p:nvSpPr>
          <p:cNvPr id="4" name="Date Placeholder 3"/>
          <p:cNvSpPr>
            <a:spLocks noGrp="1"/>
          </p:cNvSpPr>
          <p:nvPr>
            <p:ph type="dt" sz="quarter" idx="10"/>
          </p:nvPr>
        </p:nvSpPr>
        <p:spPr/>
        <p:txBody>
          <a:bodyPr/>
          <a:lstStyle/>
          <a:p>
            <a:pPr>
              <a:defRPr/>
            </a:pPr>
            <a:fld id="{9A7E0EF7-4EBA-4583-B03F-55C7B5296956}"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Legal and ethical issues related to HIV /AIDS</a:t>
            </a:r>
          </a:p>
          <a:p>
            <a:r>
              <a:rPr lang="en-US" sz="2800" b="1" dirty="0" smtClean="0">
                <a:solidFill>
                  <a:srgbClr val="FF0000"/>
                </a:solidFill>
              </a:rPr>
              <a:t>Discriminations</a:t>
            </a:r>
            <a:r>
              <a:rPr lang="en-US" sz="2800" b="1" dirty="0" smtClean="0">
                <a:solidFill>
                  <a:srgbClr val="0070C0"/>
                </a:solidFill>
              </a:rPr>
              <a:t>: Persons who are seen to be associated with PLHAs such as family and friends or those seen to be at risk of infection such as “vulnerable” groups are also discriminated against</a:t>
            </a:r>
          </a:p>
          <a:p>
            <a:r>
              <a:rPr lang="en-US" sz="2800" b="1" dirty="0" smtClean="0">
                <a:solidFill>
                  <a:srgbClr val="FF0000"/>
                </a:solidFill>
              </a:rPr>
              <a:t>The concept of equality</a:t>
            </a:r>
            <a:r>
              <a:rPr lang="en-US" sz="2800" b="1" dirty="0" smtClean="0">
                <a:solidFill>
                  <a:srgbClr val="0070C0"/>
                </a:solidFill>
              </a:rPr>
              <a:t>: interpretation of disability to include HIV status and protect PLHAs from discrimination in both the public and private sectors</a:t>
            </a: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110</a:t>
            </a:fld>
            <a:endParaRPr lang="en-US"/>
          </a:p>
        </p:txBody>
      </p:sp>
    </p:spTree>
  </p:cSld>
  <p:clrMapOvr>
    <a:masterClrMapping/>
  </p:clrMapOvr>
  <p:transition spd="slow">
    <p:cove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Legal and ethical issues related to HIV /AIDS</a:t>
            </a:r>
          </a:p>
          <a:p>
            <a:r>
              <a:rPr lang="en-US" sz="2800" b="1" dirty="0" smtClean="0">
                <a:solidFill>
                  <a:srgbClr val="FF0000"/>
                </a:solidFill>
              </a:rPr>
              <a:t>Employment:</a:t>
            </a:r>
            <a:r>
              <a:rPr lang="en-US" sz="2800" b="1" dirty="0" smtClean="0">
                <a:solidFill>
                  <a:srgbClr val="0070C0"/>
                </a:solidFill>
              </a:rPr>
              <a:t> PLHAs are often denied jobs at the time of recruitment on account of their HIV status; also some HIV + </a:t>
            </a:r>
            <a:r>
              <a:rPr lang="en-US" sz="2800" b="1" dirty="0" err="1" smtClean="0">
                <a:solidFill>
                  <a:srgbClr val="0070C0"/>
                </a:solidFill>
              </a:rPr>
              <a:t>ve</a:t>
            </a:r>
            <a:r>
              <a:rPr lang="en-US" sz="2800" b="1" dirty="0" smtClean="0">
                <a:solidFill>
                  <a:srgbClr val="0070C0"/>
                </a:solidFill>
              </a:rPr>
              <a:t> employees were terminated</a:t>
            </a:r>
          </a:p>
          <a:p>
            <a:r>
              <a:rPr lang="en-US" sz="2800" b="1" dirty="0" smtClean="0">
                <a:solidFill>
                  <a:srgbClr val="FF0000"/>
                </a:solidFill>
              </a:rPr>
              <a:t>Health care</a:t>
            </a:r>
            <a:r>
              <a:rPr lang="en-US" sz="2800" b="1" dirty="0" smtClean="0">
                <a:solidFill>
                  <a:srgbClr val="0070C0"/>
                </a:solidFill>
              </a:rPr>
              <a:t>: stigmatized by having their hospital beds tagged with “HIV–positive” or being isolated in special wards with a lower quality of care</a:t>
            </a: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111</a:t>
            </a:fld>
            <a:endParaRPr lang="en-US"/>
          </a:p>
        </p:txBody>
      </p:sp>
    </p:spTree>
  </p:cSld>
  <p:clrMapOvr>
    <a:masterClrMapping/>
  </p:clrMapOvr>
  <p:transition spd="slow">
    <p:cove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Legal and ethical issues related to HIV /AIDS</a:t>
            </a:r>
          </a:p>
          <a:p>
            <a:r>
              <a:rPr lang="en-US" sz="2800" b="1" dirty="0" smtClean="0">
                <a:solidFill>
                  <a:srgbClr val="FF0000"/>
                </a:solidFill>
              </a:rPr>
              <a:t>Mandatory testing:</a:t>
            </a:r>
            <a:r>
              <a:rPr lang="en-US" sz="2800" b="1" dirty="0" smtClean="0">
                <a:solidFill>
                  <a:srgbClr val="0070C0"/>
                </a:solidFill>
              </a:rPr>
              <a:t> Mandatory testing should extend only to blood and blood fractions, organs or for </a:t>
            </a:r>
            <a:r>
              <a:rPr lang="en-US" sz="2800" b="1" dirty="0" err="1" smtClean="0">
                <a:solidFill>
                  <a:srgbClr val="0070C0"/>
                </a:solidFill>
              </a:rPr>
              <a:t>invitro</a:t>
            </a:r>
            <a:r>
              <a:rPr lang="en-US" sz="2800" b="1" dirty="0" smtClean="0">
                <a:solidFill>
                  <a:srgbClr val="0070C0"/>
                </a:solidFill>
              </a:rPr>
              <a:t>-fertilization or artificial insemination with Consent and Confidentiality</a:t>
            </a:r>
          </a:p>
          <a:p>
            <a:r>
              <a:rPr lang="en-US" sz="2800" b="1" dirty="0" smtClean="0">
                <a:solidFill>
                  <a:srgbClr val="FF0000"/>
                </a:solidFill>
              </a:rPr>
              <a:t>HIV/AIDS And Human Rights</a:t>
            </a:r>
            <a:r>
              <a:rPr lang="en-US" sz="2800" b="1" dirty="0" smtClean="0">
                <a:solidFill>
                  <a:srgbClr val="0070C0"/>
                </a:solidFill>
              </a:rPr>
              <a:t>: Discrimination against people living with HIV/AIDS denies their rights to access health care, information and other social and economic rights granted by the constitution to its citizens.</a:t>
            </a: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112</a:t>
            </a:fld>
            <a:endParaRPr lang="en-US"/>
          </a:p>
        </p:txBody>
      </p:sp>
    </p:spTree>
  </p:cSld>
  <p:clrMapOvr>
    <a:masterClrMapping/>
  </p:clrMapOvr>
  <p:transition spd="slow">
    <p:cove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9. Trauma and disaster Counselling</a:t>
            </a:r>
          </a:p>
        </p:txBody>
      </p:sp>
      <p:sp>
        <p:nvSpPr>
          <p:cNvPr id="3" name="Content Placeholder 2"/>
          <p:cNvSpPr>
            <a:spLocks noGrp="1"/>
          </p:cNvSpPr>
          <p:nvPr>
            <p:ph idx="1"/>
          </p:nvPr>
        </p:nvSpPr>
        <p:spPr>
          <a:xfrm>
            <a:off x="609600" y="914400"/>
            <a:ext cx="8077200" cy="5334000"/>
          </a:xfrm>
        </p:spPr>
        <p:txBody>
          <a:bodyPr>
            <a:noAutofit/>
          </a:bodyPr>
          <a:lstStyle/>
          <a:p>
            <a:r>
              <a:rPr lang="en-US" sz="3200" b="1" dirty="0" smtClean="0">
                <a:solidFill>
                  <a:srgbClr val="0070C0"/>
                </a:solidFill>
              </a:rPr>
              <a:t>Trauma refers to the body or mind being overwhelmed by traumatic events</a:t>
            </a:r>
          </a:p>
          <a:p>
            <a:r>
              <a:rPr lang="en-US" sz="3200" b="1" dirty="0" smtClean="0">
                <a:solidFill>
                  <a:srgbClr val="0070C0"/>
                </a:solidFill>
              </a:rPr>
              <a:t>an emotional trauma contains three common elements</a:t>
            </a:r>
          </a:p>
          <a:p>
            <a:pPr lvl="1"/>
            <a:r>
              <a:rPr lang="en-US" sz="3000" b="1" dirty="0" smtClean="0">
                <a:solidFill>
                  <a:srgbClr val="0070C0"/>
                </a:solidFill>
              </a:rPr>
              <a:t>	it was unexpected;</a:t>
            </a:r>
          </a:p>
          <a:p>
            <a:pPr lvl="1"/>
            <a:r>
              <a:rPr lang="en-US" sz="3000" b="1" dirty="0" smtClean="0">
                <a:solidFill>
                  <a:srgbClr val="0070C0"/>
                </a:solidFill>
              </a:rPr>
              <a:t>	the person was unprepared; and</a:t>
            </a:r>
          </a:p>
          <a:p>
            <a:pPr lvl="1"/>
            <a:r>
              <a:rPr lang="en-US" sz="3000" b="1" dirty="0" smtClean="0">
                <a:solidFill>
                  <a:srgbClr val="0070C0"/>
                </a:solidFill>
              </a:rPr>
              <a:t>	there was nothing the person could do to prevent it from happening</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113</a:t>
            </a:fld>
            <a:endParaRPr lang="en-US"/>
          </a:p>
        </p:txBody>
      </p:sp>
    </p:spTree>
  </p:cSld>
  <p:clrMapOvr>
    <a:masterClrMapping/>
  </p:clrMapOvr>
  <p:transition spd="slow">
    <p:cove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9. Trauma and disaster Counselling</a:t>
            </a:r>
          </a:p>
        </p:txBody>
      </p:sp>
      <p:sp>
        <p:nvSpPr>
          <p:cNvPr id="3" name="Content Placeholder 2"/>
          <p:cNvSpPr>
            <a:spLocks noGrp="1"/>
          </p:cNvSpPr>
          <p:nvPr>
            <p:ph idx="1"/>
          </p:nvPr>
        </p:nvSpPr>
        <p:spPr>
          <a:xfrm>
            <a:off x="609600" y="914400"/>
            <a:ext cx="8077200" cy="5334000"/>
          </a:xfrm>
        </p:spPr>
        <p:txBody>
          <a:bodyPr>
            <a:noAutofit/>
          </a:bodyPr>
          <a:lstStyle/>
          <a:p>
            <a:r>
              <a:rPr lang="en-US" sz="3200" b="1" dirty="0" smtClean="0">
                <a:solidFill>
                  <a:srgbClr val="0070C0"/>
                </a:solidFill>
              </a:rPr>
              <a:t>Trauma is a frightening, threatening and abnormal event or series of events. </a:t>
            </a:r>
          </a:p>
          <a:p>
            <a:r>
              <a:rPr lang="en-US" sz="3200" b="1" dirty="0" smtClean="0">
                <a:solidFill>
                  <a:srgbClr val="0070C0"/>
                </a:solidFill>
              </a:rPr>
              <a:t>Trauma can cause you to be anxious and afraid long after the event occurs</a:t>
            </a:r>
          </a:p>
          <a:p>
            <a:r>
              <a:rPr lang="en-US" sz="3200" b="1" dirty="0" smtClean="0">
                <a:solidFill>
                  <a:srgbClr val="0070C0"/>
                </a:solidFill>
              </a:rPr>
              <a:t>Psychological trauma usually occurs after a particularly distressing event or a series of enduring events</a:t>
            </a:r>
          </a:p>
          <a:p>
            <a:r>
              <a:rPr lang="en-US" sz="3200" b="1" dirty="0" smtClean="0">
                <a:solidFill>
                  <a:srgbClr val="0070C0"/>
                </a:solidFill>
              </a:rPr>
              <a:t>symptoms of psychological trauma is post traumatic stress disorder, or PTSD</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114</a:t>
            </a:fld>
            <a:endParaRPr lang="en-US"/>
          </a:p>
        </p:txBody>
      </p:sp>
    </p:spTree>
  </p:cSld>
  <p:clrMapOvr>
    <a:masterClrMapping/>
  </p:clrMapOvr>
  <p:transition spd="slow">
    <p:cove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Causes of trauma</a:t>
            </a:r>
          </a:p>
        </p:txBody>
      </p:sp>
      <p:sp>
        <p:nvSpPr>
          <p:cNvPr id="3" name="Content Placeholder 2"/>
          <p:cNvSpPr>
            <a:spLocks noGrp="1"/>
          </p:cNvSpPr>
          <p:nvPr>
            <p:ph idx="1"/>
          </p:nvPr>
        </p:nvSpPr>
        <p:spPr>
          <a:xfrm>
            <a:off x="609600" y="914400"/>
            <a:ext cx="8077200" cy="5334000"/>
          </a:xfrm>
        </p:spPr>
        <p:txBody>
          <a:bodyPr>
            <a:noAutofit/>
          </a:bodyPr>
          <a:lstStyle/>
          <a:p>
            <a:r>
              <a:rPr lang="en-US" sz="3200" b="1" dirty="0" smtClean="0">
                <a:solidFill>
                  <a:srgbClr val="0070C0"/>
                </a:solidFill>
              </a:rPr>
              <a:t>Abuse: physical, emotional, sexual or verbal abuse; could be a one-off attack or a recurring form of abuse that takes place over long periods of time</a:t>
            </a:r>
          </a:p>
          <a:p>
            <a:r>
              <a:rPr lang="en-US" sz="3200" b="1" dirty="0" smtClean="0">
                <a:solidFill>
                  <a:srgbClr val="0070C0"/>
                </a:solidFill>
              </a:rPr>
              <a:t>Accidents</a:t>
            </a:r>
          </a:p>
          <a:p>
            <a:r>
              <a:rPr lang="en-US" sz="3200" b="1" dirty="0" smtClean="0">
                <a:solidFill>
                  <a:srgbClr val="0070C0"/>
                </a:solidFill>
              </a:rPr>
              <a:t>Brain tumor and brain injury</a:t>
            </a:r>
          </a:p>
          <a:p>
            <a:r>
              <a:rPr lang="en-US" sz="3200" b="1" dirty="0" smtClean="0">
                <a:solidFill>
                  <a:srgbClr val="0070C0"/>
                </a:solidFill>
              </a:rPr>
              <a:t>Catastrophic events: natural disasters such as earthquakes, tsunamis and hurricanes as well as man-made events like war and bombings</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115</a:t>
            </a:fld>
            <a:endParaRPr lang="en-US"/>
          </a:p>
        </p:txBody>
      </p:sp>
    </p:spTree>
  </p:cSld>
  <p:clrMapOvr>
    <a:masterClrMapping/>
  </p:clrMapOvr>
  <p:transition spd="slow">
    <p:cove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Causes of trauma</a:t>
            </a:r>
          </a:p>
        </p:txBody>
      </p:sp>
      <p:sp>
        <p:nvSpPr>
          <p:cNvPr id="3" name="Content Placeholder 2"/>
          <p:cNvSpPr>
            <a:spLocks noGrp="1"/>
          </p:cNvSpPr>
          <p:nvPr>
            <p:ph idx="1"/>
          </p:nvPr>
        </p:nvSpPr>
        <p:spPr>
          <a:xfrm>
            <a:off x="609600" y="914400"/>
            <a:ext cx="8077200" cy="5334000"/>
          </a:xfrm>
        </p:spPr>
        <p:txBody>
          <a:bodyPr>
            <a:noAutofit/>
          </a:bodyPr>
          <a:lstStyle/>
          <a:p>
            <a:r>
              <a:rPr lang="en-US" sz="3200" b="1" dirty="0" smtClean="0">
                <a:solidFill>
                  <a:srgbClr val="0070C0"/>
                </a:solidFill>
              </a:rPr>
              <a:t>Physical injury</a:t>
            </a:r>
          </a:p>
          <a:p>
            <a:r>
              <a:rPr lang="en-US" sz="3200" b="1" dirty="0" smtClean="0">
                <a:solidFill>
                  <a:srgbClr val="0070C0"/>
                </a:solidFill>
              </a:rPr>
              <a:t>Terminal illness/bereavement</a:t>
            </a:r>
          </a:p>
          <a:p>
            <a:r>
              <a:rPr lang="en-US" sz="3200" b="1" dirty="0" smtClean="0">
                <a:solidFill>
                  <a:srgbClr val="0070C0"/>
                </a:solidFill>
              </a:rPr>
              <a:t>Violence: victim of physical violence, threatened with violence or even witnessed violence</a:t>
            </a:r>
          </a:p>
          <a:p>
            <a:r>
              <a:rPr lang="en-US" sz="3200" b="1" dirty="0" smtClean="0">
                <a:solidFill>
                  <a:srgbClr val="0070C0"/>
                </a:solidFill>
              </a:rPr>
              <a:t>people believe to be “</a:t>
            </a:r>
            <a:r>
              <a:rPr lang="en-US" sz="3200" b="1" dirty="0" err="1" smtClean="0">
                <a:solidFill>
                  <a:srgbClr val="0070C0"/>
                </a:solidFill>
              </a:rPr>
              <a:t>traumatised</a:t>
            </a:r>
            <a:r>
              <a:rPr lang="en-US" sz="3200" b="1" dirty="0" smtClean="0">
                <a:solidFill>
                  <a:srgbClr val="0070C0"/>
                </a:solidFill>
              </a:rPr>
              <a:t>” when experience or witness an extreme event such as rape, sexual assault, a car accident, armed hold up, domestic violence, war or natural disaster.</a:t>
            </a: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116</a:t>
            </a:fld>
            <a:endParaRPr lang="en-US"/>
          </a:p>
        </p:txBody>
      </p:sp>
    </p:spTree>
  </p:cSld>
  <p:clrMapOvr>
    <a:masterClrMapping/>
  </p:clrMapOvr>
  <p:transition spd="slow">
    <p:cove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Symptoms of trauma</a:t>
            </a:r>
          </a:p>
        </p:txBody>
      </p:sp>
      <p:sp>
        <p:nvSpPr>
          <p:cNvPr id="3" name="Content Placeholder 2"/>
          <p:cNvSpPr>
            <a:spLocks noGrp="1"/>
          </p:cNvSpPr>
          <p:nvPr>
            <p:ph idx="1"/>
          </p:nvPr>
        </p:nvSpPr>
        <p:spPr>
          <a:xfrm>
            <a:off x="609600" y="914400"/>
            <a:ext cx="8077200" cy="5334000"/>
          </a:xfrm>
        </p:spPr>
        <p:txBody>
          <a:bodyPr>
            <a:noAutofit/>
          </a:bodyPr>
          <a:lstStyle/>
          <a:p>
            <a:pPr>
              <a:buNone/>
            </a:pPr>
            <a:r>
              <a:rPr lang="en-US" sz="3000" b="1" dirty="0" smtClean="0">
                <a:solidFill>
                  <a:srgbClr val="0070C0"/>
                </a:solidFill>
              </a:rPr>
              <a:t>•	Insomnia: Difficulty sleeping</a:t>
            </a:r>
          </a:p>
          <a:p>
            <a:pPr>
              <a:buNone/>
            </a:pPr>
            <a:r>
              <a:rPr lang="en-US" sz="3000" b="1" dirty="0" smtClean="0">
                <a:solidFill>
                  <a:srgbClr val="0070C0"/>
                </a:solidFill>
              </a:rPr>
              <a:t>•	Poor concentration</a:t>
            </a:r>
          </a:p>
          <a:p>
            <a:pPr>
              <a:buNone/>
            </a:pPr>
            <a:r>
              <a:rPr lang="en-US" sz="3000" b="1" dirty="0" smtClean="0">
                <a:solidFill>
                  <a:srgbClr val="0070C0"/>
                </a:solidFill>
              </a:rPr>
              <a:t>•	Depression: Low energy</a:t>
            </a:r>
          </a:p>
          <a:p>
            <a:pPr>
              <a:buNone/>
            </a:pPr>
            <a:r>
              <a:rPr lang="en-US" sz="3000" b="1" dirty="0" smtClean="0">
                <a:solidFill>
                  <a:srgbClr val="0070C0"/>
                </a:solidFill>
              </a:rPr>
              <a:t>•	Change in appetite</a:t>
            </a:r>
          </a:p>
          <a:p>
            <a:pPr>
              <a:buNone/>
            </a:pPr>
            <a:r>
              <a:rPr lang="en-US" sz="3000" b="1" dirty="0" smtClean="0">
                <a:solidFill>
                  <a:srgbClr val="0070C0"/>
                </a:solidFill>
              </a:rPr>
              <a:t>•	Anxiety: Always feeling on guard</a:t>
            </a:r>
          </a:p>
          <a:p>
            <a:pPr>
              <a:buNone/>
            </a:pPr>
            <a:r>
              <a:rPr lang="en-US" sz="3000" b="1" dirty="0" smtClean="0">
                <a:solidFill>
                  <a:srgbClr val="0070C0"/>
                </a:solidFill>
              </a:rPr>
              <a:t>•	Easily startled</a:t>
            </a:r>
          </a:p>
          <a:p>
            <a:pPr>
              <a:buNone/>
            </a:pPr>
            <a:r>
              <a:rPr lang="en-US" sz="3000" b="1" dirty="0" smtClean="0">
                <a:solidFill>
                  <a:srgbClr val="0070C0"/>
                </a:solidFill>
              </a:rPr>
              <a:t>•	Intense feelings of sadness, fear, horror or helplessness</a:t>
            </a:r>
          </a:p>
          <a:p>
            <a:pPr>
              <a:buNone/>
            </a:pPr>
            <a:r>
              <a:rPr lang="en-US" sz="3000" b="1" dirty="0" smtClean="0">
                <a:solidFill>
                  <a:srgbClr val="0070C0"/>
                </a:solidFill>
              </a:rPr>
              <a:t>•	Stress</a:t>
            </a:r>
          </a:p>
          <a:p>
            <a:pPr>
              <a:buNone/>
            </a:pPr>
            <a:r>
              <a:rPr lang="en-US" sz="3000" b="1" dirty="0" smtClean="0">
                <a:solidFill>
                  <a:srgbClr val="0070C0"/>
                </a:solidFill>
              </a:rPr>
              <a:t>•	Loss of self-esteem </a:t>
            </a:r>
          </a:p>
          <a:p>
            <a:pPr>
              <a:buNone/>
            </a:pPr>
            <a:endParaRPr lang="en-US" sz="30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117</a:t>
            </a:fld>
            <a:endParaRPr lang="en-US"/>
          </a:p>
        </p:txBody>
      </p:sp>
    </p:spTree>
  </p:cSld>
  <p:clrMapOvr>
    <a:masterClrMapping/>
  </p:clrMapOvr>
  <p:transition spd="slow">
    <p:cove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Symptoms of trauma</a:t>
            </a:r>
          </a:p>
        </p:txBody>
      </p:sp>
      <p:sp>
        <p:nvSpPr>
          <p:cNvPr id="3" name="Content Placeholder 2"/>
          <p:cNvSpPr>
            <a:spLocks noGrp="1"/>
          </p:cNvSpPr>
          <p:nvPr>
            <p:ph idx="1"/>
          </p:nvPr>
        </p:nvSpPr>
        <p:spPr>
          <a:xfrm>
            <a:off x="457200" y="914400"/>
            <a:ext cx="8686800" cy="5334000"/>
          </a:xfrm>
        </p:spPr>
        <p:txBody>
          <a:bodyPr>
            <a:noAutofit/>
          </a:bodyPr>
          <a:lstStyle/>
          <a:p>
            <a:pPr>
              <a:buNone/>
            </a:pPr>
            <a:r>
              <a:rPr lang="en-US" sz="3000" b="1" dirty="0" smtClean="0">
                <a:solidFill>
                  <a:srgbClr val="0070C0"/>
                </a:solidFill>
              </a:rPr>
              <a:t>•	Avoiding strong emotions</a:t>
            </a:r>
          </a:p>
          <a:p>
            <a:pPr>
              <a:buNone/>
            </a:pPr>
            <a:r>
              <a:rPr lang="en-US" sz="3000" b="1" dirty="0" smtClean="0">
                <a:solidFill>
                  <a:srgbClr val="0070C0"/>
                </a:solidFill>
              </a:rPr>
              <a:t>•	Feeling detached or isolated from people</a:t>
            </a:r>
          </a:p>
          <a:p>
            <a:pPr>
              <a:buNone/>
            </a:pPr>
            <a:r>
              <a:rPr lang="en-US" sz="3000" b="1" dirty="0" smtClean="0">
                <a:solidFill>
                  <a:srgbClr val="0070C0"/>
                </a:solidFill>
              </a:rPr>
              <a:t>•	Flashbacks: Repeated, distressing memories, dreams associated with the events</a:t>
            </a:r>
          </a:p>
          <a:p>
            <a:pPr>
              <a:buNone/>
            </a:pPr>
            <a:r>
              <a:rPr lang="en-US" sz="3000" b="1" dirty="0" smtClean="0">
                <a:solidFill>
                  <a:srgbClr val="0070C0"/>
                </a:solidFill>
              </a:rPr>
              <a:t>•	Problems in relationships, trouble feeling love, trust or other strong emotions</a:t>
            </a:r>
          </a:p>
          <a:p>
            <a:pPr>
              <a:buNone/>
            </a:pPr>
            <a:r>
              <a:rPr lang="en-US" sz="3000" b="1" dirty="0" smtClean="0">
                <a:solidFill>
                  <a:srgbClr val="0070C0"/>
                </a:solidFill>
              </a:rPr>
              <a:t>•	Frequent feelings of anger or irritation</a:t>
            </a:r>
          </a:p>
          <a:p>
            <a:pPr>
              <a:buNone/>
            </a:pPr>
            <a:r>
              <a:rPr lang="en-US" sz="3000" b="1" dirty="0" smtClean="0">
                <a:solidFill>
                  <a:srgbClr val="0070C0"/>
                </a:solidFill>
              </a:rPr>
              <a:t>•	Feelings of guilt or shame</a:t>
            </a:r>
          </a:p>
          <a:p>
            <a:pPr>
              <a:buNone/>
            </a:pPr>
            <a:r>
              <a:rPr lang="en-US" sz="3000" b="1" dirty="0" smtClean="0">
                <a:solidFill>
                  <a:srgbClr val="0070C0"/>
                </a:solidFill>
              </a:rPr>
              <a:t>•	Intense feelings of responsibility and blame</a:t>
            </a:r>
          </a:p>
          <a:p>
            <a:pPr>
              <a:buNone/>
            </a:pPr>
            <a:r>
              <a:rPr lang="en-US" sz="3000" b="1" dirty="0" smtClean="0">
                <a:solidFill>
                  <a:srgbClr val="0070C0"/>
                </a:solidFill>
              </a:rPr>
              <a:t>•	Self-medication : drugs / alcohol</a:t>
            </a: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118</a:t>
            </a:fld>
            <a:endParaRPr lang="en-US"/>
          </a:p>
        </p:txBody>
      </p:sp>
    </p:spTree>
  </p:cSld>
  <p:clrMapOvr>
    <a:masterClrMapping/>
  </p:clrMapOvr>
  <p:transition spd="slow">
    <p:cove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Symptoms of trauma</a:t>
            </a:r>
          </a:p>
        </p:txBody>
      </p:sp>
      <p:sp>
        <p:nvSpPr>
          <p:cNvPr id="3" name="Content Placeholder 2"/>
          <p:cNvSpPr>
            <a:spLocks noGrp="1"/>
          </p:cNvSpPr>
          <p:nvPr>
            <p:ph idx="1"/>
          </p:nvPr>
        </p:nvSpPr>
        <p:spPr>
          <a:xfrm>
            <a:off x="457200" y="762000"/>
            <a:ext cx="8686800" cy="5486400"/>
          </a:xfrm>
        </p:spPr>
        <p:txBody>
          <a:bodyPr>
            <a:noAutofit/>
          </a:bodyPr>
          <a:lstStyle/>
          <a:p>
            <a:r>
              <a:rPr lang="en-US" sz="3000" b="1" dirty="0" smtClean="0">
                <a:solidFill>
                  <a:srgbClr val="0070C0"/>
                </a:solidFill>
              </a:rPr>
              <a:t>natural coping mechanism can become overloaded</a:t>
            </a:r>
          </a:p>
          <a:p>
            <a:r>
              <a:rPr lang="en-US" sz="3000" b="1" dirty="0" smtClean="0">
                <a:solidFill>
                  <a:srgbClr val="0070C0"/>
                </a:solidFill>
              </a:rPr>
              <a:t>The limbic system’s traumatic memories in the form of painful feelings such as anxiety, panic, anger or despair are continually triggered in the present (flashbacks)</a:t>
            </a:r>
          </a:p>
          <a:p>
            <a:r>
              <a:rPr lang="en-US" sz="3000" b="1" dirty="0" smtClean="0">
                <a:solidFill>
                  <a:srgbClr val="0070C0"/>
                </a:solidFill>
              </a:rPr>
              <a:t>unable to function in day-to-day life</a:t>
            </a:r>
          </a:p>
          <a:p>
            <a:r>
              <a:rPr lang="en-US" sz="3000" b="1" dirty="0" smtClean="0">
                <a:solidFill>
                  <a:srgbClr val="0070C0"/>
                </a:solidFill>
              </a:rPr>
              <a:t>unable to form or maintain relationships.</a:t>
            </a:r>
          </a:p>
          <a:p>
            <a:r>
              <a:rPr lang="en-US" sz="3000" b="1" dirty="0" smtClean="0">
                <a:solidFill>
                  <a:srgbClr val="0070C0"/>
                </a:solidFill>
              </a:rPr>
              <a:t>self-medicating with drugs and/or alcohol.</a:t>
            </a:r>
          </a:p>
          <a:p>
            <a:r>
              <a:rPr lang="en-US" sz="3000" b="1" dirty="0" smtClean="0">
                <a:solidFill>
                  <a:srgbClr val="0070C0"/>
                </a:solidFill>
              </a:rPr>
              <a:t>feel emotionally numb.</a:t>
            </a:r>
          </a:p>
          <a:p>
            <a:r>
              <a:rPr lang="en-US" sz="3000" b="1" dirty="0" smtClean="0">
                <a:solidFill>
                  <a:srgbClr val="0070C0"/>
                </a:solidFill>
              </a:rPr>
              <a:t>anxiety/stress disorder due to trauma</a:t>
            </a:r>
          </a:p>
          <a:p>
            <a:endParaRPr lang="en-US" sz="30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119</a:t>
            </a:fld>
            <a:endParaRPr lang="en-US"/>
          </a:p>
        </p:txBody>
      </p:sp>
    </p:spTree>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800" b="1" dirty="0" smtClean="0">
                <a:solidFill>
                  <a:srgbClr val="C00000"/>
                </a:solidFill>
              </a:rPr>
              <a:t>Needs addressed by CGC</a:t>
            </a:r>
          </a:p>
          <a:p>
            <a:pPr marL="812800" indent="-812800">
              <a:spcBef>
                <a:spcPts val="600"/>
              </a:spcBef>
            </a:pPr>
            <a:r>
              <a:rPr lang="en-US" sz="2800" b="1" dirty="0" smtClean="0">
                <a:solidFill>
                  <a:srgbClr val="0070C0"/>
                </a:solidFill>
              </a:rPr>
              <a:t>	</a:t>
            </a:r>
            <a:r>
              <a:rPr lang="en-US" sz="2800" b="1" dirty="0" smtClean="0">
                <a:solidFill>
                  <a:srgbClr val="C00000"/>
                </a:solidFill>
              </a:rPr>
              <a:t>b.	Needs of the adolescent and the youth </a:t>
            </a:r>
            <a:endParaRPr lang="en-US" sz="2800" b="1" i="1" dirty="0" smtClean="0">
              <a:solidFill>
                <a:srgbClr val="C00000"/>
              </a:solidFill>
            </a:endParaRPr>
          </a:p>
          <a:p>
            <a:pPr marL="2641600" lvl="4" indent="-812800">
              <a:spcBef>
                <a:spcPts val="600"/>
              </a:spcBef>
            </a:pPr>
            <a:r>
              <a:rPr lang="en-US" sz="2800" b="1" dirty="0" err="1" smtClean="0">
                <a:solidFill>
                  <a:srgbClr val="0070C0"/>
                </a:solidFill>
              </a:rPr>
              <a:t>i</a:t>
            </a:r>
            <a:r>
              <a:rPr lang="en-US" sz="2800" b="1" dirty="0" smtClean="0">
                <a:solidFill>
                  <a:srgbClr val="0070C0"/>
                </a:solidFill>
              </a:rPr>
              <a:t>.	Development counselling for the adolescent</a:t>
            </a:r>
          </a:p>
          <a:p>
            <a:pPr marL="2641600" lvl="4" indent="-812800">
              <a:spcBef>
                <a:spcPts val="600"/>
              </a:spcBef>
            </a:pPr>
            <a:r>
              <a:rPr lang="en-US" sz="2800" b="1" dirty="0" smtClean="0">
                <a:solidFill>
                  <a:srgbClr val="0070C0"/>
                </a:solidFill>
              </a:rPr>
              <a:t>ii.	Educational guidance for under achievers</a:t>
            </a:r>
          </a:p>
          <a:p>
            <a:pPr marL="2641600" lvl="4" indent="-812800">
              <a:spcBef>
                <a:spcPts val="600"/>
              </a:spcBef>
            </a:pPr>
            <a:r>
              <a:rPr lang="en-US" sz="2800" b="1" dirty="0" smtClean="0">
                <a:solidFill>
                  <a:srgbClr val="0070C0"/>
                </a:solidFill>
              </a:rPr>
              <a:t>iii.	Career and vocational guidance</a:t>
            </a:r>
          </a:p>
          <a:p>
            <a:pPr marL="2641600" lvl="4" indent="-812800">
              <a:spcBef>
                <a:spcPts val="600"/>
              </a:spcBef>
            </a:pPr>
            <a:r>
              <a:rPr lang="en-US" sz="2800" b="1" dirty="0" smtClean="0">
                <a:solidFill>
                  <a:srgbClr val="0070C0"/>
                </a:solidFill>
              </a:rPr>
              <a:t>iv.	Pre marital counselling</a:t>
            </a:r>
          </a:p>
          <a:p>
            <a:pPr marL="2641600" lvl="4" indent="-812800">
              <a:spcBef>
                <a:spcPts val="600"/>
              </a:spcBef>
              <a:buAutoNum type="romanLcPeriod" startAt="5"/>
            </a:pPr>
            <a:r>
              <a:rPr lang="en-US" sz="2800" b="1" dirty="0" smtClean="0">
                <a:solidFill>
                  <a:srgbClr val="0070C0"/>
                </a:solidFill>
              </a:rPr>
              <a:t>Leadership training for personality development</a:t>
            </a:r>
          </a:p>
          <a:p>
            <a:pPr marL="812800" indent="-812800">
              <a:spcBef>
                <a:spcPts val="600"/>
              </a:spcBef>
              <a:buFont typeface="Arial" pitchFamily="34" charset="0"/>
              <a:buAutoNum type="romanLcPeriod" startAt="5"/>
            </a:pPr>
            <a:endParaRPr lang="en-US" sz="2800" b="1" dirty="0" smtClean="0">
              <a:solidFill>
                <a:srgbClr val="0070C0"/>
              </a:solidFill>
            </a:endParaRPr>
          </a:p>
        </p:txBody>
      </p:sp>
      <p:sp>
        <p:nvSpPr>
          <p:cNvPr id="4" name="Date Placeholder 3"/>
          <p:cNvSpPr>
            <a:spLocks noGrp="1"/>
          </p:cNvSpPr>
          <p:nvPr>
            <p:ph type="dt" sz="quarter" idx="10"/>
          </p:nvPr>
        </p:nvSpPr>
        <p:spPr/>
        <p:txBody>
          <a:bodyPr/>
          <a:lstStyle/>
          <a:p>
            <a:pPr>
              <a:defRPr/>
            </a:pPr>
            <a:fld id="{7800103E-AF8D-455C-8969-AC01A2ED3DC2}" type="datetime9">
              <a:rPr lang="en-US" smtClean="0"/>
              <a:pPr>
                <a:defRPr/>
              </a:pPr>
              <a:t>3/27/2018 10:00:21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smtClean="0"/>
              <a:t>child welfare</a:t>
            </a:r>
            <a:endParaRPr lang="en-US"/>
          </a:p>
        </p:txBody>
      </p:sp>
    </p:spTree>
  </p:cSld>
  <p:clrMapOvr>
    <a:masterClrMapping/>
  </p:clrMapOvr>
  <p:transition spd="slow">
    <p:cove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Trauma counselling</a:t>
            </a:r>
          </a:p>
        </p:txBody>
      </p:sp>
      <p:sp>
        <p:nvSpPr>
          <p:cNvPr id="3" name="Content Placeholder 2"/>
          <p:cNvSpPr>
            <a:spLocks noGrp="1"/>
          </p:cNvSpPr>
          <p:nvPr>
            <p:ph idx="1"/>
          </p:nvPr>
        </p:nvSpPr>
        <p:spPr>
          <a:xfrm>
            <a:off x="457200" y="762000"/>
            <a:ext cx="8686800" cy="5486400"/>
          </a:xfrm>
        </p:spPr>
        <p:txBody>
          <a:bodyPr>
            <a:noAutofit/>
          </a:bodyPr>
          <a:lstStyle/>
          <a:p>
            <a:r>
              <a:rPr lang="en-US" sz="3000" b="1" dirty="0" smtClean="0">
                <a:solidFill>
                  <a:srgbClr val="FF0000"/>
                </a:solidFill>
              </a:rPr>
              <a:t>Somatic experiencing: </a:t>
            </a:r>
            <a:r>
              <a:rPr lang="en-US" sz="3000" b="1" dirty="0" smtClean="0">
                <a:solidFill>
                  <a:srgbClr val="0070C0"/>
                </a:solidFill>
              </a:rPr>
              <a:t>body's unique ability to heal itself by focusing on bodily sensations as opposed to thoughts and memories (natural survival instincts take over and the participant releases pent-up energy by crying, shaking and other physical reactions)</a:t>
            </a:r>
          </a:p>
          <a:p>
            <a:r>
              <a:rPr lang="en-US" sz="3000" b="1" dirty="0" smtClean="0">
                <a:solidFill>
                  <a:srgbClr val="0070C0"/>
                </a:solidFill>
              </a:rPr>
              <a:t>Cognitive behavioural therapy: at changing the way individuals think and how they react to these thoughts</a:t>
            </a:r>
          </a:p>
          <a:p>
            <a:r>
              <a:rPr lang="en-US" sz="3000" b="1" dirty="0" smtClean="0">
                <a:solidFill>
                  <a:srgbClr val="0070C0"/>
                </a:solidFill>
              </a:rPr>
              <a:t>Eye movement </a:t>
            </a:r>
            <a:r>
              <a:rPr lang="en-US" sz="3000" b="1" dirty="0" err="1" smtClean="0">
                <a:solidFill>
                  <a:srgbClr val="0070C0"/>
                </a:solidFill>
              </a:rPr>
              <a:t>desensitisation</a:t>
            </a:r>
            <a:r>
              <a:rPr lang="en-US" sz="3000" b="1" dirty="0" smtClean="0">
                <a:solidFill>
                  <a:srgbClr val="0070C0"/>
                </a:solidFill>
              </a:rPr>
              <a:t> and reprocessing (EMDR): rhythmic left to right stimulation</a:t>
            </a: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120</a:t>
            </a:fld>
            <a:endParaRPr lang="en-US"/>
          </a:p>
        </p:txBody>
      </p:sp>
    </p:spTree>
  </p:cSld>
  <p:clrMapOvr>
    <a:masterClrMapping/>
  </p:clrMapOvr>
  <p:transition spd="slow">
    <p:cove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Trauma counselling</a:t>
            </a:r>
          </a:p>
        </p:txBody>
      </p:sp>
      <p:sp>
        <p:nvSpPr>
          <p:cNvPr id="3" name="Content Placeholder 2"/>
          <p:cNvSpPr>
            <a:spLocks noGrp="1"/>
          </p:cNvSpPr>
          <p:nvPr>
            <p:ph idx="1"/>
          </p:nvPr>
        </p:nvSpPr>
        <p:spPr>
          <a:xfrm>
            <a:off x="457200" y="762000"/>
            <a:ext cx="8686800" cy="5486400"/>
          </a:xfrm>
        </p:spPr>
        <p:txBody>
          <a:bodyPr>
            <a:noAutofit/>
          </a:bodyPr>
          <a:lstStyle/>
          <a:p>
            <a:r>
              <a:rPr lang="en-US" sz="2800" b="1" dirty="0" smtClean="0">
                <a:solidFill>
                  <a:srgbClr val="FF0000"/>
                </a:solidFill>
              </a:rPr>
              <a:t>Somatic experiencing: </a:t>
            </a:r>
            <a:r>
              <a:rPr lang="en-US" sz="2800" b="1" dirty="0" smtClean="0">
                <a:solidFill>
                  <a:srgbClr val="0070C0"/>
                </a:solidFill>
              </a:rPr>
              <a:t>body's unique ability to heal itself by focusing on bodily sensations as opposed to thoughts and memories (natural survival instincts take over and the participant releases pent-up energy by crying, shaking and other physical reactions)</a:t>
            </a:r>
          </a:p>
          <a:p>
            <a:r>
              <a:rPr lang="en-US" sz="2800" b="1" dirty="0" smtClean="0">
                <a:solidFill>
                  <a:srgbClr val="FF0000"/>
                </a:solidFill>
              </a:rPr>
              <a:t>Cognitive behavioural therapy: </a:t>
            </a:r>
            <a:r>
              <a:rPr lang="en-US" sz="2800" b="1" dirty="0" smtClean="0">
                <a:solidFill>
                  <a:srgbClr val="0070C0"/>
                </a:solidFill>
              </a:rPr>
              <a:t>at changing the way individuals think and how they react to these thoughts</a:t>
            </a:r>
          </a:p>
          <a:p>
            <a:r>
              <a:rPr lang="en-US" sz="2800" b="1" dirty="0" smtClean="0">
                <a:solidFill>
                  <a:srgbClr val="FF0000"/>
                </a:solidFill>
              </a:rPr>
              <a:t>Eye movement </a:t>
            </a:r>
            <a:r>
              <a:rPr lang="en-US" sz="2800" b="1" dirty="0" err="1" smtClean="0">
                <a:solidFill>
                  <a:srgbClr val="FF0000"/>
                </a:solidFill>
              </a:rPr>
              <a:t>desensitisation</a:t>
            </a:r>
            <a:r>
              <a:rPr lang="en-US" sz="2800" b="1" dirty="0" smtClean="0">
                <a:solidFill>
                  <a:srgbClr val="FF0000"/>
                </a:solidFill>
              </a:rPr>
              <a:t> and reprocessing (EMDR</a:t>
            </a:r>
            <a:r>
              <a:rPr lang="en-US" sz="2800" b="1" dirty="0" smtClean="0">
                <a:solidFill>
                  <a:srgbClr val="0070C0"/>
                </a:solidFill>
              </a:rPr>
              <a:t>): rhythmic left to right stimulation help by 'unfreezing' traumatic memories</a:t>
            </a: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121</a:t>
            </a:fld>
            <a:endParaRPr lang="en-US"/>
          </a:p>
        </p:txBody>
      </p:sp>
    </p:spTree>
  </p:cSld>
  <p:clrMapOvr>
    <a:masterClrMapping/>
  </p:clrMapOvr>
  <p:transition spd="slow">
    <p:cove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Trauma counselling</a:t>
            </a:r>
          </a:p>
        </p:txBody>
      </p:sp>
      <p:sp>
        <p:nvSpPr>
          <p:cNvPr id="3" name="Content Placeholder 2"/>
          <p:cNvSpPr>
            <a:spLocks noGrp="1"/>
          </p:cNvSpPr>
          <p:nvPr>
            <p:ph idx="1"/>
          </p:nvPr>
        </p:nvSpPr>
        <p:spPr>
          <a:xfrm>
            <a:off x="533400" y="762000"/>
            <a:ext cx="8305800" cy="5486400"/>
          </a:xfrm>
        </p:spPr>
        <p:txBody>
          <a:bodyPr>
            <a:noAutofit/>
          </a:bodyPr>
          <a:lstStyle/>
          <a:p>
            <a:r>
              <a:rPr lang="en-US" sz="3000" b="1" dirty="0" smtClean="0">
                <a:solidFill>
                  <a:srgbClr val="0070C0"/>
                </a:solidFill>
              </a:rPr>
              <a:t>Don't isolate: Keep a strong support network </a:t>
            </a:r>
          </a:p>
          <a:p>
            <a:r>
              <a:rPr lang="en-US" sz="3000" b="1" dirty="0" smtClean="0">
                <a:solidFill>
                  <a:srgbClr val="0070C0"/>
                </a:solidFill>
              </a:rPr>
              <a:t>Ask for help </a:t>
            </a:r>
          </a:p>
          <a:p>
            <a:r>
              <a:rPr lang="en-IN" sz="3000" b="1" dirty="0" smtClean="0">
                <a:solidFill>
                  <a:srgbClr val="0070C0"/>
                </a:solidFill>
              </a:rPr>
              <a:t>Participate in social activities </a:t>
            </a:r>
          </a:p>
          <a:p>
            <a:r>
              <a:rPr lang="en-IN" sz="3000" b="1" dirty="0" smtClean="0">
                <a:solidFill>
                  <a:srgbClr val="0070C0"/>
                </a:solidFill>
              </a:rPr>
              <a:t>Volunteer to help others </a:t>
            </a:r>
          </a:p>
          <a:p>
            <a:r>
              <a:rPr lang="en-IN" sz="3000" b="1" dirty="0" smtClean="0">
                <a:solidFill>
                  <a:srgbClr val="0070C0"/>
                </a:solidFill>
              </a:rPr>
              <a:t>Stick to a daily routine </a:t>
            </a:r>
          </a:p>
          <a:p>
            <a:r>
              <a:rPr lang="en-IN" sz="3000" b="1" dirty="0" smtClean="0">
                <a:solidFill>
                  <a:srgbClr val="0070C0"/>
                </a:solidFill>
              </a:rPr>
              <a:t>Acknowledge feelings as they occur </a:t>
            </a:r>
          </a:p>
          <a:p>
            <a:r>
              <a:rPr lang="en-IN" sz="3000" b="1" dirty="0" smtClean="0">
                <a:solidFill>
                  <a:srgbClr val="0070C0"/>
                </a:solidFill>
              </a:rPr>
              <a:t>Look after yourself </a:t>
            </a:r>
          </a:p>
          <a:p>
            <a:r>
              <a:rPr lang="en-IN" sz="3000" b="1" dirty="0" smtClean="0">
                <a:solidFill>
                  <a:srgbClr val="0070C0"/>
                </a:solidFill>
              </a:rPr>
              <a:t>Avoid alcohol and drugs </a:t>
            </a:r>
          </a:p>
          <a:p>
            <a:r>
              <a:rPr lang="en-IN" sz="3000" b="1" dirty="0" smtClean="0">
                <a:solidFill>
                  <a:srgbClr val="0070C0"/>
                </a:solidFill>
              </a:rPr>
              <a:t>Learn relaxation techniques </a:t>
            </a:r>
            <a:endParaRPr lang="en-US" sz="3000" b="1" dirty="0" smtClean="0">
              <a:solidFill>
                <a:srgbClr val="0070C0"/>
              </a:solidFill>
            </a:endParaRPr>
          </a:p>
          <a:p>
            <a:endParaRPr lang="en-US" sz="30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122</a:t>
            </a:fld>
            <a:endParaRPr lang="en-US"/>
          </a:p>
        </p:txBody>
      </p:sp>
    </p:spTree>
  </p:cSld>
  <p:clrMapOvr>
    <a:masterClrMapping/>
  </p:clrMapOvr>
  <p:transition spd="slow">
    <p:cove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Benefits of Trauma counselling</a:t>
            </a:r>
          </a:p>
        </p:txBody>
      </p:sp>
      <p:sp>
        <p:nvSpPr>
          <p:cNvPr id="3" name="Content Placeholder 2"/>
          <p:cNvSpPr>
            <a:spLocks noGrp="1"/>
          </p:cNvSpPr>
          <p:nvPr>
            <p:ph idx="1"/>
          </p:nvPr>
        </p:nvSpPr>
        <p:spPr>
          <a:xfrm>
            <a:off x="533400" y="762000"/>
            <a:ext cx="8305800" cy="5486400"/>
          </a:xfrm>
        </p:spPr>
        <p:txBody>
          <a:bodyPr>
            <a:noAutofit/>
          </a:bodyPr>
          <a:lstStyle/>
          <a:p>
            <a:r>
              <a:rPr lang="en-US" sz="3000" b="1" dirty="0" smtClean="0">
                <a:solidFill>
                  <a:srgbClr val="0070C0"/>
                </a:solidFill>
              </a:rPr>
              <a:t>Help you to understand your coping mechanisms;</a:t>
            </a:r>
          </a:p>
          <a:p>
            <a:r>
              <a:rPr lang="en-US" sz="3000" b="1" dirty="0" smtClean="0">
                <a:solidFill>
                  <a:srgbClr val="0070C0"/>
                </a:solidFill>
              </a:rPr>
              <a:t>Validate your feelings and emotions;</a:t>
            </a:r>
          </a:p>
          <a:p>
            <a:r>
              <a:rPr lang="en-US" sz="3000" b="1" dirty="0" smtClean="0">
                <a:solidFill>
                  <a:srgbClr val="0070C0"/>
                </a:solidFill>
              </a:rPr>
              <a:t>Stop using suppression and avoidance as a form of </a:t>
            </a:r>
            <a:r>
              <a:rPr lang="en-US" sz="3000" b="1" dirty="0" smtClean="0">
                <a:solidFill>
                  <a:srgbClr val="0070C0"/>
                </a:solidFill>
              </a:rPr>
              <a:t>defense;</a:t>
            </a:r>
            <a:endParaRPr lang="en-US" sz="3000" b="1" dirty="0" smtClean="0">
              <a:solidFill>
                <a:srgbClr val="0070C0"/>
              </a:solidFill>
            </a:endParaRPr>
          </a:p>
          <a:p>
            <a:r>
              <a:rPr lang="en-US" sz="3000" b="1" dirty="0" smtClean="0">
                <a:solidFill>
                  <a:srgbClr val="0070C0"/>
                </a:solidFill>
              </a:rPr>
              <a:t>Help you to make sense of what has happened to you;</a:t>
            </a:r>
          </a:p>
          <a:p>
            <a:r>
              <a:rPr lang="en-US" sz="3000" b="1" dirty="0" smtClean="0">
                <a:solidFill>
                  <a:srgbClr val="0070C0"/>
                </a:solidFill>
              </a:rPr>
              <a:t>Integrate the event meaningfully into your life.</a:t>
            </a:r>
          </a:p>
          <a:p>
            <a:r>
              <a:rPr lang="en-US" sz="3000" b="1" dirty="0" smtClean="0">
                <a:solidFill>
                  <a:srgbClr val="0070C0"/>
                </a:solidFill>
              </a:rPr>
              <a:t>Begin to live in the present rather than constantly being retriggered by the past.</a:t>
            </a: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123</a:t>
            </a:fld>
            <a:endParaRPr lang="en-US"/>
          </a:p>
        </p:txBody>
      </p:sp>
    </p:spTree>
  </p:cSld>
  <p:clrMapOvr>
    <a:masterClrMapping/>
  </p:clrMapOvr>
  <p:transition spd="slow">
    <p:cove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Benefits of Trauma counselling</a:t>
            </a:r>
          </a:p>
        </p:txBody>
      </p:sp>
      <p:sp>
        <p:nvSpPr>
          <p:cNvPr id="3" name="Content Placeholder 2"/>
          <p:cNvSpPr>
            <a:spLocks noGrp="1"/>
          </p:cNvSpPr>
          <p:nvPr>
            <p:ph idx="1"/>
          </p:nvPr>
        </p:nvSpPr>
        <p:spPr>
          <a:xfrm>
            <a:off x="533400" y="762000"/>
            <a:ext cx="8305800" cy="5486400"/>
          </a:xfrm>
        </p:spPr>
        <p:txBody>
          <a:bodyPr>
            <a:noAutofit/>
          </a:bodyPr>
          <a:lstStyle/>
          <a:p>
            <a:r>
              <a:rPr lang="en-US" sz="2800" b="1" dirty="0" smtClean="0">
                <a:solidFill>
                  <a:srgbClr val="0070C0"/>
                </a:solidFill>
              </a:rPr>
              <a:t>Understand how you have been affected by a traumatic event</a:t>
            </a:r>
          </a:p>
          <a:p>
            <a:r>
              <a:rPr lang="en-US" sz="2800" b="1" dirty="0" smtClean="0">
                <a:solidFill>
                  <a:srgbClr val="0070C0"/>
                </a:solidFill>
              </a:rPr>
              <a:t>Understand the emotional and interpersonal aspects of your life</a:t>
            </a:r>
          </a:p>
          <a:p>
            <a:r>
              <a:rPr lang="en-US" sz="2800" b="1" dirty="0" smtClean="0">
                <a:solidFill>
                  <a:srgbClr val="0070C0"/>
                </a:solidFill>
              </a:rPr>
              <a:t>Re-affirm your strengths, self worth and value</a:t>
            </a:r>
          </a:p>
          <a:p>
            <a:r>
              <a:rPr lang="en-US" sz="2800" b="1" dirty="0" smtClean="0">
                <a:solidFill>
                  <a:srgbClr val="0070C0"/>
                </a:solidFill>
              </a:rPr>
              <a:t>Help you make changes to your life that are important to you</a:t>
            </a:r>
          </a:p>
          <a:p>
            <a:r>
              <a:rPr lang="en-US" sz="2800" b="1" smtClean="0">
                <a:solidFill>
                  <a:srgbClr val="0070C0"/>
                </a:solidFill>
              </a:rPr>
              <a:t>realizing that you are not what happened to you, but are instead whoever you chose to be each day of your life.</a:t>
            </a:r>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4BA4C931-9883-4449-90E9-AE3D32A9A6DD}"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124</a:t>
            </a:fld>
            <a:endParaRPr lang="en-US"/>
          </a:p>
        </p:txBody>
      </p:sp>
    </p:spTree>
  </p:cSld>
  <p:clrMapOvr>
    <a:masterClrMapping/>
  </p:clrMapOvr>
  <p:transition spd="slow">
    <p:cove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Recommended Reading: </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solidFill>
                  <a:srgbClr val="0070C0"/>
                </a:solidFill>
              </a:rPr>
              <a:t>1.</a:t>
            </a:r>
            <a:r>
              <a:rPr lang="en-US" sz="2800" b="1" dirty="0" smtClean="0">
                <a:solidFill>
                  <a:srgbClr val="0070C0"/>
                </a:solidFill>
              </a:rPr>
              <a:t> Gracious Thomas (Ed.) (2010) </a:t>
            </a:r>
            <a:r>
              <a:rPr lang="en-US" sz="2800" b="1" dirty="0" smtClean="0">
                <a:solidFill>
                  <a:srgbClr val="FF0000"/>
                </a:solidFill>
              </a:rPr>
              <a:t>Case Work and Counselling: Working with Individuals</a:t>
            </a:r>
            <a:r>
              <a:rPr lang="en-US" sz="2800" b="1" dirty="0" smtClean="0">
                <a:solidFill>
                  <a:srgbClr val="0070C0"/>
                </a:solidFill>
              </a:rPr>
              <a:t>, New Delhi: School of Social Work, IGNOU</a:t>
            </a:r>
          </a:p>
          <a:p>
            <a:pPr>
              <a:buNone/>
            </a:pPr>
            <a:r>
              <a:rPr lang="en-US" b="1" dirty="0" smtClean="0">
                <a:solidFill>
                  <a:srgbClr val="0070C0"/>
                </a:solidFill>
              </a:rPr>
              <a:t> 2. Colin, </a:t>
            </a:r>
            <a:r>
              <a:rPr lang="en-US" b="1" dirty="0" err="1" smtClean="0">
                <a:solidFill>
                  <a:srgbClr val="0070C0"/>
                </a:solidFill>
              </a:rPr>
              <a:t>Feltham</a:t>
            </a:r>
            <a:r>
              <a:rPr lang="en-US" b="1" dirty="0" smtClean="0">
                <a:solidFill>
                  <a:srgbClr val="0070C0"/>
                </a:solidFill>
              </a:rPr>
              <a:t> (1995) </a:t>
            </a:r>
            <a:r>
              <a:rPr lang="en-US" b="1" dirty="0" smtClean="0">
                <a:solidFill>
                  <a:srgbClr val="C00000"/>
                </a:solidFill>
              </a:rPr>
              <a:t>What is Counselling</a:t>
            </a:r>
            <a:r>
              <a:rPr lang="en-US" b="1" dirty="0" smtClean="0">
                <a:solidFill>
                  <a:srgbClr val="0070C0"/>
                </a:solidFill>
              </a:rPr>
              <a:t>, New Delhi : Sage Publication</a:t>
            </a:r>
          </a:p>
          <a:p>
            <a:pPr>
              <a:buNone/>
            </a:pPr>
            <a:r>
              <a:rPr lang="en-US" b="1" dirty="0" smtClean="0">
                <a:solidFill>
                  <a:srgbClr val="0070C0"/>
                </a:solidFill>
              </a:rPr>
              <a:t>3. Gibson Robert, Mitchell Marianne (2005) </a:t>
            </a:r>
            <a:r>
              <a:rPr lang="en-US" b="1" dirty="0" smtClean="0">
                <a:solidFill>
                  <a:srgbClr val="C00000"/>
                </a:solidFill>
              </a:rPr>
              <a:t>Introduction to Counselling and Guidance </a:t>
            </a:r>
            <a:r>
              <a:rPr lang="en-US" b="1" dirty="0" smtClean="0">
                <a:solidFill>
                  <a:srgbClr val="0070C0"/>
                </a:solidFill>
              </a:rPr>
              <a:t>(6th Edition), New Delhi : Person Education Pvt. Ltd.</a:t>
            </a:r>
          </a:p>
          <a:p>
            <a:pPr>
              <a:buNone/>
            </a:pPr>
            <a:r>
              <a:rPr lang="en-US" b="1" dirty="0" smtClean="0">
                <a:solidFill>
                  <a:srgbClr val="0070C0"/>
                </a:solidFill>
              </a:rPr>
              <a:t>4. Hackney Harold, </a:t>
            </a:r>
            <a:r>
              <a:rPr lang="en-US" b="1" dirty="0" err="1" smtClean="0">
                <a:solidFill>
                  <a:srgbClr val="0070C0"/>
                </a:solidFill>
              </a:rPr>
              <a:t>Sherilyn</a:t>
            </a:r>
            <a:r>
              <a:rPr lang="en-US" b="1" dirty="0" smtClean="0">
                <a:solidFill>
                  <a:srgbClr val="0070C0"/>
                </a:solidFill>
              </a:rPr>
              <a:t> Cormier (1979) </a:t>
            </a:r>
            <a:r>
              <a:rPr lang="en-US" b="1" dirty="0" smtClean="0">
                <a:solidFill>
                  <a:srgbClr val="C00000"/>
                </a:solidFill>
              </a:rPr>
              <a:t>Counselling Strategies and Objectives</a:t>
            </a:r>
            <a:r>
              <a:rPr lang="en-US" b="1" dirty="0" smtClean="0">
                <a:solidFill>
                  <a:srgbClr val="0070C0"/>
                </a:solidFill>
              </a:rPr>
              <a:t>, New Jersey : Prentice – Hall Inc.</a:t>
            </a:r>
          </a:p>
        </p:txBody>
      </p:sp>
      <p:sp>
        <p:nvSpPr>
          <p:cNvPr id="4" name="Date Placeholder 3"/>
          <p:cNvSpPr>
            <a:spLocks noGrp="1"/>
          </p:cNvSpPr>
          <p:nvPr>
            <p:ph type="dt" sz="half" idx="10"/>
          </p:nvPr>
        </p:nvSpPr>
        <p:spPr/>
        <p:txBody>
          <a:bodyPr/>
          <a:lstStyle/>
          <a:p>
            <a:fld id="{28867049-C230-41F7-95D7-19A7EEE9685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125</a:t>
            </a:fld>
            <a:endParaRPr lang="en-US"/>
          </a:p>
        </p:txBody>
      </p:sp>
    </p:spTree>
  </p:cSld>
  <p:clrMapOvr>
    <a:masterClrMapping/>
  </p:clrMapOvr>
  <p:transition spd="slow">
    <p:cove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Recommended Reading: </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a:buNone/>
            </a:pPr>
            <a:r>
              <a:rPr lang="en-US" b="1" dirty="0" smtClean="0">
                <a:solidFill>
                  <a:srgbClr val="0070C0"/>
                </a:solidFill>
              </a:rPr>
              <a:t>5. </a:t>
            </a:r>
            <a:r>
              <a:rPr lang="en-US" b="1" dirty="0" err="1" smtClean="0">
                <a:solidFill>
                  <a:srgbClr val="0070C0"/>
                </a:solidFill>
              </a:rPr>
              <a:t>Madhukar</a:t>
            </a:r>
            <a:r>
              <a:rPr lang="en-US" b="1" dirty="0" smtClean="0">
                <a:solidFill>
                  <a:srgbClr val="0070C0"/>
                </a:solidFill>
              </a:rPr>
              <a:t> </a:t>
            </a:r>
            <a:r>
              <a:rPr lang="en-US" b="1" dirty="0" err="1" smtClean="0">
                <a:solidFill>
                  <a:srgbClr val="0070C0"/>
                </a:solidFill>
              </a:rPr>
              <a:t>Indira</a:t>
            </a:r>
            <a:r>
              <a:rPr lang="en-US" b="1" dirty="0" smtClean="0">
                <a:solidFill>
                  <a:srgbClr val="0070C0"/>
                </a:solidFill>
              </a:rPr>
              <a:t> (2000) </a:t>
            </a:r>
            <a:r>
              <a:rPr lang="en-US" b="1" dirty="0" smtClean="0">
                <a:solidFill>
                  <a:srgbClr val="C00000"/>
                </a:solidFill>
              </a:rPr>
              <a:t>Guidance and Counselling, </a:t>
            </a:r>
            <a:r>
              <a:rPr lang="en-US" b="1" dirty="0" smtClean="0">
                <a:solidFill>
                  <a:srgbClr val="0070C0"/>
                </a:solidFill>
              </a:rPr>
              <a:t>New Delhi : Authors Press</a:t>
            </a:r>
          </a:p>
          <a:p>
            <a:pPr>
              <a:buNone/>
            </a:pPr>
            <a:r>
              <a:rPr lang="en-US" b="1" dirty="0" smtClean="0">
                <a:solidFill>
                  <a:srgbClr val="0070C0"/>
                </a:solidFill>
              </a:rPr>
              <a:t>6. Miller Ewan (2007) </a:t>
            </a:r>
            <a:r>
              <a:rPr lang="en-US" b="1" dirty="0" smtClean="0">
                <a:solidFill>
                  <a:srgbClr val="C00000"/>
                </a:solidFill>
              </a:rPr>
              <a:t>Person Centered Counselling Psychology, </a:t>
            </a:r>
            <a:r>
              <a:rPr lang="en-US" b="1" dirty="0" smtClean="0">
                <a:solidFill>
                  <a:srgbClr val="0070C0"/>
                </a:solidFill>
              </a:rPr>
              <a:t>New Delhi : Sage Publication</a:t>
            </a:r>
          </a:p>
          <a:p>
            <a:pPr>
              <a:buNone/>
            </a:pPr>
            <a:r>
              <a:rPr lang="en-US" b="1" dirty="0" smtClean="0">
                <a:solidFill>
                  <a:srgbClr val="0070C0"/>
                </a:solidFill>
              </a:rPr>
              <a:t>7. </a:t>
            </a:r>
            <a:r>
              <a:rPr lang="en-US" b="1" dirty="0" err="1" smtClean="0">
                <a:solidFill>
                  <a:srgbClr val="0070C0"/>
                </a:solidFill>
              </a:rPr>
              <a:t>Patri</a:t>
            </a:r>
            <a:r>
              <a:rPr lang="en-US" b="1" dirty="0" smtClean="0">
                <a:solidFill>
                  <a:srgbClr val="0070C0"/>
                </a:solidFill>
              </a:rPr>
              <a:t> </a:t>
            </a:r>
            <a:r>
              <a:rPr lang="en-US" b="1" dirty="0" err="1" smtClean="0">
                <a:solidFill>
                  <a:srgbClr val="0070C0"/>
                </a:solidFill>
              </a:rPr>
              <a:t>Vasantha</a:t>
            </a:r>
            <a:r>
              <a:rPr lang="en-US" b="1" dirty="0" smtClean="0">
                <a:solidFill>
                  <a:srgbClr val="0070C0"/>
                </a:solidFill>
              </a:rPr>
              <a:t> (2001) </a:t>
            </a:r>
            <a:r>
              <a:rPr lang="en-US" b="1" dirty="0" smtClean="0">
                <a:solidFill>
                  <a:srgbClr val="C00000"/>
                </a:solidFill>
              </a:rPr>
              <a:t>Counselling Psychology</a:t>
            </a:r>
            <a:r>
              <a:rPr lang="en-US" b="1" dirty="0" smtClean="0">
                <a:solidFill>
                  <a:srgbClr val="0070C0"/>
                </a:solidFill>
              </a:rPr>
              <a:t>, New Delhi : Authors Press</a:t>
            </a:r>
          </a:p>
          <a:p>
            <a:pPr>
              <a:buNone/>
            </a:pPr>
            <a:r>
              <a:rPr lang="en-US" b="1" dirty="0" smtClean="0">
                <a:solidFill>
                  <a:srgbClr val="0070C0"/>
                </a:solidFill>
              </a:rPr>
              <a:t>8. </a:t>
            </a:r>
            <a:r>
              <a:rPr lang="en-US" b="1" dirty="0" err="1" smtClean="0">
                <a:solidFill>
                  <a:srgbClr val="0070C0"/>
                </a:solidFill>
              </a:rPr>
              <a:t>Rao</a:t>
            </a:r>
            <a:r>
              <a:rPr lang="en-US" b="1" dirty="0" smtClean="0">
                <a:solidFill>
                  <a:srgbClr val="0070C0"/>
                </a:solidFill>
              </a:rPr>
              <a:t>, </a:t>
            </a:r>
            <a:r>
              <a:rPr lang="en-US" b="1" dirty="0" err="1" smtClean="0">
                <a:solidFill>
                  <a:srgbClr val="0070C0"/>
                </a:solidFill>
              </a:rPr>
              <a:t>Narayan</a:t>
            </a:r>
            <a:r>
              <a:rPr lang="en-US" b="1" dirty="0" smtClean="0">
                <a:solidFill>
                  <a:srgbClr val="0070C0"/>
                </a:solidFill>
              </a:rPr>
              <a:t> (1995) </a:t>
            </a:r>
            <a:r>
              <a:rPr lang="en-US" b="1" dirty="0" smtClean="0">
                <a:solidFill>
                  <a:srgbClr val="C00000"/>
                </a:solidFill>
              </a:rPr>
              <a:t>Counselling and Guidance</a:t>
            </a:r>
            <a:r>
              <a:rPr lang="en-US" b="1" dirty="0" smtClean="0">
                <a:solidFill>
                  <a:srgbClr val="0070C0"/>
                </a:solidFill>
              </a:rPr>
              <a:t>, New Delhi : Tata McGraw – Hill Publishing Co, Ltd.</a:t>
            </a:r>
          </a:p>
          <a:p>
            <a:pPr>
              <a:buNone/>
            </a:pPr>
            <a:r>
              <a:rPr lang="en-US" b="1" dirty="0" smtClean="0">
                <a:solidFill>
                  <a:srgbClr val="0070C0"/>
                </a:solidFill>
              </a:rPr>
              <a:t>9. </a:t>
            </a:r>
            <a:r>
              <a:rPr lang="en-US" b="1" dirty="0" err="1" smtClean="0">
                <a:solidFill>
                  <a:srgbClr val="0070C0"/>
                </a:solidFill>
              </a:rPr>
              <a:t>Barki</a:t>
            </a:r>
            <a:r>
              <a:rPr lang="en-US" b="1" dirty="0" smtClean="0">
                <a:solidFill>
                  <a:srgbClr val="0070C0"/>
                </a:solidFill>
              </a:rPr>
              <a:t>, B. G. </a:t>
            </a:r>
            <a:r>
              <a:rPr lang="en-US" b="1" dirty="0" err="1" smtClean="0">
                <a:solidFill>
                  <a:srgbClr val="0070C0"/>
                </a:solidFill>
              </a:rPr>
              <a:t>Mukhopadyay</a:t>
            </a:r>
            <a:r>
              <a:rPr lang="en-US" b="1" dirty="0" smtClean="0">
                <a:solidFill>
                  <a:srgbClr val="0070C0"/>
                </a:solidFill>
              </a:rPr>
              <a:t>, B. (1991) </a:t>
            </a:r>
            <a:r>
              <a:rPr lang="en-US" b="1" dirty="0" smtClean="0">
                <a:solidFill>
                  <a:srgbClr val="C00000"/>
                </a:solidFill>
              </a:rPr>
              <a:t>Guidance and counseling, </a:t>
            </a:r>
            <a:r>
              <a:rPr lang="en-US" b="1" dirty="0" smtClean="0">
                <a:solidFill>
                  <a:srgbClr val="0070C0"/>
                </a:solidFill>
              </a:rPr>
              <a:t>New Delhi : Sterling Publishers, Pvt. Ltd.</a:t>
            </a:r>
          </a:p>
        </p:txBody>
      </p:sp>
      <p:sp>
        <p:nvSpPr>
          <p:cNvPr id="4" name="Date Placeholder 3"/>
          <p:cNvSpPr>
            <a:spLocks noGrp="1"/>
          </p:cNvSpPr>
          <p:nvPr>
            <p:ph type="dt" sz="half" idx="10"/>
          </p:nvPr>
        </p:nvSpPr>
        <p:spPr/>
        <p:txBody>
          <a:bodyPr/>
          <a:lstStyle/>
          <a:p>
            <a:fld id="{F49F6267-6774-43A7-BD9C-A505FFA87998}"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126</a:t>
            </a:fld>
            <a:endParaRPr lang="en-US"/>
          </a:p>
        </p:txBody>
      </p:sp>
    </p:spTree>
  </p:cSld>
  <p:clrMapOvr>
    <a:masterClrMapping/>
  </p:clrMapOvr>
  <p:transition spd="slow">
    <p:cove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normAutofit fontScale="90000"/>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C7B2F6F9-8781-445E-9CAB-0AABD1938C58}" type="datetime2">
              <a:rPr lang="en-IN" smtClean="0"/>
              <a:pPr>
                <a:defRPr/>
              </a:pPr>
              <a:t>Tuesday, 27 March 2018</a:t>
            </a:fld>
            <a:endParaRPr lang="en-US"/>
          </a:p>
        </p:txBody>
      </p:sp>
      <p:sp>
        <p:nvSpPr>
          <p:cNvPr id="5" name="Footer Placeholder 4"/>
          <p:cNvSpPr>
            <a:spLocks noGrp="1"/>
          </p:cNvSpPr>
          <p:nvPr>
            <p:ph type="ftr" sz="quarter" idx="11"/>
          </p:nvPr>
        </p:nvSpPr>
        <p:spPr/>
        <p:txBody>
          <a:bodyPr/>
          <a:lstStyle/>
          <a:p>
            <a:pPr>
              <a:defRPr/>
            </a:pPr>
            <a:r>
              <a:rPr lang="en-US" smtClean="0"/>
              <a:t>Counselling: Theory &amp; Practice</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127</a:t>
            </a:fld>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800" b="1" dirty="0" smtClean="0">
                <a:solidFill>
                  <a:srgbClr val="C00000"/>
                </a:solidFill>
              </a:rPr>
              <a:t>Needs addressed by CGC</a:t>
            </a:r>
          </a:p>
          <a:p>
            <a:pPr marL="812800" indent="-812800">
              <a:spcBef>
                <a:spcPts val="600"/>
              </a:spcBef>
            </a:pPr>
            <a:r>
              <a:rPr lang="en-US" sz="2800" b="1" dirty="0" smtClean="0">
                <a:solidFill>
                  <a:srgbClr val="0070C0"/>
                </a:solidFill>
              </a:rPr>
              <a:t>	</a:t>
            </a:r>
            <a:r>
              <a:rPr lang="en-US" sz="2800" b="1" dirty="0" smtClean="0">
                <a:solidFill>
                  <a:srgbClr val="C00000"/>
                </a:solidFill>
              </a:rPr>
              <a:t>b.	Needs of the adolescent and the youth </a:t>
            </a:r>
            <a:endParaRPr lang="en-US" sz="2800" b="1" i="1" dirty="0" smtClean="0">
              <a:solidFill>
                <a:srgbClr val="C00000"/>
              </a:solidFill>
            </a:endParaRPr>
          </a:p>
          <a:p>
            <a:pPr marL="2641600" lvl="4" indent="-812800">
              <a:spcBef>
                <a:spcPts val="600"/>
              </a:spcBef>
            </a:pPr>
            <a:r>
              <a:rPr lang="en-US" sz="2800" b="1" dirty="0" smtClean="0">
                <a:solidFill>
                  <a:srgbClr val="0070C0"/>
                </a:solidFill>
              </a:rPr>
              <a:t>vi.	Supplementary, remedial, alternative and non formal education</a:t>
            </a:r>
          </a:p>
          <a:p>
            <a:pPr marL="2641600" lvl="4" indent="-812800">
              <a:spcBef>
                <a:spcPts val="600"/>
              </a:spcBef>
            </a:pPr>
            <a:r>
              <a:rPr lang="en-US" sz="2800" b="1" dirty="0" smtClean="0">
                <a:solidFill>
                  <a:srgbClr val="0070C0"/>
                </a:solidFill>
              </a:rPr>
              <a:t>vii.	Sex education</a:t>
            </a:r>
          </a:p>
          <a:p>
            <a:pPr marL="2641600" lvl="4" indent="-812800">
              <a:spcBef>
                <a:spcPts val="600"/>
              </a:spcBef>
            </a:pPr>
            <a:r>
              <a:rPr lang="en-US" sz="2800" b="1" dirty="0" smtClean="0">
                <a:solidFill>
                  <a:srgbClr val="0070C0"/>
                </a:solidFill>
              </a:rPr>
              <a:t>viii.	Training in human relations skills</a:t>
            </a:r>
          </a:p>
          <a:p>
            <a:pPr marL="2641600" lvl="4" indent="-812800">
              <a:spcBef>
                <a:spcPts val="600"/>
              </a:spcBef>
            </a:pPr>
            <a:r>
              <a:rPr lang="en-US" sz="2800" b="1" dirty="0" smtClean="0">
                <a:solidFill>
                  <a:srgbClr val="0070C0"/>
                </a:solidFill>
              </a:rPr>
              <a:t>ix.	Personality counselling (emotional needs)</a:t>
            </a:r>
          </a:p>
          <a:p>
            <a:pPr marL="2641600" lvl="4" indent="-812800">
              <a:spcBef>
                <a:spcPts val="600"/>
              </a:spcBef>
            </a:pPr>
            <a:r>
              <a:rPr lang="en-US" sz="2800" b="1" dirty="0" smtClean="0">
                <a:solidFill>
                  <a:srgbClr val="0070C0"/>
                </a:solidFill>
              </a:rPr>
              <a:t>x.	Value education</a:t>
            </a:r>
          </a:p>
          <a:p>
            <a:pPr marL="812800" indent="-812800">
              <a:spcBef>
                <a:spcPts val="600"/>
              </a:spcBef>
              <a:buFont typeface="Arial" pitchFamily="34" charset="0"/>
              <a:buChar char="•"/>
            </a:pPr>
            <a:endParaRPr lang="en-US" sz="2800" b="1" dirty="0" smtClean="0">
              <a:solidFill>
                <a:srgbClr val="0070C0"/>
              </a:solidFill>
            </a:endParaRPr>
          </a:p>
        </p:txBody>
      </p:sp>
      <p:sp>
        <p:nvSpPr>
          <p:cNvPr id="4" name="Date Placeholder 3"/>
          <p:cNvSpPr>
            <a:spLocks noGrp="1"/>
          </p:cNvSpPr>
          <p:nvPr>
            <p:ph type="dt" sz="quarter" idx="10"/>
          </p:nvPr>
        </p:nvSpPr>
        <p:spPr/>
        <p:txBody>
          <a:bodyPr/>
          <a:lstStyle/>
          <a:p>
            <a:pPr>
              <a:defRPr/>
            </a:pPr>
            <a:fld id="{0299EED9-7EA6-4097-9A20-AA1C9D2BCBB6}"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13</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914400"/>
            <a:ext cx="8610600" cy="5410200"/>
          </a:xfrm>
          <a:prstGeom prst="rect">
            <a:avLst/>
          </a:prstGeom>
          <a:noFill/>
          <a:ln w="9525">
            <a:noFill/>
            <a:miter lim="800000"/>
            <a:headEnd/>
            <a:tailEnd/>
          </a:ln>
        </p:spPr>
        <p:txBody>
          <a:bodyPr/>
          <a:lstStyle/>
          <a:p>
            <a:pPr marL="812800" indent="-812800">
              <a:spcBef>
                <a:spcPts val="600"/>
              </a:spcBef>
            </a:pPr>
            <a:r>
              <a:rPr lang="en-US" sz="2400" b="1" dirty="0" smtClean="0">
                <a:solidFill>
                  <a:srgbClr val="C00000"/>
                </a:solidFill>
              </a:rPr>
              <a:t>Needs addressed by CGC</a:t>
            </a:r>
          </a:p>
          <a:p>
            <a:pPr marL="812800" indent="-812800">
              <a:spcBef>
                <a:spcPts val="600"/>
              </a:spcBef>
            </a:pPr>
            <a:r>
              <a:rPr lang="en-US" sz="2400" b="1" dirty="0" smtClean="0">
                <a:solidFill>
                  <a:srgbClr val="0070C0"/>
                </a:solidFill>
              </a:rPr>
              <a:t>	</a:t>
            </a:r>
            <a:r>
              <a:rPr lang="en-US" sz="2400" b="1" dirty="0" smtClean="0">
                <a:solidFill>
                  <a:srgbClr val="C00000"/>
                </a:solidFill>
              </a:rPr>
              <a:t>c.	Needs of the Parents and Guardians (Care givers) </a:t>
            </a:r>
          </a:p>
          <a:p>
            <a:pPr marL="2184400" lvl="3" indent="-812800">
              <a:spcBef>
                <a:spcPts val="600"/>
              </a:spcBef>
            </a:pPr>
            <a:r>
              <a:rPr lang="en-US" sz="2400" b="1" dirty="0" err="1" smtClean="0">
                <a:solidFill>
                  <a:schemeClr val="accent1"/>
                </a:solidFill>
              </a:rPr>
              <a:t>i</a:t>
            </a:r>
            <a:r>
              <a:rPr lang="en-US" sz="2400" b="1" dirty="0" smtClean="0">
                <a:solidFill>
                  <a:schemeClr val="accent1"/>
                </a:solidFill>
              </a:rPr>
              <a:t>.	Teaching discipline to the children</a:t>
            </a:r>
          </a:p>
          <a:p>
            <a:pPr marL="2184400" lvl="3" indent="-812800">
              <a:spcBef>
                <a:spcPts val="600"/>
              </a:spcBef>
            </a:pPr>
            <a:r>
              <a:rPr lang="en-US" sz="2400" b="1" dirty="0" smtClean="0">
                <a:solidFill>
                  <a:schemeClr val="accent1"/>
                </a:solidFill>
              </a:rPr>
              <a:t>ii.	Supervision of the young in their play and work</a:t>
            </a:r>
          </a:p>
          <a:p>
            <a:pPr marL="2184400" lvl="3" indent="-812800">
              <a:spcBef>
                <a:spcPts val="600"/>
              </a:spcBef>
            </a:pPr>
            <a:r>
              <a:rPr lang="en-US" sz="2400" b="1" dirty="0" smtClean="0">
                <a:solidFill>
                  <a:schemeClr val="accent1"/>
                </a:solidFill>
              </a:rPr>
              <a:t>iii.	Overcoming stress and worries about the children</a:t>
            </a:r>
          </a:p>
          <a:p>
            <a:pPr marL="2184400" lvl="3" indent="-812800">
              <a:spcBef>
                <a:spcPts val="600"/>
              </a:spcBef>
            </a:pPr>
            <a:r>
              <a:rPr lang="en-US" sz="2400" b="1" dirty="0" smtClean="0">
                <a:solidFill>
                  <a:schemeClr val="accent1"/>
                </a:solidFill>
              </a:rPr>
              <a:t>iv.	Good parenting and helping the children to choose right education and career</a:t>
            </a:r>
          </a:p>
          <a:p>
            <a:pPr marL="2184400" lvl="3" indent="-812800">
              <a:spcBef>
                <a:spcPts val="600"/>
              </a:spcBef>
              <a:buAutoNum type="romanLcPeriod" startAt="5"/>
            </a:pPr>
            <a:r>
              <a:rPr lang="en-US" sz="2400" b="1" dirty="0" smtClean="0">
                <a:solidFill>
                  <a:schemeClr val="accent1"/>
                </a:solidFill>
              </a:rPr>
              <a:t>Imparting moral and value education to the children</a:t>
            </a:r>
          </a:p>
          <a:p>
            <a:pPr marL="812800" indent="-812800">
              <a:spcBef>
                <a:spcPts val="600"/>
              </a:spcBef>
              <a:buFont typeface="Arial" pitchFamily="34" charset="0"/>
              <a:buAutoNum type="romanLcPeriod" startAt="5"/>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2DAB561C-73CA-4144-B6D8-E19C8DD321AF}"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457200"/>
          </a:xfrm>
          <a:prstGeom prst="rect">
            <a:avLst/>
          </a:prstGeom>
          <a:noFill/>
          <a:ln w="9525">
            <a:noFill/>
            <a:miter lim="800000"/>
            <a:headEnd/>
            <a:tailEnd/>
          </a:ln>
        </p:spPr>
        <p:txBody>
          <a:bodyPr anchor="ctr"/>
          <a:lstStyle/>
          <a:p>
            <a:pPr algn="ctr"/>
            <a:r>
              <a:rPr lang="en-US" sz="3600" b="1" dirty="0" smtClean="0">
                <a:solidFill>
                  <a:srgbClr val="FF33CC"/>
                </a:solidFill>
                <a:effectLst>
                  <a:outerShdw blurRad="38100" dist="38100" dir="2700000" algn="tl">
                    <a:srgbClr val="000000">
                      <a:alpha val="43137"/>
                    </a:srgbClr>
                  </a:outerShdw>
                </a:effectLst>
              </a:rPr>
              <a:t>Child guidance and counselling</a:t>
            </a:r>
            <a:endParaRPr lang="en-US" sz="3200" b="1" dirty="0">
              <a:solidFill>
                <a:srgbClr val="FF33CC"/>
              </a:solidFill>
            </a:endParaRPr>
          </a:p>
        </p:txBody>
      </p:sp>
      <p:sp>
        <p:nvSpPr>
          <p:cNvPr id="6147" name="Rectangle 3"/>
          <p:cNvSpPr>
            <a:spLocks noChangeArrowheads="1"/>
          </p:cNvSpPr>
          <p:nvPr/>
        </p:nvSpPr>
        <p:spPr bwMode="auto">
          <a:xfrm>
            <a:off x="304800" y="914400"/>
            <a:ext cx="8610600" cy="5486400"/>
          </a:xfrm>
          <a:prstGeom prst="rect">
            <a:avLst/>
          </a:prstGeom>
          <a:noFill/>
          <a:ln w="9525">
            <a:noFill/>
            <a:miter lim="800000"/>
            <a:headEnd/>
            <a:tailEnd/>
          </a:ln>
        </p:spPr>
        <p:txBody>
          <a:bodyPr/>
          <a:lstStyle/>
          <a:p>
            <a:pPr marL="812800" indent="-812800">
              <a:spcBef>
                <a:spcPts val="600"/>
              </a:spcBef>
            </a:pPr>
            <a:r>
              <a:rPr lang="en-US" sz="2400" b="1" dirty="0" smtClean="0">
                <a:solidFill>
                  <a:srgbClr val="C00000"/>
                </a:solidFill>
              </a:rPr>
              <a:t>Needs addressed by CGC</a:t>
            </a:r>
          </a:p>
          <a:p>
            <a:pPr marL="812800" indent="-812800">
              <a:spcBef>
                <a:spcPts val="600"/>
              </a:spcBef>
            </a:pPr>
            <a:r>
              <a:rPr lang="en-US" sz="2400" b="1" dirty="0" smtClean="0">
                <a:solidFill>
                  <a:srgbClr val="0070C0"/>
                </a:solidFill>
              </a:rPr>
              <a:t>	</a:t>
            </a:r>
            <a:r>
              <a:rPr lang="en-US" sz="2400" b="1" dirty="0" smtClean="0">
                <a:solidFill>
                  <a:srgbClr val="C00000"/>
                </a:solidFill>
              </a:rPr>
              <a:t>c.	Needs of the Parents and Guardians (Care givers) </a:t>
            </a:r>
          </a:p>
          <a:p>
            <a:pPr marL="1727200" lvl="2" indent="-812800">
              <a:spcBef>
                <a:spcPts val="600"/>
              </a:spcBef>
            </a:pPr>
            <a:r>
              <a:rPr lang="en-US" sz="2400" b="1" dirty="0" smtClean="0">
                <a:solidFill>
                  <a:schemeClr val="accent1"/>
                </a:solidFill>
              </a:rPr>
              <a:t>vi.	Respecting child rights (survival, protection, development and participation)</a:t>
            </a:r>
          </a:p>
          <a:p>
            <a:pPr marL="1727200" lvl="2" indent="-812800">
              <a:spcBef>
                <a:spcPts val="600"/>
              </a:spcBef>
            </a:pPr>
            <a:r>
              <a:rPr lang="en-US" sz="2400" b="1" dirty="0" smtClean="0">
                <a:solidFill>
                  <a:schemeClr val="accent1"/>
                </a:solidFill>
              </a:rPr>
              <a:t>vii.	Helping children to learn, live and grow without guilt, shame and anxiety</a:t>
            </a:r>
          </a:p>
          <a:p>
            <a:pPr marL="1727200" lvl="2" indent="-812800">
              <a:spcBef>
                <a:spcPts val="600"/>
              </a:spcBef>
            </a:pPr>
            <a:r>
              <a:rPr lang="en-US" sz="2400" b="1" dirty="0" smtClean="0">
                <a:solidFill>
                  <a:schemeClr val="accent1"/>
                </a:solidFill>
              </a:rPr>
              <a:t>viii.	Teaching children civic sense and responsible decision making</a:t>
            </a:r>
          </a:p>
          <a:p>
            <a:pPr marL="1727200" lvl="2" indent="-812800">
              <a:spcBef>
                <a:spcPts val="600"/>
              </a:spcBef>
            </a:pPr>
            <a:r>
              <a:rPr lang="en-US" sz="2400" b="1" dirty="0" smtClean="0">
                <a:solidFill>
                  <a:schemeClr val="accent1"/>
                </a:solidFill>
              </a:rPr>
              <a:t>ix.	Managing the time and daily routine of the children</a:t>
            </a:r>
          </a:p>
          <a:p>
            <a:pPr marL="1727200" lvl="2" indent="-812800">
              <a:spcBef>
                <a:spcPts val="600"/>
              </a:spcBef>
            </a:pPr>
            <a:r>
              <a:rPr lang="en-US" sz="2400" b="1" dirty="0" smtClean="0">
                <a:solidFill>
                  <a:schemeClr val="accent1"/>
                </a:solidFill>
              </a:rPr>
              <a:t>x.	Enabling the older children to be self dependent</a:t>
            </a:r>
          </a:p>
          <a:p>
            <a:pPr marL="812800" indent="-812800">
              <a:spcBef>
                <a:spcPts val="6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2DAB561C-73CA-4144-B6D8-E19C8DD321AF}"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400" b="1" dirty="0" smtClean="0">
                <a:solidFill>
                  <a:srgbClr val="C00000"/>
                </a:solidFill>
              </a:rPr>
              <a:t>Needs addressed by CGC</a:t>
            </a:r>
          </a:p>
          <a:p>
            <a:pPr marL="812800" indent="-812800">
              <a:spcBef>
                <a:spcPts val="600"/>
              </a:spcBef>
            </a:pPr>
            <a:r>
              <a:rPr lang="en-US" sz="2400" b="1" dirty="0" smtClean="0">
                <a:solidFill>
                  <a:srgbClr val="0070C0"/>
                </a:solidFill>
              </a:rPr>
              <a:t>	</a:t>
            </a:r>
            <a:r>
              <a:rPr lang="en-US" sz="2400" b="1" dirty="0" smtClean="0">
                <a:solidFill>
                  <a:srgbClr val="C00000"/>
                </a:solidFill>
              </a:rPr>
              <a:t>d.	Needs of the Teachers and Schools </a:t>
            </a:r>
          </a:p>
          <a:p>
            <a:pPr marL="1727200" lvl="2" indent="-812800">
              <a:spcBef>
                <a:spcPts val="600"/>
              </a:spcBef>
            </a:pPr>
            <a:r>
              <a:rPr lang="en-US" sz="2400" b="1" dirty="0" err="1" smtClean="0">
                <a:solidFill>
                  <a:schemeClr val="accent1"/>
                </a:solidFill>
              </a:rPr>
              <a:t>i</a:t>
            </a:r>
            <a:r>
              <a:rPr lang="en-US" sz="2400" b="1" dirty="0" smtClean="0">
                <a:solidFill>
                  <a:schemeClr val="accent1"/>
                </a:solidFill>
              </a:rPr>
              <a:t>.	Overcoming the behaviour problems of the children</a:t>
            </a:r>
          </a:p>
          <a:p>
            <a:pPr marL="1727200" lvl="2" indent="-812800">
              <a:spcBef>
                <a:spcPts val="600"/>
              </a:spcBef>
            </a:pPr>
            <a:r>
              <a:rPr lang="en-US" sz="2400" b="1" dirty="0" smtClean="0">
                <a:solidFill>
                  <a:schemeClr val="accent1"/>
                </a:solidFill>
              </a:rPr>
              <a:t>ii.	Helping the underachievers to improve their performance</a:t>
            </a:r>
          </a:p>
          <a:p>
            <a:pPr marL="1727200" lvl="2" indent="-812800">
              <a:spcBef>
                <a:spcPts val="600"/>
              </a:spcBef>
            </a:pPr>
            <a:r>
              <a:rPr lang="en-US" sz="2400" b="1" dirty="0" smtClean="0">
                <a:solidFill>
                  <a:schemeClr val="accent1"/>
                </a:solidFill>
              </a:rPr>
              <a:t>iii.	Overall personality development of the children</a:t>
            </a:r>
          </a:p>
          <a:p>
            <a:pPr marL="1727200" lvl="2" indent="-812800">
              <a:spcBef>
                <a:spcPts val="600"/>
              </a:spcBef>
            </a:pPr>
            <a:r>
              <a:rPr lang="en-US" sz="2400" b="1" dirty="0" smtClean="0">
                <a:solidFill>
                  <a:schemeClr val="accent1"/>
                </a:solidFill>
              </a:rPr>
              <a:t>iv.	Understanding the intellectual development of the children and application of the appropriate pedagogy (teaching methodology)</a:t>
            </a:r>
          </a:p>
          <a:p>
            <a:pPr marL="1727200" lvl="2" indent="-812800">
              <a:spcBef>
                <a:spcPts val="600"/>
              </a:spcBef>
            </a:pPr>
            <a:r>
              <a:rPr lang="en-US" sz="2400" b="1" dirty="0" smtClean="0">
                <a:solidFill>
                  <a:schemeClr val="accent1"/>
                </a:solidFill>
              </a:rPr>
              <a:t>v.	Problem of indiscipline</a:t>
            </a:r>
          </a:p>
          <a:p>
            <a:pPr marL="1727200" lvl="2" indent="-812800">
              <a:spcBef>
                <a:spcPts val="600"/>
              </a:spcBef>
              <a:buAutoNum type="romanLcPeriod" startAt="6"/>
            </a:pPr>
            <a:r>
              <a:rPr lang="en-US" sz="2400" b="1" dirty="0" smtClean="0">
                <a:solidFill>
                  <a:schemeClr val="accent1"/>
                </a:solidFill>
              </a:rPr>
              <a:t>Career and vocational guidance</a:t>
            </a:r>
          </a:p>
          <a:p>
            <a:pPr marL="812800" indent="-812800">
              <a:spcBef>
                <a:spcPts val="600"/>
              </a:spcBef>
              <a:buFont typeface="Arial" pitchFamily="34" charset="0"/>
              <a:buAutoNum type="romanLcPeriod" startAt="6"/>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C126B068-17D6-437A-8B12-9A7B6FA5EFAE}"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16</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pPr>
            <a:r>
              <a:rPr lang="en-US" sz="2400" b="1" dirty="0" smtClean="0">
                <a:solidFill>
                  <a:srgbClr val="C00000"/>
                </a:solidFill>
              </a:rPr>
              <a:t>Needs addressed by CGC</a:t>
            </a:r>
          </a:p>
          <a:p>
            <a:pPr marL="812800" indent="-812800">
              <a:spcBef>
                <a:spcPts val="600"/>
              </a:spcBef>
            </a:pPr>
            <a:r>
              <a:rPr lang="en-US" sz="2400" b="1" dirty="0" smtClean="0">
                <a:solidFill>
                  <a:srgbClr val="0070C0"/>
                </a:solidFill>
              </a:rPr>
              <a:t>	</a:t>
            </a:r>
            <a:r>
              <a:rPr lang="en-US" sz="2400" b="1" dirty="0" smtClean="0">
                <a:solidFill>
                  <a:srgbClr val="C00000"/>
                </a:solidFill>
              </a:rPr>
              <a:t>d.	Needs of the Teachers and Schools </a:t>
            </a:r>
          </a:p>
          <a:p>
            <a:pPr marL="1727200" lvl="2" indent="-812800">
              <a:spcBef>
                <a:spcPts val="600"/>
              </a:spcBef>
            </a:pPr>
            <a:r>
              <a:rPr lang="en-US" sz="2400" b="1" dirty="0" smtClean="0">
                <a:solidFill>
                  <a:schemeClr val="accent1"/>
                </a:solidFill>
              </a:rPr>
              <a:t>vii.	Friendship building among the students</a:t>
            </a:r>
          </a:p>
          <a:p>
            <a:pPr marL="1727200" lvl="2" indent="-812800">
              <a:spcBef>
                <a:spcPts val="600"/>
              </a:spcBef>
            </a:pPr>
            <a:r>
              <a:rPr lang="en-US" sz="2400" b="1" dirty="0" smtClean="0">
                <a:solidFill>
                  <a:schemeClr val="accent1"/>
                </a:solidFill>
              </a:rPr>
              <a:t>viii.	Occupational and recreational therapy for hyper active children</a:t>
            </a:r>
          </a:p>
          <a:p>
            <a:pPr marL="1727200" lvl="2" indent="-812800">
              <a:spcBef>
                <a:spcPts val="600"/>
              </a:spcBef>
            </a:pPr>
            <a:r>
              <a:rPr lang="en-US" sz="2400" b="1" dirty="0" smtClean="0">
                <a:solidFill>
                  <a:schemeClr val="accent1"/>
                </a:solidFill>
              </a:rPr>
              <a:t>ix.	Inculcating self discipline, self direction, good habits and character building among the students</a:t>
            </a:r>
          </a:p>
          <a:p>
            <a:pPr marL="1727200" lvl="2" indent="-812800">
              <a:spcBef>
                <a:spcPts val="600"/>
              </a:spcBef>
            </a:pPr>
            <a:r>
              <a:rPr lang="en-US" sz="2400" b="1" dirty="0" smtClean="0">
                <a:solidFill>
                  <a:schemeClr val="accent1"/>
                </a:solidFill>
              </a:rPr>
              <a:t>x.	Teaching morality and values to the children</a:t>
            </a:r>
          </a:p>
          <a:p>
            <a:pPr marL="1727200" lvl="2" indent="-812800">
              <a:spcBef>
                <a:spcPts val="600"/>
              </a:spcBef>
            </a:pPr>
            <a:r>
              <a:rPr lang="en-US" sz="2400" b="1" dirty="0" smtClean="0">
                <a:solidFill>
                  <a:schemeClr val="accent1"/>
                </a:solidFill>
              </a:rPr>
              <a:t>xi.	Sex education of the students</a:t>
            </a:r>
          </a:p>
          <a:p>
            <a:pPr marL="1727200" lvl="2" indent="-812800">
              <a:spcBef>
                <a:spcPts val="600"/>
              </a:spcBef>
            </a:pPr>
            <a:r>
              <a:rPr lang="en-US" sz="2400" b="1" dirty="0" smtClean="0">
                <a:solidFill>
                  <a:schemeClr val="accent1"/>
                </a:solidFill>
              </a:rPr>
              <a:t>xii.	Regularity and punctuality of students in the school</a:t>
            </a:r>
          </a:p>
          <a:p>
            <a:pPr marL="812800" indent="-812800">
              <a:spcBef>
                <a:spcPts val="6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C126B068-17D6-437A-8B12-9A7B6FA5EFAE}"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57400"/>
            <a:ext cx="8610600" cy="1752600"/>
          </a:xfrm>
        </p:spPr>
        <p:txBody>
          <a:bodyPr>
            <a:noAutofit/>
          </a:bodyPr>
          <a:lstStyle/>
          <a:p>
            <a:pPr algn="ctr"/>
            <a:r>
              <a:rPr lang="en-US" sz="4000" b="1" dirty="0" smtClean="0">
                <a:solidFill>
                  <a:srgbClr val="FF33CC"/>
                </a:solidFill>
                <a:effectLst>
                  <a:outerShdw blurRad="38100" dist="38100" dir="2700000" algn="tl">
                    <a:srgbClr val="000000">
                      <a:alpha val="43137"/>
                    </a:srgbClr>
                  </a:outerShdw>
                </a:effectLst>
              </a:rPr>
              <a:t>4.3. Planned Parenthood – Parenting, MTP, Infertility, Adoption (Unit 3.4)</a:t>
            </a:r>
          </a:p>
        </p:txBody>
      </p:sp>
      <p:sp>
        <p:nvSpPr>
          <p:cNvPr id="4" name="Date Placeholder 3"/>
          <p:cNvSpPr>
            <a:spLocks noGrp="1"/>
          </p:cNvSpPr>
          <p:nvPr>
            <p:ph type="dt" sz="half" idx="10"/>
          </p:nvPr>
        </p:nvSpPr>
        <p:spPr/>
        <p:txBody>
          <a:bodyPr/>
          <a:lstStyle/>
          <a:p>
            <a:fld id="{03FA5BBB-E638-4DE6-A269-FCC288EDA715}"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1066800"/>
            <a:ext cx="8153400" cy="4998720"/>
          </a:xfrm>
        </p:spPr>
        <p:txBody>
          <a:bodyPr>
            <a:noAutofit/>
          </a:bodyPr>
          <a:lstStyle/>
          <a:p>
            <a:r>
              <a:rPr lang="en-US" sz="2800" b="1" dirty="0" smtClean="0">
                <a:solidFill>
                  <a:srgbClr val="0070C0"/>
                </a:solidFill>
              </a:rPr>
              <a:t>Alcohol is the commonest abused drug in industries and the success rates of alcohol de-addiction are higher than treatment of abuse of other substances. </a:t>
            </a:r>
          </a:p>
          <a:p>
            <a:r>
              <a:rPr lang="en-US" sz="2800" b="1" dirty="0" smtClean="0">
                <a:solidFill>
                  <a:srgbClr val="0070C0"/>
                </a:solidFill>
              </a:rPr>
              <a:t>A professional team for de-addiction includes Psychiatrist, Medical Officer, Counselors/ Social Workers, nurses and yoga therapists</a:t>
            </a:r>
          </a:p>
          <a:p>
            <a:r>
              <a:rPr lang="en-US" sz="2800" b="1" dirty="0" smtClean="0">
                <a:solidFill>
                  <a:srgbClr val="0070C0"/>
                </a:solidFill>
              </a:rPr>
              <a:t>The counseling in substance abuse treatment involves Screening, Assessment &amp; Intervention (motivation interviewing, goal setting, and other strategies of intervention) </a:t>
            </a: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Learner Objectives</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b="1" dirty="0" smtClean="0">
                <a:solidFill>
                  <a:srgbClr val="0070C0"/>
                </a:solidFill>
              </a:rPr>
              <a:t>1. Develop holistic understanding of counselling as a tool for help</a:t>
            </a:r>
          </a:p>
          <a:p>
            <a:pPr>
              <a:buNone/>
            </a:pPr>
            <a:r>
              <a:rPr lang="en-US" b="1" dirty="0" smtClean="0">
                <a:solidFill>
                  <a:srgbClr val="0070C0"/>
                </a:solidFill>
              </a:rPr>
              <a:t>2. Acquire knowledge, skills and attitudes for counselling</a:t>
            </a:r>
          </a:p>
          <a:p>
            <a:pPr>
              <a:buNone/>
            </a:pPr>
            <a:r>
              <a:rPr lang="en-US" b="1" dirty="0" smtClean="0">
                <a:solidFill>
                  <a:srgbClr val="0070C0"/>
                </a:solidFill>
              </a:rPr>
              <a:t>3. Develop insight in need and areas of counselling in different situations</a:t>
            </a:r>
          </a:p>
          <a:p>
            <a:pPr>
              <a:buNone/>
            </a:pPr>
            <a:r>
              <a:rPr lang="en-US" b="1" dirty="0" smtClean="0">
                <a:solidFill>
                  <a:srgbClr val="0070C0"/>
                </a:solidFill>
              </a:rPr>
              <a:t>4. To develop counselling competencies in students for working in various specialized set ups</a:t>
            </a:r>
          </a:p>
        </p:txBody>
      </p:sp>
      <p:sp>
        <p:nvSpPr>
          <p:cNvPr id="4" name="Date Placeholder 3"/>
          <p:cNvSpPr>
            <a:spLocks noGrp="1"/>
          </p:cNvSpPr>
          <p:nvPr>
            <p:ph type="dt" sz="half" idx="10"/>
          </p:nvPr>
        </p:nvSpPr>
        <p:spPr/>
        <p:txBody>
          <a:bodyPr/>
          <a:lstStyle/>
          <a:p>
            <a:fld id="{818DC2A7-66AF-4A47-AEEA-0062D31C3833}"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1066800"/>
            <a:ext cx="8153400" cy="5257800"/>
          </a:xfrm>
        </p:spPr>
        <p:txBody>
          <a:bodyPr>
            <a:noAutofit/>
          </a:bodyPr>
          <a:lstStyle/>
          <a:p>
            <a:r>
              <a:rPr lang="en-US" sz="2800" b="1" i="1" dirty="0" smtClean="0">
                <a:solidFill>
                  <a:srgbClr val="7030A0"/>
                </a:solidFill>
              </a:rPr>
              <a:t>Screening</a:t>
            </a:r>
            <a:r>
              <a:rPr lang="en-US" sz="2800" b="1" dirty="0" smtClean="0">
                <a:solidFill>
                  <a:srgbClr val="0070C0"/>
                </a:solidFill>
              </a:rPr>
              <a:t>: Alcohol Use Disorders Identification Test (AUDIT), the Drug Abuse Screening Test (DAST), Michigan Alcohol Screening Test (MAST)</a:t>
            </a:r>
          </a:p>
          <a:p>
            <a:r>
              <a:rPr lang="en-US" sz="2800" b="1" i="1" dirty="0" smtClean="0">
                <a:solidFill>
                  <a:srgbClr val="7030A0"/>
                </a:solidFill>
              </a:rPr>
              <a:t>Assessment</a:t>
            </a:r>
            <a:r>
              <a:rPr lang="en-US" sz="2800" b="1" dirty="0" smtClean="0">
                <a:solidFill>
                  <a:srgbClr val="0070C0"/>
                </a:solidFill>
              </a:rPr>
              <a:t>: specific substances used, frequency, quantity, social context and age of first use, age of beginning of regular use (Level of dependence), Physical &amp; Mental health problems and client’s level readiness or motivation for change (identify the resilience, strengths, and skills of the clients and their environment systems)</a:t>
            </a: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1066800"/>
            <a:ext cx="8153400" cy="5257800"/>
          </a:xfrm>
        </p:spPr>
        <p:txBody>
          <a:bodyPr>
            <a:noAutofit/>
          </a:bodyPr>
          <a:lstStyle/>
          <a:p>
            <a:pPr>
              <a:buNone/>
            </a:pPr>
            <a:r>
              <a:rPr lang="en-US" sz="3200" b="1" i="1" dirty="0" smtClean="0">
                <a:solidFill>
                  <a:srgbClr val="7030A0"/>
                </a:solidFill>
              </a:rPr>
              <a:t>Stages of change</a:t>
            </a:r>
            <a:r>
              <a:rPr lang="en-US" sz="3200" b="1" dirty="0" smtClean="0">
                <a:solidFill>
                  <a:srgbClr val="0070C0"/>
                </a:solidFill>
              </a:rPr>
              <a:t>: </a:t>
            </a:r>
          </a:p>
          <a:p>
            <a:pPr>
              <a:buNone/>
            </a:pPr>
            <a:r>
              <a:rPr lang="en-US" sz="3200" b="1" dirty="0" smtClean="0">
                <a:solidFill>
                  <a:srgbClr val="FF0000"/>
                </a:solidFill>
              </a:rPr>
              <a:t>Stage 1: The emergence of addiction</a:t>
            </a:r>
          </a:p>
          <a:p>
            <a:r>
              <a:rPr lang="en-US" sz="3200" b="1" dirty="0" smtClean="0">
                <a:solidFill>
                  <a:srgbClr val="0070C0"/>
                </a:solidFill>
              </a:rPr>
              <a:t>a) Initiation: The substance use begins</a:t>
            </a:r>
          </a:p>
          <a:p>
            <a:r>
              <a:rPr lang="en-US" sz="3200" b="1" dirty="0" smtClean="0">
                <a:solidFill>
                  <a:srgbClr val="0070C0"/>
                </a:solidFill>
              </a:rPr>
              <a:t>b) Substance use produces positive consequences</a:t>
            </a:r>
          </a:p>
          <a:p>
            <a:r>
              <a:rPr lang="en-US" sz="3200" b="1" dirty="0" smtClean="0">
                <a:solidFill>
                  <a:srgbClr val="0070C0"/>
                </a:solidFill>
              </a:rPr>
              <a:t>c) Adverse consequences develop but remains out of awareness</a:t>
            </a:r>
          </a:p>
          <a:p>
            <a:endParaRPr lang="en-US" sz="3200" b="1" dirty="0" smtClean="0">
              <a:solidFill>
                <a:srgbClr val="0070C0"/>
              </a:solidFill>
            </a:endParaRP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3200" b="1" i="1" dirty="0" smtClean="0">
                <a:solidFill>
                  <a:srgbClr val="7030A0"/>
                </a:solidFill>
              </a:rPr>
              <a:t>Stages of change</a:t>
            </a:r>
            <a:r>
              <a:rPr lang="en-US" sz="3200" b="1" dirty="0" smtClean="0">
                <a:solidFill>
                  <a:srgbClr val="0070C0"/>
                </a:solidFill>
              </a:rPr>
              <a:t>: </a:t>
            </a:r>
          </a:p>
          <a:p>
            <a:pPr>
              <a:buNone/>
            </a:pPr>
            <a:r>
              <a:rPr lang="en-US" sz="3200" b="1" dirty="0" smtClean="0">
                <a:solidFill>
                  <a:srgbClr val="FF0000"/>
                </a:solidFill>
              </a:rPr>
              <a:t>Stage 2: The Evolution of Quitting</a:t>
            </a:r>
          </a:p>
          <a:p>
            <a:r>
              <a:rPr lang="en-US" sz="3200" b="1" dirty="0" smtClean="0">
                <a:solidFill>
                  <a:srgbClr val="0070C0"/>
                </a:solidFill>
              </a:rPr>
              <a:t>a) Turning points: the shift between unencumbered substance abuse and the realization that this abuse is directly responsible for the presence of profoundly negative life circumstances.</a:t>
            </a:r>
          </a:p>
          <a:p>
            <a:r>
              <a:rPr lang="en-US" sz="3200" b="1" dirty="0" smtClean="0">
                <a:solidFill>
                  <a:srgbClr val="0070C0"/>
                </a:solidFill>
              </a:rPr>
              <a:t>b) Active Quitting begins</a:t>
            </a:r>
          </a:p>
          <a:p>
            <a:r>
              <a:rPr lang="en-US" sz="3200" b="1" dirty="0" smtClean="0">
                <a:solidFill>
                  <a:srgbClr val="0070C0"/>
                </a:solidFill>
              </a:rPr>
              <a:t>c) Relapse Prevention</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2800" b="1" i="1" dirty="0" smtClean="0">
                <a:solidFill>
                  <a:srgbClr val="7030A0"/>
                </a:solidFill>
              </a:rPr>
              <a:t>Strategies of Intervention</a:t>
            </a:r>
            <a:r>
              <a:rPr lang="en-US" sz="2800" b="1" dirty="0" smtClean="0">
                <a:solidFill>
                  <a:srgbClr val="0070C0"/>
                </a:solidFill>
              </a:rPr>
              <a:t>: </a:t>
            </a:r>
          </a:p>
          <a:p>
            <a:pPr>
              <a:buNone/>
            </a:pPr>
            <a:r>
              <a:rPr lang="en-US" sz="2800" b="1" dirty="0" smtClean="0">
                <a:solidFill>
                  <a:srgbClr val="FF0000"/>
                </a:solidFill>
              </a:rPr>
              <a:t>Motivational interviewing/Motivation Enhancement Therapy (FRAMES model)</a:t>
            </a:r>
          </a:p>
          <a:p>
            <a:r>
              <a:rPr lang="en-US" sz="2800" b="1" dirty="0" smtClean="0">
                <a:solidFill>
                  <a:srgbClr val="0070C0"/>
                </a:solidFill>
              </a:rPr>
              <a:t>Feedback about personal risk or impairment</a:t>
            </a:r>
          </a:p>
          <a:p>
            <a:r>
              <a:rPr lang="en-US" sz="2800" b="1" dirty="0" smtClean="0">
                <a:solidFill>
                  <a:srgbClr val="0070C0"/>
                </a:solidFill>
              </a:rPr>
              <a:t>Responsibility for change lies with the individual (client)</a:t>
            </a:r>
          </a:p>
          <a:p>
            <a:r>
              <a:rPr lang="en-US" sz="2800" b="1" dirty="0" smtClean="0">
                <a:solidFill>
                  <a:srgbClr val="0070C0"/>
                </a:solidFill>
              </a:rPr>
              <a:t>Advice on changing the drinking</a:t>
            </a:r>
          </a:p>
          <a:p>
            <a:r>
              <a:rPr lang="en-US" sz="2800" b="1" dirty="0" smtClean="0">
                <a:solidFill>
                  <a:srgbClr val="0070C0"/>
                </a:solidFill>
              </a:rPr>
              <a:t>Menu of alternatives and change options</a:t>
            </a:r>
          </a:p>
          <a:p>
            <a:r>
              <a:rPr lang="en-US" sz="2800" b="1" dirty="0" smtClean="0">
                <a:solidFill>
                  <a:srgbClr val="0070C0"/>
                </a:solidFill>
              </a:rPr>
              <a:t>Empathy on the part of the practitioner</a:t>
            </a:r>
          </a:p>
          <a:p>
            <a:r>
              <a:rPr lang="en-US" sz="2800" b="1" dirty="0" smtClean="0">
                <a:solidFill>
                  <a:srgbClr val="0070C0"/>
                </a:solidFill>
              </a:rPr>
              <a:t>Self-efficacy or optimism on the part of client, facilitated by practitioner</a:t>
            </a: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2800" b="1" dirty="0" smtClean="0">
                <a:solidFill>
                  <a:srgbClr val="FF0000"/>
                </a:solidFill>
              </a:rPr>
              <a:t>principles of motivation interviewing</a:t>
            </a:r>
          </a:p>
          <a:p>
            <a:r>
              <a:rPr lang="en-US" sz="2800" b="1" dirty="0" smtClean="0">
                <a:solidFill>
                  <a:srgbClr val="0070C0"/>
                </a:solidFill>
              </a:rPr>
              <a:t>Express </a:t>
            </a:r>
            <a:r>
              <a:rPr lang="en-US" sz="2800" b="1" i="1" dirty="0" smtClean="0">
                <a:solidFill>
                  <a:srgbClr val="7030A0"/>
                </a:solidFill>
              </a:rPr>
              <a:t>Empathy</a:t>
            </a:r>
          </a:p>
          <a:p>
            <a:r>
              <a:rPr lang="en-US" sz="2800" b="1" i="1" dirty="0" smtClean="0">
                <a:solidFill>
                  <a:srgbClr val="7030A0"/>
                </a:solidFill>
              </a:rPr>
              <a:t>Develop discrepancy</a:t>
            </a:r>
            <a:r>
              <a:rPr lang="en-US" sz="2800" b="1" dirty="0" smtClean="0">
                <a:solidFill>
                  <a:srgbClr val="0070C0"/>
                </a:solidFill>
              </a:rPr>
              <a:t>: that the current life style &amp; future goals of the client do not match</a:t>
            </a:r>
          </a:p>
          <a:p>
            <a:r>
              <a:rPr lang="en-US" sz="2800" b="1" i="1" dirty="0" smtClean="0">
                <a:solidFill>
                  <a:srgbClr val="7030A0"/>
                </a:solidFill>
              </a:rPr>
              <a:t>Roll with resistance</a:t>
            </a:r>
            <a:r>
              <a:rPr lang="en-US" sz="2800" b="1" dirty="0" smtClean="0">
                <a:solidFill>
                  <a:srgbClr val="0070C0"/>
                </a:solidFill>
              </a:rPr>
              <a:t>: avoid argument &amp; help the clients to move on and try new strategies; resistance is the indication for looking for alternative strategies</a:t>
            </a:r>
          </a:p>
          <a:p>
            <a:r>
              <a:rPr lang="en-US" sz="2800" b="1" i="1" dirty="0" smtClean="0">
                <a:solidFill>
                  <a:srgbClr val="7030A0"/>
                </a:solidFill>
              </a:rPr>
              <a:t>Support self efficacy</a:t>
            </a:r>
            <a:r>
              <a:rPr lang="en-US" sz="2800" b="1" dirty="0" smtClean="0">
                <a:solidFill>
                  <a:srgbClr val="0070C0"/>
                </a:solidFill>
              </a:rPr>
              <a:t>: foster the client’s belief in the ability to initiate change; client is responsible for choosing and carrying out personal change</a:t>
            </a: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3200" b="1" dirty="0" smtClean="0">
                <a:solidFill>
                  <a:srgbClr val="FF0000"/>
                </a:solidFill>
              </a:rPr>
              <a:t>Goal Setting</a:t>
            </a:r>
          </a:p>
          <a:p>
            <a:r>
              <a:rPr lang="en-US" sz="3200" b="1" dirty="0" smtClean="0">
                <a:solidFill>
                  <a:srgbClr val="0070C0"/>
                </a:solidFill>
              </a:rPr>
              <a:t>goals to improve life style, </a:t>
            </a:r>
          </a:p>
          <a:p>
            <a:r>
              <a:rPr lang="en-US" sz="3200" b="1" dirty="0" smtClean="0">
                <a:solidFill>
                  <a:srgbClr val="0070C0"/>
                </a:solidFill>
              </a:rPr>
              <a:t>harm reduction goals, and </a:t>
            </a:r>
          </a:p>
          <a:p>
            <a:r>
              <a:rPr lang="en-US" sz="3200" b="1" dirty="0" smtClean="0">
                <a:solidFill>
                  <a:srgbClr val="0070C0"/>
                </a:solidFill>
              </a:rPr>
              <a:t>goals concerning substance use; set goals to choose between abstinence and moderation.</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2800" b="1" dirty="0" smtClean="0">
                <a:solidFill>
                  <a:srgbClr val="FF0000"/>
                </a:solidFill>
              </a:rPr>
              <a:t>strategies for working on the goals of the clients</a:t>
            </a:r>
          </a:p>
          <a:p>
            <a:r>
              <a:rPr lang="en-US" sz="2800" b="1" dirty="0" smtClean="0">
                <a:solidFill>
                  <a:srgbClr val="0070C0"/>
                </a:solidFill>
              </a:rPr>
              <a:t>Refusal skills and assertiveness training</a:t>
            </a:r>
          </a:p>
          <a:p>
            <a:r>
              <a:rPr lang="en-US" sz="2800" b="1" dirty="0" smtClean="0">
                <a:solidFill>
                  <a:srgbClr val="0070C0"/>
                </a:solidFill>
              </a:rPr>
              <a:t>Problem Solving Skills training</a:t>
            </a:r>
          </a:p>
          <a:p>
            <a:pPr lvl="1"/>
            <a:r>
              <a:rPr lang="en-US" b="1" dirty="0" smtClean="0">
                <a:solidFill>
                  <a:srgbClr val="0070C0"/>
                </a:solidFill>
              </a:rPr>
              <a:t>Recognize when a problem exists</a:t>
            </a:r>
          </a:p>
          <a:p>
            <a:pPr lvl="1"/>
            <a:r>
              <a:rPr lang="en-US" b="1" dirty="0" smtClean="0">
                <a:solidFill>
                  <a:srgbClr val="0070C0"/>
                </a:solidFill>
              </a:rPr>
              <a:t>Generate a variety of solutions to the problem</a:t>
            </a:r>
          </a:p>
          <a:p>
            <a:pPr lvl="1"/>
            <a:r>
              <a:rPr lang="en-US" b="1" dirty="0" smtClean="0">
                <a:solidFill>
                  <a:srgbClr val="0070C0"/>
                </a:solidFill>
              </a:rPr>
              <a:t>Select the most appropriate option and generate a plan for enacting it</a:t>
            </a:r>
          </a:p>
          <a:p>
            <a:pPr lvl="1"/>
            <a:r>
              <a:rPr lang="en-US" b="1" dirty="0" smtClean="0">
                <a:solidFill>
                  <a:srgbClr val="0070C0"/>
                </a:solidFill>
              </a:rPr>
              <a:t>Be able to evaluate the effectiveness of the selected solution</a:t>
            </a:r>
          </a:p>
          <a:p>
            <a:r>
              <a:rPr lang="en-US" sz="2800" b="1" dirty="0" smtClean="0">
                <a:solidFill>
                  <a:srgbClr val="0070C0"/>
                </a:solidFill>
              </a:rPr>
              <a:t>Cognitive Therapy: altering thoughts and enhance self esteem; </a:t>
            </a:r>
            <a:r>
              <a:rPr lang="en-US" sz="2800" b="1" dirty="0" err="1" smtClean="0">
                <a:solidFill>
                  <a:srgbClr val="0070C0"/>
                </a:solidFill>
              </a:rPr>
              <a:t>Biblio</a:t>
            </a:r>
            <a:r>
              <a:rPr lang="en-US" sz="2800" b="1" dirty="0" smtClean="0">
                <a:solidFill>
                  <a:srgbClr val="0070C0"/>
                </a:solidFill>
              </a:rPr>
              <a:t>-therapy</a:t>
            </a: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4. De-addiction Counselling</a:t>
            </a:r>
          </a:p>
        </p:txBody>
      </p:sp>
      <p:sp>
        <p:nvSpPr>
          <p:cNvPr id="3" name="Content Placeholder 2"/>
          <p:cNvSpPr>
            <a:spLocks noGrp="1"/>
          </p:cNvSpPr>
          <p:nvPr>
            <p:ph idx="1"/>
          </p:nvPr>
        </p:nvSpPr>
        <p:spPr>
          <a:xfrm>
            <a:off x="533400" y="838200"/>
            <a:ext cx="8153400" cy="5486400"/>
          </a:xfrm>
        </p:spPr>
        <p:txBody>
          <a:bodyPr>
            <a:noAutofit/>
          </a:bodyPr>
          <a:lstStyle/>
          <a:p>
            <a:pPr>
              <a:buNone/>
            </a:pPr>
            <a:r>
              <a:rPr lang="en-US" sz="2800" b="1" dirty="0" smtClean="0">
                <a:solidFill>
                  <a:srgbClr val="FF0000"/>
                </a:solidFill>
              </a:rPr>
              <a:t>strategies for working on the goals</a:t>
            </a:r>
          </a:p>
          <a:p>
            <a:r>
              <a:rPr lang="en-US" sz="2800" b="1" dirty="0" smtClean="0">
                <a:solidFill>
                  <a:srgbClr val="0070C0"/>
                </a:solidFill>
              </a:rPr>
              <a:t>Relaxation Training</a:t>
            </a:r>
          </a:p>
          <a:p>
            <a:r>
              <a:rPr lang="en-US" sz="2800" b="1" dirty="0" smtClean="0">
                <a:solidFill>
                  <a:srgbClr val="0070C0"/>
                </a:solidFill>
              </a:rPr>
              <a:t>Behavioural self management</a:t>
            </a:r>
          </a:p>
          <a:p>
            <a:r>
              <a:rPr lang="en-US" sz="2800" b="1" dirty="0" smtClean="0">
                <a:solidFill>
                  <a:srgbClr val="0070C0"/>
                </a:solidFill>
              </a:rPr>
              <a:t>Involving Concerned Others: couple therapy, family counseling</a:t>
            </a:r>
          </a:p>
          <a:p>
            <a:r>
              <a:rPr lang="en-US" sz="2800" b="1" dirty="0" smtClean="0">
                <a:solidFill>
                  <a:srgbClr val="0070C0"/>
                </a:solidFill>
              </a:rPr>
              <a:t>Self help groups (support from people with same goals)</a:t>
            </a:r>
          </a:p>
          <a:p>
            <a:r>
              <a:rPr lang="en-US" sz="2800" b="1" dirty="0" smtClean="0">
                <a:solidFill>
                  <a:srgbClr val="0070C0"/>
                </a:solidFill>
              </a:rPr>
              <a:t>Pharmacotherapy</a:t>
            </a:r>
          </a:p>
          <a:p>
            <a:r>
              <a:rPr lang="en-US" sz="2800" b="1" dirty="0" smtClean="0">
                <a:solidFill>
                  <a:srgbClr val="0070C0"/>
                </a:solidFill>
              </a:rPr>
              <a:t>Relapse Prevention: balanced lifestyle; develop methods of coping with cognitive distortions &amp; negative emotional states</a:t>
            </a:r>
          </a:p>
        </p:txBody>
      </p:sp>
      <p:sp>
        <p:nvSpPr>
          <p:cNvPr id="4" name="Date Placeholder 3"/>
          <p:cNvSpPr>
            <a:spLocks noGrp="1"/>
          </p:cNvSpPr>
          <p:nvPr>
            <p:ph type="dt" sz="half" idx="10"/>
          </p:nvPr>
        </p:nvSpPr>
        <p:spPr/>
        <p:txBody>
          <a:bodyPr/>
          <a:lstStyle/>
          <a:p>
            <a:fld id="{9813DA4B-EDFF-45ED-9512-A09327908C1E}"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95400"/>
            <a:ext cx="8077200" cy="4770120"/>
          </a:xfrm>
        </p:spPr>
        <p:txBody>
          <a:bodyPr>
            <a:noAutofit/>
          </a:bodyPr>
          <a:lstStyle/>
          <a:p>
            <a:r>
              <a:rPr lang="en-US" sz="3200" b="1" dirty="0" smtClean="0">
                <a:solidFill>
                  <a:srgbClr val="0070C0"/>
                </a:solidFill>
              </a:rPr>
              <a:t>The dying have needs that are unique and complex</a:t>
            </a:r>
          </a:p>
          <a:p>
            <a:r>
              <a:rPr lang="en-US" sz="3200" b="1" dirty="0" smtClean="0">
                <a:solidFill>
                  <a:srgbClr val="0070C0"/>
                </a:solidFill>
              </a:rPr>
              <a:t>When confronted with a diagnosis of terminal illness, there are a range of emotions to cope with - denial, shock, fear, anger, and sadness</a:t>
            </a:r>
          </a:p>
          <a:p>
            <a:r>
              <a:rPr lang="en-US" sz="3200" b="1" dirty="0" smtClean="0">
                <a:solidFill>
                  <a:srgbClr val="0070C0"/>
                </a:solidFill>
              </a:rPr>
              <a:t>many people are determined to fight and conquer their illness</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19200"/>
            <a:ext cx="8077200" cy="4846320"/>
          </a:xfrm>
        </p:spPr>
        <p:txBody>
          <a:bodyPr>
            <a:noAutofit/>
          </a:bodyPr>
          <a:lstStyle/>
          <a:p>
            <a:r>
              <a:rPr lang="en-US" sz="3200" b="1" dirty="0" smtClean="0">
                <a:solidFill>
                  <a:srgbClr val="0070C0"/>
                </a:solidFill>
              </a:rPr>
              <a:t>strength of will and refusing to give up easily is an admirable quality that very often influences the course of the disease and treatment</a:t>
            </a:r>
          </a:p>
          <a:p>
            <a:r>
              <a:rPr lang="en-US" sz="3200" b="1" dirty="0" smtClean="0">
                <a:solidFill>
                  <a:srgbClr val="0070C0"/>
                </a:solidFill>
              </a:rPr>
              <a:t>Some of the dying eventually reach a point of acceptance</a:t>
            </a:r>
          </a:p>
          <a:p>
            <a:r>
              <a:rPr lang="en-US" sz="3200" b="1" dirty="0" smtClean="0">
                <a:solidFill>
                  <a:srgbClr val="0070C0"/>
                </a:solidFill>
              </a:rPr>
              <a:t>acceptance is not about giving up, but about finding peace</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4000" b="1" dirty="0" smtClean="0">
                <a:solidFill>
                  <a:srgbClr val="FF33CC"/>
                </a:solidFill>
                <a:effectLst>
                  <a:outerShdw blurRad="38100" dist="38100" dir="2700000" algn="tl">
                    <a:srgbClr val="000000">
                      <a:alpha val="43137"/>
                    </a:srgbClr>
                  </a:outerShdw>
                </a:effectLst>
              </a:rPr>
              <a:t>Unit - 4</a:t>
            </a:r>
            <a:br>
              <a:rPr lang="en-US" sz="4000" b="1" dirty="0" smtClean="0">
                <a:solidFill>
                  <a:srgbClr val="FF33CC"/>
                </a:solidFill>
                <a:effectLst>
                  <a:outerShdw blurRad="38100" dist="38100" dir="2700000" algn="tl">
                    <a:srgbClr val="000000">
                      <a:alpha val="43137"/>
                    </a:srgbClr>
                  </a:outerShdw>
                </a:effectLst>
              </a:rPr>
            </a:br>
            <a:r>
              <a:rPr lang="en-US" sz="4000" b="1" dirty="0" smtClean="0">
                <a:solidFill>
                  <a:srgbClr val="FF33CC"/>
                </a:solidFill>
                <a:effectLst>
                  <a:outerShdw blurRad="38100" dist="38100" dir="2700000" algn="tl">
                    <a:srgbClr val="000000">
                      <a:alpha val="43137"/>
                    </a:srgbClr>
                  </a:outerShdw>
                </a:effectLst>
              </a:rPr>
              <a:t>Counselling Practice in different set ups</a:t>
            </a:r>
            <a:endParaRPr lang="en-IN" sz="4000"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389120"/>
          </a:xfrm>
        </p:spPr>
        <p:txBody>
          <a:bodyPr>
            <a:noAutofit/>
          </a:bodyPr>
          <a:lstStyle/>
          <a:p>
            <a:pPr>
              <a:buNone/>
            </a:pPr>
            <a:r>
              <a:rPr lang="en-US" sz="3600" b="1" dirty="0" smtClean="0">
                <a:solidFill>
                  <a:srgbClr val="0070C0"/>
                </a:solidFill>
              </a:rPr>
              <a:t>1. . Marriage and Family counselling – Divorce, marital / live- in, domestic violence</a:t>
            </a:r>
          </a:p>
          <a:p>
            <a:pPr>
              <a:buNone/>
            </a:pPr>
            <a:r>
              <a:rPr lang="en-US" sz="3600" b="1" dirty="0" smtClean="0">
                <a:solidFill>
                  <a:srgbClr val="0070C0"/>
                </a:solidFill>
              </a:rPr>
              <a:t>2. Child guidance and counselling</a:t>
            </a:r>
          </a:p>
          <a:p>
            <a:pPr>
              <a:buNone/>
            </a:pPr>
            <a:r>
              <a:rPr lang="en-US" sz="3600" b="1" dirty="0" smtClean="0">
                <a:solidFill>
                  <a:srgbClr val="0070C0"/>
                </a:solidFill>
              </a:rPr>
              <a:t>3. Planned Parenthood – Parenting, MTP, Infertility, Adoption</a:t>
            </a:r>
          </a:p>
        </p:txBody>
      </p:sp>
      <p:sp>
        <p:nvSpPr>
          <p:cNvPr id="4" name="Date Placeholder 3"/>
          <p:cNvSpPr>
            <a:spLocks noGrp="1"/>
          </p:cNvSpPr>
          <p:nvPr>
            <p:ph type="dt" sz="half" idx="10"/>
          </p:nvPr>
        </p:nvSpPr>
        <p:spPr/>
        <p:txBody>
          <a:bodyPr/>
          <a:lstStyle/>
          <a:p>
            <a:fld id="{8FA2DE23-323A-4CC9-86B7-48F15123EBE3}"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19200"/>
            <a:ext cx="8077200" cy="4846320"/>
          </a:xfrm>
        </p:spPr>
        <p:txBody>
          <a:bodyPr>
            <a:noAutofit/>
          </a:bodyPr>
          <a:lstStyle/>
          <a:p>
            <a:r>
              <a:rPr lang="en-US" sz="2800" b="1" dirty="0" smtClean="0">
                <a:solidFill>
                  <a:srgbClr val="0070C0"/>
                </a:solidFill>
              </a:rPr>
              <a:t>Once a patient is convinced that they have done everything in their power in the hope of beating the disease and getting their health back, accepting the inevitable can help patients to make the most of the time they have, focusing on the quality, rather than quantity of their remaining days.</a:t>
            </a:r>
          </a:p>
          <a:p>
            <a:r>
              <a:rPr lang="en-US" sz="2800" b="1" dirty="0" smtClean="0">
                <a:solidFill>
                  <a:srgbClr val="0070C0"/>
                </a:solidFill>
              </a:rPr>
              <a:t>Play therapy, art therapy, peer support and support groups can all be helpful in allowing children with serious illness to live their lives as normally as possible</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066800"/>
            <a:ext cx="8077200" cy="5181600"/>
          </a:xfrm>
        </p:spPr>
        <p:txBody>
          <a:bodyPr>
            <a:noAutofit/>
          </a:bodyPr>
          <a:lstStyle/>
          <a:p>
            <a:pPr>
              <a:buNone/>
            </a:pPr>
            <a:r>
              <a:rPr lang="en-US" sz="3200" b="1" i="1" dirty="0" smtClean="0">
                <a:solidFill>
                  <a:srgbClr val="7030A0"/>
                </a:solidFill>
              </a:rPr>
              <a:t>goals of counselling the terminally ill </a:t>
            </a:r>
          </a:p>
          <a:p>
            <a:r>
              <a:rPr lang="en-US" sz="3200" b="1" dirty="0" smtClean="0">
                <a:solidFill>
                  <a:srgbClr val="0070C0"/>
                </a:solidFill>
              </a:rPr>
              <a:t>to enhance patient understanding of the disease and its expected course </a:t>
            </a:r>
          </a:p>
          <a:p>
            <a:r>
              <a:rPr lang="en-US" sz="3200" b="1" dirty="0" smtClean="0">
                <a:solidFill>
                  <a:srgbClr val="0070C0"/>
                </a:solidFill>
              </a:rPr>
              <a:t>to assist the dying person to face the reality of death by educating them about the dying process</a:t>
            </a:r>
          </a:p>
          <a:p>
            <a:r>
              <a:rPr lang="en-US" sz="3200" b="1" dirty="0" smtClean="0">
                <a:solidFill>
                  <a:srgbClr val="0070C0"/>
                </a:solidFill>
              </a:rPr>
              <a:t>To assist the dying to make best use of the remaining life in peace &amp; joy </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19200"/>
            <a:ext cx="8077200" cy="4846320"/>
          </a:xfrm>
        </p:spPr>
        <p:txBody>
          <a:bodyPr>
            <a:noAutofit/>
          </a:bodyPr>
          <a:lstStyle/>
          <a:p>
            <a:pPr>
              <a:buNone/>
            </a:pPr>
            <a:r>
              <a:rPr lang="en-US" sz="3200" b="1" i="1" dirty="0" smtClean="0">
                <a:solidFill>
                  <a:srgbClr val="7030A0"/>
                </a:solidFill>
              </a:rPr>
              <a:t>goals of counselling the terminally ill </a:t>
            </a:r>
          </a:p>
          <a:p>
            <a:r>
              <a:rPr lang="en-US" sz="3200" b="1" dirty="0" smtClean="0">
                <a:solidFill>
                  <a:srgbClr val="0070C0"/>
                </a:solidFill>
              </a:rPr>
              <a:t>to identify the strengths and coping strategies of the client and individual family members</a:t>
            </a:r>
          </a:p>
          <a:p>
            <a:r>
              <a:rPr lang="en-US" sz="3200" b="1" dirty="0" smtClean="0">
                <a:solidFill>
                  <a:srgbClr val="0070C0"/>
                </a:solidFill>
              </a:rPr>
              <a:t>address the client’s physical, emotional, social, spiritual, and practical needs </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990600"/>
            <a:ext cx="8077200" cy="5074920"/>
          </a:xfrm>
        </p:spPr>
        <p:txBody>
          <a:bodyPr>
            <a:noAutofit/>
          </a:bodyPr>
          <a:lstStyle/>
          <a:p>
            <a:pPr>
              <a:buNone/>
            </a:pPr>
            <a:r>
              <a:rPr lang="en-US" sz="3200" b="1" i="1" dirty="0" smtClean="0">
                <a:solidFill>
                  <a:srgbClr val="7030A0"/>
                </a:solidFill>
              </a:rPr>
              <a:t>Needs of the terminally ill </a:t>
            </a:r>
          </a:p>
          <a:p>
            <a:r>
              <a:rPr lang="en-US" sz="3200" b="1" dirty="0" smtClean="0">
                <a:solidFill>
                  <a:srgbClr val="FF0000"/>
                </a:solidFill>
              </a:rPr>
              <a:t>Physical needs: </a:t>
            </a:r>
            <a:r>
              <a:rPr lang="en-US" sz="3200" b="1" dirty="0" smtClean="0">
                <a:solidFill>
                  <a:srgbClr val="0070C0"/>
                </a:solidFill>
              </a:rPr>
              <a:t>physical comforts</a:t>
            </a:r>
            <a:endParaRPr lang="en-US" sz="3200" b="1" dirty="0" smtClean="0">
              <a:solidFill>
                <a:srgbClr val="FF0000"/>
              </a:solidFill>
            </a:endParaRPr>
          </a:p>
          <a:p>
            <a:r>
              <a:rPr lang="en-US" sz="3200" b="1" dirty="0" smtClean="0">
                <a:solidFill>
                  <a:srgbClr val="FF0000"/>
                </a:solidFill>
              </a:rPr>
              <a:t>Emotional needs</a:t>
            </a:r>
            <a:r>
              <a:rPr lang="en-US" sz="3200" b="1" dirty="0" smtClean="0">
                <a:solidFill>
                  <a:srgbClr val="0070C0"/>
                </a:solidFill>
              </a:rPr>
              <a:t>: Coping with intense emotions such as shock, fear, guilt, anger, delirium and grief; </a:t>
            </a:r>
          </a:p>
          <a:p>
            <a:pPr lvl="1"/>
            <a:r>
              <a:rPr lang="en-US" sz="3000" b="1" dirty="0" smtClean="0">
                <a:solidFill>
                  <a:srgbClr val="0070C0"/>
                </a:solidFill>
              </a:rPr>
              <a:t>Depression &amp; Suicide</a:t>
            </a:r>
          </a:p>
          <a:p>
            <a:pPr lvl="1"/>
            <a:r>
              <a:rPr lang="en-US" sz="3000" b="1" dirty="0" smtClean="0">
                <a:solidFill>
                  <a:srgbClr val="0070C0"/>
                </a:solidFill>
              </a:rPr>
              <a:t>Anxiety (agitation, insomnia, restlessness, sweating, tachycardia, hyperventilation, panic disorder, worry, or tension)</a:t>
            </a:r>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19200"/>
            <a:ext cx="8077200" cy="4846320"/>
          </a:xfrm>
        </p:spPr>
        <p:txBody>
          <a:bodyPr>
            <a:noAutofit/>
          </a:bodyPr>
          <a:lstStyle/>
          <a:p>
            <a:pPr>
              <a:buNone/>
            </a:pPr>
            <a:r>
              <a:rPr lang="en-US" sz="3600" b="1" i="1" dirty="0" smtClean="0">
                <a:solidFill>
                  <a:srgbClr val="7030A0"/>
                </a:solidFill>
              </a:rPr>
              <a:t>Needs of the terminally ill </a:t>
            </a:r>
          </a:p>
          <a:p>
            <a:r>
              <a:rPr lang="en-US" sz="3600" b="1" dirty="0" smtClean="0">
                <a:solidFill>
                  <a:srgbClr val="FF0000"/>
                </a:solidFill>
              </a:rPr>
              <a:t>social needs</a:t>
            </a:r>
            <a:r>
              <a:rPr lang="en-US" sz="3600" b="1" dirty="0" smtClean="0">
                <a:solidFill>
                  <a:srgbClr val="0070C0"/>
                </a:solidFill>
              </a:rPr>
              <a:t>: settling old disputes, communicating with long-term friends, and asking forgiveness are all important to the dying individuals’ peace of mind</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066800"/>
            <a:ext cx="8077200" cy="4998720"/>
          </a:xfrm>
        </p:spPr>
        <p:txBody>
          <a:bodyPr>
            <a:noAutofit/>
          </a:bodyPr>
          <a:lstStyle/>
          <a:p>
            <a:pPr>
              <a:buNone/>
            </a:pPr>
            <a:r>
              <a:rPr lang="en-US" sz="3600" b="1" i="1" dirty="0" smtClean="0">
                <a:solidFill>
                  <a:srgbClr val="7030A0"/>
                </a:solidFill>
              </a:rPr>
              <a:t>Needs of the terminally ill </a:t>
            </a:r>
          </a:p>
          <a:p>
            <a:r>
              <a:rPr lang="en-US" sz="3600" b="1" dirty="0" smtClean="0">
                <a:solidFill>
                  <a:srgbClr val="FF0000"/>
                </a:solidFill>
              </a:rPr>
              <a:t>spiritual needs</a:t>
            </a:r>
            <a:r>
              <a:rPr lang="en-US" sz="3600" b="1" dirty="0" smtClean="0">
                <a:solidFill>
                  <a:srgbClr val="0070C0"/>
                </a:solidFill>
              </a:rPr>
              <a:t>: help clients find meaning in their lives and in the illness practical needs </a:t>
            </a:r>
          </a:p>
          <a:p>
            <a:r>
              <a:rPr lang="en-US" sz="3600" b="1" dirty="0" smtClean="0">
                <a:solidFill>
                  <a:srgbClr val="0070C0"/>
                </a:solidFill>
              </a:rPr>
              <a:t>guiding clients to construct their own personal definition of a good death</a:t>
            </a:r>
          </a:p>
          <a:p>
            <a:r>
              <a:rPr lang="en-US" sz="3600" b="1" dirty="0" smtClean="0">
                <a:solidFill>
                  <a:srgbClr val="0070C0"/>
                </a:solidFill>
              </a:rPr>
              <a:t>help clients transcend death</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5. Terminal illness</a:t>
            </a:r>
          </a:p>
        </p:txBody>
      </p:sp>
      <p:sp>
        <p:nvSpPr>
          <p:cNvPr id="3" name="Content Placeholder 2"/>
          <p:cNvSpPr>
            <a:spLocks noGrp="1"/>
          </p:cNvSpPr>
          <p:nvPr>
            <p:ph idx="1"/>
          </p:nvPr>
        </p:nvSpPr>
        <p:spPr>
          <a:xfrm>
            <a:off x="609600" y="1219200"/>
            <a:ext cx="8077200" cy="4846320"/>
          </a:xfrm>
        </p:spPr>
        <p:txBody>
          <a:bodyPr>
            <a:noAutofit/>
          </a:bodyPr>
          <a:lstStyle/>
          <a:p>
            <a:pPr>
              <a:buNone/>
            </a:pPr>
            <a:r>
              <a:rPr lang="en-US" sz="3600" b="1" i="1" dirty="0" smtClean="0">
                <a:solidFill>
                  <a:srgbClr val="7030A0"/>
                </a:solidFill>
              </a:rPr>
              <a:t>Needs of the terminally ill </a:t>
            </a:r>
          </a:p>
          <a:p>
            <a:r>
              <a:rPr lang="en-US" sz="3600" b="1" dirty="0" smtClean="0">
                <a:solidFill>
                  <a:srgbClr val="FF0000"/>
                </a:solidFill>
              </a:rPr>
              <a:t>practical needs</a:t>
            </a:r>
            <a:r>
              <a:rPr lang="en-US" sz="3600" b="1" dirty="0" smtClean="0">
                <a:solidFill>
                  <a:srgbClr val="0070C0"/>
                </a:solidFill>
              </a:rPr>
              <a:t>: </a:t>
            </a:r>
          </a:p>
          <a:p>
            <a:pPr lvl="1"/>
            <a:r>
              <a:rPr lang="en-US" sz="3200" b="1" dirty="0" smtClean="0">
                <a:solidFill>
                  <a:srgbClr val="0070C0"/>
                </a:solidFill>
              </a:rPr>
              <a:t>bequeathing possessions, </a:t>
            </a:r>
          </a:p>
          <a:p>
            <a:pPr lvl="1"/>
            <a:r>
              <a:rPr lang="en-US" sz="3200" b="1" dirty="0" smtClean="0">
                <a:solidFill>
                  <a:srgbClr val="0070C0"/>
                </a:solidFill>
              </a:rPr>
              <a:t>settling financial affairs, </a:t>
            </a:r>
          </a:p>
          <a:p>
            <a:pPr lvl="1"/>
            <a:r>
              <a:rPr lang="en-US" sz="3200" b="1" dirty="0" smtClean="0">
                <a:solidFill>
                  <a:srgbClr val="0070C0"/>
                </a:solidFill>
              </a:rPr>
              <a:t>creating wills and trust funds, and </a:t>
            </a:r>
          </a:p>
          <a:p>
            <a:pPr lvl="1"/>
            <a:r>
              <a:rPr lang="en-US" sz="3200" b="1" dirty="0" smtClean="0">
                <a:solidFill>
                  <a:srgbClr val="0070C0"/>
                </a:solidFill>
              </a:rPr>
              <a:t>pre-funeral planning</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800" b="1" dirty="0" smtClean="0">
                <a:solidFill>
                  <a:srgbClr val="FF33CC"/>
                </a:solidFill>
                <a:effectLst>
                  <a:outerShdw blurRad="38100" dist="38100" dir="2700000" algn="tl">
                    <a:srgbClr val="000000">
                      <a:alpha val="43137"/>
                    </a:srgbClr>
                  </a:outerShdw>
                </a:effectLst>
              </a:rPr>
              <a:t>Counselling the terminally ill child </a:t>
            </a:r>
          </a:p>
        </p:txBody>
      </p:sp>
      <p:sp>
        <p:nvSpPr>
          <p:cNvPr id="3" name="Content Placeholder 2"/>
          <p:cNvSpPr>
            <a:spLocks noGrp="1"/>
          </p:cNvSpPr>
          <p:nvPr>
            <p:ph idx="1"/>
          </p:nvPr>
        </p:nvSpPr>
        <p:spPr>
          <a:xfrm>
            <a:off x="381000" y="914400"/>
            <a:ext cx="8305800" cy="5151120"/>
          </a:xfrm>
        </p:spPr>
        <p:txBody>
          <a:bodyPr>
            <a:noAutofit/>
          </a:bodyPr>
          <a:lstStyle/>
          <a:p>
            <a:pPr>
              <a:buNone/>
            </a:pPr>
            <a:r>
              <a:rPr lang="en-US" sz="3200" b="1" i="1" dirty="0" smtClean="0">
                <a:solidFill>
                  <a:srgbClr val="7030A0"/>
                </a:solidFill>
              </a:rPr>
              <a:t>five stages in children's understanding about their illness </a:t>
            </a:r>
          </a:p>
          <a:p>
            <a:pPr lvl="1">
              <a:buNone/>
            </a:pPr>
            <a:r>
              <a:rPr lang="en-US" sz="2800" b="1" dirty="0" smtClean="0">
                <a:solidFill>
                  <a:srgbClr val="0070C0"/>
                </a:solidFill>
              </a:rPr>
              <a:t>1. learns, after diagnosis, that s/he has a serious illness.</a:t>
            </a:r>
          </a:p>
          <a:p>
            <a:pPr lvl="1">
              <a:buNone/>
            </a:pPr>
            <a:r>
              <a:rPr lang="en-US" sz="2800" b="1" dirty="0" smtClean="0">
                <a:solidFill>
                  <a:srgbClr val="0070C0"/>
                </a:solidFill>
              </a:rPr>
              <a:t>2. learns the names of the drugs, their use and side effects.</a:t>
            </a:r>
          </a:p>
          <a:p>
            <a:pPr lvl="1">
              <a:buNone/>
            </a:pPr>
            <a:r>
              <a:rPr lang="en-US" sz="2800" b="1" dirty="0" smtClean="0">
                <a:solidFill>
                  <a:srgbClr val="0070C0"/>
                </a:solidFill>
              </a:rPr>
              <a:t>3. learns the goals of treatment and the particular procedures used to minimize side effects of medication. Now the child understands the link between each procedure and the corresponding symptom.</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800" b="1" dirty="0" smtClean="0">
                <a:solidFill>
                  <a:srgbClr val="FF33CC"/>
                </a:solidFill>
                <a:effectLst>
                  <a:outerShdw blurRad="38100" dist="38100" dir="2700000" algn="tl">
                    <a:srgbClr val="000000">
                      <a:alpha val="43137"/>
                    </a:srgbClr>
                  </a:outerShdw>
                </a:effectLst>
              </a:rPr>
              <a:t>Counselling the terminally ill child </a:t>
            </a:r>
          </a:p>
        </p:txBody>
      </p:sp>
      <p:sp>
        <p:nvSpPr>
          <p:cNvPr id="3" name="Content Placeholder 2"/>
          <p:cNvSpPr>
            <a:spLocks noGrp="1"/>
          </p:cNvSpPr>
          <p:nvPr>
            <p:ph idx="1"/>
          </p:nvPr>
        </p:nvSpPr>
        <p:spPr>
          <a:xfrm>
            <a:off x="533400" y="914400"/>
            <a:ext cx="8153400" cy="5151120"/>
          </a:xfrm>
        </p:spPr>
        <p:txBody>
          <a:bodyPr>
            <a:noAutofit/>
          </a:bodyPr>
          <a:lstStyle/>
          <a:p>
            <a:pPr>
              <a:buNone/>
            </a:pPr>
            <a:r>
              <a:rPr lang="en-US" sz="3200" b="1" i="1" dirty="0" smtClean="0">
                <a:solidFill>
                  <a:srgbClr val="7030A0"/>
                </a:solidFill>
              </a:rPr>
              <a:t>five stages in children's understanding about their illness </a:t>
            </a:r>
          </a:p>
          <a:p>
            <a:pPr lvl="1">
              <a:buNone/>
            </a:pPr>
            <a:r>
              <a:rPr lang="en-US" sz="2800" b="1" dirty="0" smtClean="0">
                <a:solidFill>
                  <a:srgbClr val="0070C0"/>
                </a:solidFill>
              </a:rPr>
              <a:t>4. realizes that there is a sequence of remissions and relapses during the course of the illness; recognizes that s/he can get ill repeatedly and that the medicines are not always effective.</a:t>
            </a:r>
          </a:p>
          <a:p>
            <a:pPr lvl="1">
              <a:buNone/>
            </a:pPr>
            <a:r>
              <a:rPr lang="en-US" sz="2800" b="1" dirty="0" smtClean="0">
                <a:solidFill>
                  <a:srgbClr val="0070C0"/>
                </a:solidFill>
              </a:rPr>
              <a:t>5. In the fifth and final stage the child understands that the amount of medicines available is limited and when treatment becomes ineffective, death is imminent.</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800" b="1" dirty="0" smtClean="0">
                <a:solidFill>
                  <a:srgbClr val="FF33CC"/>
                </a:solidFill>
                <a:effectLst>
                  <a:outerShdw blurRad="38100" dist="38100" dir="2700000" algn="tl">
                    <a:srgbClr val="000000">
                      <a:alpha val="43137"/>
                    </a:srgbClr>
                  </a:outerShdw>
                </a:effectLst>
              </a:rPr>
              <a:t>Counselling the terminally ill child </a:t>
            </a:r>
          </a:p>
        </p:txBody>
      </p:sp>
      <p:sp>
        <p:nvSpPr>
          <p:cNvPr id="3" name="Content Placeholder 2"/>
          <p:cNvSpPr>
            <a:spLocks noGrp="1"/>
          </p:cNvSpPr>
          <p:nvPr>
            <p:ph idx="1"/>
          </p:nvPr>
        </p:nvSpPr>
        <p:spPr>
          <a:xfrm>
            <a:off x="533400" y="914400"/>
            <a:ext cx="8153400" cy="5410200"/>
          </a:xfrm>
        </p:spPr>
        <p:txBody>
          <a:bodyPr>
            <a:noAutofit/>
          </a:bodyPr>
          <a:lstStyle/>
          <a:p>
            <a:pPr>
              <a:buNone/>
            </a:pPr>
            <a:r>
              <a:rPr lang="en-US" sz="3200" b="1" i="1" dirty="0" smtClean="0">
                <a:solidFill>
                  <a:srgbClr val="7030A0"/>
                </a:solidFill>
              </a:rPr>
              <a:t>five stages in child's changing definition of himself or herself </a:t>
            </a:r>
          </a:p>
          <a:p>
            <a:pPr lvl="1">
              <a:buNone/>
            </a:pPr>
            <a:r>
              <a:rPr lang="en-US" sz="2800" b="1" dirty="0" smtClean="0">
                <a:solidFill>
                  <a:srgbClr val="0070C0"/>
                </a:solidFill>
              </a:rPr>
              <a:t>1. before diagnosis, the child perceives herself as well/not seriously ill.</a:t>
            </a:r>
          </a:p>
          <a:p>
            <a:pPr lvl="1">
              <a:buNone/>
            </a:pPr>
            <a:r>
              <a:rPr lang="en-US" sz="2800" b="1" dirty="0" smtClean="0">
                <a:solidFill>
                  <a:srgbClr val="0070C0"/>
                </a:solidFill>
              </a:rPr>
              <a:t>2. sees herself as seriously ill, but thinks she will improve.</a:t>
            </a:r>
          </a:p>
          <a:p>
            <a:pPr lvl="1">
              <a:buNone/>
            </a:pPr>
            <a:r>
              <a:rPr lang="en-US" sz="2800" b="1" dirty="0" smtClean="0">
                <a:solidFill>
                  <a:srgbClr val="0070C0"/>
                </a:solidFill>
              </a:rPr>
              <a:t>3. realizes that she is constantly ill but still has faith she will become better.</a:t>
            </a:r>
          </a:p>
          <a:p>
            <a:pPr lvl="1">
              <a:buNone/>
            </a:pPr>
            <a:r>
              <a:rPr lang="en-US" sz="2800" b="1" dirty="0" smtClean="0">
                <a:solidFill>
                  <a:srgbClr val="0070C0"/>
                </a:solidFill>
              </a:rPr>
              <a:t>4. realizes that she very ill and will not become better.</a:t>
            </a:r>
          </a:p>
          <a:p>
            <a:pPr lvl="1">
              <a:buNone/>
            </a:pPr>
            <a:r>
              <a:rPr lang="en-US" sz="2800" b="1" dirty="0" smtClean="0">
                <a:solidFill>
                  <a:srgbClr val="0070C0"/>
                </a:solidFill>
              </a:rPr>
              <a:t>5. recognizes that she is dying</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4000" b="1" dirty="0" smtClean="0">
                <a:solidFill>
                  <a:srgbClr val="FF33CC"/>
                </a:solidFill>
                <a:effectLst>
                  <a:outerShdw blurRad="38100" dist="38100" dir="2700000" algn="tl">
                    <a:srgbClr val="000000">
                      <a:alpha val="43137"/>
                    </a:srgbClr>
                  </a:outerShdw>
                </a:effectLst>
              </a:rPr>
              <a:t>Unit - 4</a:t>
            </a:r>
            <a:br>
              <a:rPr lang="en-US" sz="4000" b="1" dirty="0" smtClean="0">
                <a:solidFill>
                  <a:srgbClr val="FF33CC"/>
                </a:solidFill>
                <a:effectLst>
                  <a:outerShdw blurRad="38100" dist="38100" dir="2700000" algn="tl">
                    <a:srgbClr val="000000">
                      <a:alpha val="43137"/>
                    </a:srgbClr>
                  </a:outerShdw>
                </a:effectLst>
              </a:rPr>
            </a:br>
            <a:r>
              <a:rPr lang="en-US" sz="4000" b="1" dirty="0" smtClean="0">
                <a:solidFill>
                  <a:srgbClr val="FF33CC"/>
                </a:solidFill>
                <a:effectLst>
                  <a:outerShdw blurRad="38100" dist="38100" dir="2700000" algn="tl">
                    <a:srgbClr val="000000">
                      <a:alpha val="43137"/>
                    </a:srgbClr>
                  </a:outerShdw>
                </a:effectLst>
              </a:rPr>
              <a:t>Counselling Practice in different set ups</a:t>
            </a:r>
            <a:endParaRPr lang="en-IN" sz="4000"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43000" y="1676400"/>
            <a:ext cx="7543800" cy="4389120"/>
          </a:xfrm>
        </p:spPr>
        <p:txBody>
          <a:bodyPr>
            <a:noAutofit/>
          </a:bodyPr>
          <a:lstStyle/>
          <a:p>
            <a:pPr>
              <a:buNone/>
            </a:pPr>
            <a:r>
              <a:rPr lang="en-US" sz="3600" b="1" dirty="0" smtClean="0">
                <a:solidFill>
                  <a:srgbClr val="0070C0"/>
                </a:solidFill>
              </a:rPr>
              <a:t>4. De-addiction</a:t>
            </a:r>
          </a:p>
          <a:p>
            <a:pPr>
              <a:buNone/>
            </a:pPr>
            <a:r>
              <a:rPr lang="en-US" sz="3600" b="1" dirty="0" smtClean="0">
                <a:solidFill>
                  <a:srgbClr val="0070C0"/>
                </a:solidFill>
              </a:rPr>
              <a:t>5. Terminal illness</a:t>
            </a:r>
          </a:p>
          <a:p>
            <a:pPr>
              <a:buNone/>
            </a:pPr>
            <a:r>
              <a:rPr lang="en-US" sz="3600" b="1" dirty="0" smtClean="0">
                <a:solidFill>
                  <a:srgbClr val="0070C0"/>
                </a:solidFill>
              </a:rPr>
              <a:t>6. Employee counselling</a:t>
            </a:r>
          </a:p>
          <a:p>
            <a:pPr>
              <a:buNone/>
            </a:pPr>
            <a:r>
              <a:rPr lang="en-US" sz="3600" b="1" dirty="0" smtClean="0">
                <a:solidFill>
                  <a:srgbClr val="0070C0"/>
                </a:solidFill>
              </a:rPr>
              <a:t>7. Rape and sexual violence</a:t>
            </a:r>
          </a:p>
          <a:p>
            <a:pPr>
              <a:buNone/>
            </a:pPr>
            <a:r>
              <a:rPr lang="en-US" sz="3600" b="1" dirty="0" smtClean="0">
                <a:solidFill>
                  <a:srgbClr val="0070C0"/>
                </a:solidFill>
              </a:rPr>
              <a:t>8. HIV-AIDS</a:t>
            </a:r>
          </a:p>
          <a:p>
            <a:pPr>
              <a:buNone/>
            </a:pPr>
            <a:r>
              <a:rPr lang="en-US" sz="3600" b="1" dirty="0" smtClean="0">
                <a:solidFill>
                  <a:srgbClr val="0070C0"/>
                </a:solidFill>
              </a:rPr>
              <a:t>9. Trauma and disaster</a:t>
            </a:r>
          </a:p>
        </p:txBody>
      </p:sp>
      <p:sp>
        <p:nvSpPr>
          <p:cNvPr id="4" name="Date Placeholder 3"/>
          <p:cNvSpPr>
            <a:spLocks noGrp="1"/>
          </p:cNvSpPr>
          <p:nvPr>
            <p:ph type="dt" sz="half" idx="10"/>
          </p:nvPr>
        </p:nvSpPr>
        <p:spPr/>
        <p:txBody>
          <a:bodyPr/>
          <a:lstStyle/>
          <a:p>
            <a:fld id="{D8E05FCB-0512-467A-8353-334D38AAB4D8}"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pPr algn="ctr"/>
            <a:r>
              <a:rPr lang="en-US" sz="4800" b="1" dirty="0" smtClean="0">
                <a:solidFill>
                  <a:srgbClr val="FF33CC"/>
                </a:solidFill>
                <a:effectLst>
                  <a:outerShdw blurRad="38100" dist="38100" dir="2700000" algn="tl">
                    <a:srgbClr val="000000">
                      <a:alpha val="43137"/>
                    </a:srgbClr>
                  </a:outerShdw>
                </a:effectLst>
              </a:rPr>
              <a:t>Counselling the terminally ill </a:t>
            </a:r>
          </a:p>
        </p:txBody>
      </p:sp>
      <p:sp>
        <p:nvSpPr>
          <p:cNvPr id="3" name="Content Placeholder 2"/>
          <p:cNvSpPr>
            <a:spLocks noGrp="1"/>
          </p:cNvSpPr>
          <p:nvPr>
            <p:ph idx="1"/>
          </p:nvPr>
        </p:nvSpPr>
        <p:spPr>
          <a:xfrm>
            <a:off x="533400" y="914400"/>
            <a:ext cx="8153400" cy="5410200"/>
          </a:xfrm>
        </p:spPr>
        <p:txBody>
          <a:bodyPr>
            <a:noAutofit/>
          </a:bodyPr>
          <a:lstStyle/>
          <a:p>
            <a:pPr>
              <a:buNone/>
            </a:pPr>
            <a:r>
              <a:rPr lang="en-US" sz="3200" b="1" i="1" dirty="0" smtClean="0">
                <a:solidFill>
                  <a:srgbClr val="7030A0"/>
                </a:solidFill>
              </a:rPr>
              <a:t>Communicating bad news - a six step protocol (annexure) </a:t>
            </a:r>
          </a:p>
          <a:p>
            <a:pPr lvl="1">
              <a:buNone/>
            </a:pPr>
            <a:r>
              <a:rPr lang="en-US" sz="2800" b="1" dirty="0" smtClean="0">
                <a:solidFill>
                  <a:srgbClr val="0070C0"/>
                </a:solidFill>
              </a:rPr>
              <a:t>1. Getting Started: study the illness</a:t>
            </a:r>
          </a:p>
          <a:p>
            <a:pPr lvl="1">
              <a:buNone/>
            </a:pPr>
            <a:r>
              <a:rPr lang="en-US" sz="2800" b="1" dirty="0" smtClean="0">
                <a:solidFill>
                  <a:srgbClr val="0070C0"/>
                </a:solidFill>
              </a:rPr>
              <a:t>2. Finding Out What the Patient Knows</a:t>
            </a:r>
          </a:p>
          <a:p>
            <a:pPr lvl="1">
              <a:buNone/>
            </a:pPr>
            <a:r>
              <a:rPr lang="en-US" sz="2800" b="1" dirty="0" smtClean="0">
                <a:solidFill>
                  <a:srgbClr val="0070C0"/>
                </a:solidFill>
              </a:rPr>
              <a:t>3. Finding Out How Much the Patient Wants to Know</a:t>
            </a:r>
          </a:p>
          <a:p>
            <a:pPr lvl="1">
              <a:buNone/>
            </a:pPr>
            <a:r>
              <a:rPr lang="en-US" sz="2800" b="1" dirty="0" smtClean="0">
                <a:solidFill>
                  <a:srgbClr val="0070C0"/>
                </a:solidFill>
              </a:rPr>
              <a:t>4. Sharing the Information</a:t>
            </a:r>
          </a:p>
          <a:p>
            <a:pPr lvl="1">
              <a:buNone/>
            </a:pPr>
            <a:r>
              <a:rPr lang="en-US" sz="2800" b="1" dirty="0" smtClean="0">
                <a:solidFill>
                  <a:srgbClr val="0070C0"/>
                </a:solidFill>
              </a:rPr>
              <a:t>5. Responding to Feelings</a:t>
            </a:r>
          </a:p>
          <a:p>
            <a:pPr lvl="1">
              <a:buNone/>
            </a:pPr>
            <a:r>
              <a:rPr lang="en-US" sz="2800" b="1" dirty="0" smtClean="0">
                <a:solidFill>
                  <a:srgbClr val="0070C0"/>
                </a:solidFill>
              </a:rPr>
              <a:t>6. Planning (action plan) &amp; Follow-up</a:t>
            </a:r>
          </a:p>
        </p:txBody>
      </p:sp>
      <p:sp>
        <p:nvSpPr>
          <p:cNvPr id="4" name="Date Placeholder 3"/>
          <p:cNvSpPr>
            <a:spLocks noGrp="1"/>
          </p:cNvSpPr>
          <p:nvPr>
            <p:ph type="dt" sz="half" idx="10"/>
          </p:nvPr>
        </p:nvSpPr>
        <p:spPr/>
        <p:txBody>
          <a:bodyPr/>
          <a:lstStyle/>
          <a:p>
            <a:fld id="{1C6DE391-39D4-49B9-BF44-4A926644311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1066800"/>
            <a:ext cx="8153400" cy="4998720"/>
          </a:xfrm>
        </p:spPr>
        <p:txBody>
          <a:bodyPr>
            <a:noAutofit/>
          </a:bodyPr>
          <a:lstStyle/>
          <a:p>
            <a:r>
              <a:rPr lang="en-IN" sz="3200" b="1" dirty="0" smtClean="0">
                <a:solidFill>
                  <a:srgbClr val="0070C0"/>
                </a:solidFill>
              </a:rPr>
              <a:t>Issues for employee counselling</a:t>
            </a:r>
          </a:p>
          <a:p>
            <a:pPr lvl="1"/>
            <a:r>
              <a:rPr lang="en-IN" sz="3000" b="1" dirty="0" smtClean="0">
                <a:solidFill>
                  <a:srgbClr val="0070C0"/>
                </a:solidFill>
              </a:rPr>
              <a:t>Stress: personal &amp; professional (job related)</a:t>
            </a:r>
          </a:p>
          <a:p>
            <a:pPr lvl="1"/>
            <a:r>
              <a:rPr lang="en-IN" sz="3000" b="1" dirty="0" smtClean="0">
                <a:solidFill>
                  <a:srgbClr val="0070C0"/>
                </a:solidFill>
              </a:rPr>
              <a:t>Absenteeism </a:t>
            </a:r>
          </a:p>
          <a:p>
            <a:pPr lvl="1"/>
            <a:r>
              <a:rPr lang="en-IN" sz="3000" b="1" dirty="0" smtClean="0">
                <a:solidFill>
                  <a:srgbClr val="0070C0"/>
                </a:solidFill>
              </a:rPr>
              <a:t>Time management</a:t>
            </a:r>
          </a:p>
          <a:p>
            <a:pPr lvl="1"/>
            <a:r>
              <a:rPr lang="en-IN" sz="3000" b="1" dirty="0" smtClean="0">
                <a:solidFill>
                  <a:srgbClr val="0070C0"/>
                </a:solidFill>
              </a:rPr>
              <a:t>Job security (stress)</a:t>
            </a:r>
          </a:p>
          <a:p>
            <a:pPr lvl="1"/>
            <a:r>
              <a:rPr lang="en-IN" sz="3000" b="1" dirty="0" smtClean="0">
                <a:solidFill>
                  <a:srgbClr val="0070C0"/>
                </a:solidFill>
              </a:rPr>
              <a:t>Substance abuse &amp; alcoholism</a:t>
            </a:r>
          </a:p>
          <a:p>
            <a:pPr lvl="1"/>
            <a:r>
              <a:rPr lang="en-IN" sz="3000" b="1" dirty="0" smtClean="0">
                <a:solidFill>
                  <a:srgbClr val="0070C0"/>
                </a:solidFill>
              </a:rPr>
              <a:t>Lack of motivation (frustration)</a:t>
            </a:r>
          </a:p>
          <a:p>
            <a:pPr lvl="1"/>
            <a:r>
              <a:rPr lang="en-IN" sz="3000" b="1" dirty="0" smtClean="0">
                <a:solidFill>
                  <a:srgbClr val="0070C0"/>
                </a:solidFill>
              </a:rPr>
              <a:t>Labour turnover (migration)</a:t>
            </a:r>
          </a:p>
          <a:p>
            <a:pPr lvl="1"/>
            <a:endParaRPr lang="en-IN" sz="3000" b="1" dirty="0" smtClean="0">
              <a:solidFill>
                <a:srgbClr val="0070C0"/>
              </a:solidFill>
            </a:endParaRP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153400" cy="5227320"/>
          </a:xfrm>
        </p:spPr>
        <p:txBody>
          <a:bodyPr>
            <a:noAutofit/>
          </a:bodyPr>
          <a:lstStyle/>
          <a:p>
            <a:pPr>
              <a:buNone/>
            </a:pPr>
            <a:r>
              <a:rPr lang="en-IN" sz="3200" b="1" i="1" dirty="0" smtClean="0">
                <a:solidFill>
                  <a:srgbClr val="7030A0"/>
                </a:solidFill>
              </a:rPr>
              <a:t>Stress</a:t>
            </a:r>
          </a:p>
          <a:p>
            <a:r>
              <a:rPr lang="en-US" sz="3200" b="1" dirty="0" smtClean="0">
                <a:solidFill>
                  <a:srgbClr val="0070C0"/>
                </a:solidFill>
              </a:rPr>
              <a:t>Stress is a condition or feeling experienced when a person perceives that demands exceed the personal and social resources the individual is able to mobilize.</a:t>
            </a:r>
          </a:p>
          <a:p>
            <a:r>
              <a:rPr lang="en-US" sz="3200" b="1" dirty="0" smtClean="0">
                <a:solidFill>
                  <a:srgbClr val="0070C0"/>
                </a:solidFill>
              </a:rPr>
              <a:t>Stress, a matter of judgment: firstly they must feel threatened by the situation, and secondly they must doubt that their capabilities and resources are sufficient to meet the threat.</a:t>
            </a:r>
          </a:p>
          <a:p>
            <a:pPr lvl="1"/>
            <a:endParaRPr lang="en-IN" sz="3000" b="1" dirty="0" smtClean="0">
              <a:solidFill>
                <a:srgbClr val="0070C0"/>
              </a:solidFill>
            </a:endParaRP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153400" cy="5227320"/>
          </a:xfrm>
        </p:spPr>
        <p:txBody>
          <a:bodyPr>
            <a:noAutofit/>
          </a:bodyPr>
          <a:lstStyle/>
          <a:p>
            <a:pPr>
              <a:buNone/>
            </a:pPr>
            <a:r>
              <a:rPr lang="en-IN" sz="3200" b="1" i="1" dirty="0" smtClean="0">
                <a:solidFill>
                  <a:srgbClr val="7030A0"/>
                </a:solidFill>
              </a:rPr>
              <a:t>Stress</a:t>
            </a:r>
          </a:p>
          <a:p>
            <a:r>
              <a:rPr lang="en-US" sz="3200" b="1" dirty="0" smtClean="0">
                <a:solidFill>
                  <a:srgbClr val="0070C0"/>
                </a:solidFill>
              </a:rPr>
              <a:t>How stressed someone feels depends on how much damage they think the situation can do them, and how closely their resources meet the demands of the situation. </a:t>
            </a:r>
          </a:p>
          <a:p>
            <a:r>
              <a:rPr lang="en-US" sz="3200" b="1" dirty="0" smtClean="0">
                <a:solidFill>
                  <a:srgbClr val="0070C0"/>
                </a:solidFill>
              </a:rPr>
              <a:t>This sense of threat involves perceived threats to our social standing, to other people’s opinions of us, to our career prospects or to our own deeply held values.</a:t>
            </a:r>
            <a:endParaRPr lang="en-IN" sz="3000" b="1" dirty="0" smtClean="0">
              <a:solidFill>
                <a:srgbClr val="0070C0"/>
              </a:solidFill>
            </a:endParaRP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153400" cy="5227320"/>
          </a:xfrm>
        </p:spPr>
        <p:txBody>
          <a:bodyPr>
            <a:noAutofit/>
          </a:bodyPr>
          <a:lstStyle/>
          <a:p>
            <a:pPr>
              <a:buNone/>
            </a:pPr>
            <a:r>
              <a:rPr lang="en-IN" sz="3200" b="1" i="1" dirty="0" smtClean="0">
                <a:solidFill>
                  <a:srgbClr val="7030A0"/>
                </a:solidFill>
              </a:rPr>
              <a:t>Stress</a:t>
            </a:r>
          </a:p>
          <a:p>
            <a:r>
              <a:rPr lang="en-US" sz="3200" b="1" dirty="0" smtClean="0">
                <a:solidFill>
                  <a:srgbClr val="0070C0"/>
                </a:solidFill>
              </a:rPr>
              <a:t>Just as with real threats to our survival, these perceived threats trigger the hormonal fight-or-flight response, with all of its negative consequences.</a:t>
            </a:r>
          </a:p>
          <a:p>
            <a:r>
              <a:rPr lang="en-US" sz="3200" b="1" dirty="0" smtClean="0">
                <a:solidFill>
                  <a:srgbClr val="0070C0"/>
                </a:solidFill>
              </a:rPr>
              <a:t>Much of our stress are job related things like work overload, conflicting priorities, inconsistent values, over-challenging deadlines, conflict with co-workers, unpleasant environments and problem of commuting</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a:t>
            </a:r>
          </a:p>
          <a:p>
            <a:r>
              <a:rPr lang="en-US" sz="3200" b="1" dirty="0" smtClean="0">
                <a:solidFill>
                  <a:srgbClr val="0070C0"/>
                </a:solidFill>
              </a:rPr>
              <a:t>Stressors of personal life are illness or death in family, marital problems, financial loss, personal illness, developmental crisis, other failures and frustrations</a:t>
            </a:r>
          </a:p>
          <a:p>
            <a:r>
              <a:rPr lang="en-US" sz="3200" b="1" dirty="0" smtClean="0">
                <a:solidFill>
                  <a:srgbClr val="0070C0"/>
                </a:solidFill>
              </a:rPr>
              <a:t>Stress reduces our performance as we divert mental effort into handling them. </a:t>
            </a:r>
          </a:p>
          <a:p>
            <a:r>
              <a:rPr lang="en-US" sz="3200" b="1" dirty="0" smtClean="0">
                <a:solidFill>
                  <a:srgbClr val="0070C0"/>
                </a:solidFill>
              </a:rPr>
              <a:t>They can also cause a great deal of unhappiness and illness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46</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83693"/>
            <a:ext cx="9200652" cy="6941693"/>
          </a:xfrm>
          <a:prstGeom prst="rect">
            <a:avLst/>
          </a:prstGeom>
          <a:noFill/>
          <a:ln w="9525">
            <a:noFill/>
            <a:miter lim="800000"/>
            <a:headEnd/>
            <a:tailEnd/>
          </a:ln>
          <a:effectLst/>
        </p:spPr>
      </p:pic>
    </p:spTree>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Impacts of stress</a:t>
            </a:r>
          </a:p>
          <a:p>
            <a:r>
              <a:rPr lang="en-US" sz="3200" b="1" dirty="0" smtClean="0">
                <a:solidFill>
                  <a:srgbClr val="0070C0"/>
                </a:solidFill>
              </a:rPr>
              <a:t>Hans </a:t>
            </a:r>
            <a:r>
              <a:rPr lang="en-US" sz="3200" b="1" dirty="0" err="1" smtClean="0">
                <a:solidFill>
                  <a:srgbClr val="0070C0"/>
                </a:solidFill>
              </a:rPr>
              <a:t>Selye</a:t>
            </a:r>
            <a:r>
              <a:rPr lang="en-US" sz="3200" b="1" dirty="0" smtClean="0">
                <a:solidFill>
                  <a:srgbClr val="0070C0"/>
                </a:solidFill>
              </a:rPr>
              <a:t> identified the ‘General Adaptation Syndrome – </a:t>
            </a:r>
            <a:r>
              <a:rPr lang="en-US" sz="3200" b="1" i="1" dirty="0" smtClean="0">
                <a:solidFill>
                  <a:srgbClr val="0070C0"/>
                </a:solidFill>
              </a:rPr>
              <a:t>Alarm Phase</a:t>
            </a:r>
            <a:r>
              <a:rPr lang="en-US" sz="3200" b="1" dirty="0" smtClean="0">
                <a:solidFill>
                  <a:srgbClr val="0070C0"/>
                </a:solidFill>
              </a:rPr>
              <a:t>, they reacted to the stressor; </a:t>
            </a:r>
          </a:p>
          <a:p>
            <a:r>
              <a:rPr lang="en-US" sz="3200" b="1" i="1" dirty="0" smtClean="0">
                <a:solidFill>
                  <a:srgbClr val="0070C0"/>
                </a:solidFill>
              </a:rPr>
              <a:t>Resistance Phase</a:t>
            </a:r>
            <a:r>
              <a:rPr lang="en-US" sz="3200" b="1" dirty="0" smtClean="0">
                <a:solidFill>
                  <a:srgbClr val="0070C0"/>
                </a:solidFill>
              </a:rPr>
              <a:t>, the resistance to the stressor increased and this phase lasts for as long as the animal could support this heightened resistance; </a:t>
            </a:r>
          </a:p>
          <a:p>
            <a:r>
              <a:rPr lang="en-US" sz="3200" b="1" dirty="0" smtClean="0">
                <a:solidFill>
                  <a:srgbClr val="0070C0"/>
                </a:solidFill>
              </a:rPr>
              <a:t>Finally, the </a:t>
            </a:r>
            <a:r>
              <a:rPr lang="en-US" sz="3200" b="1" i="1" dirty="0" smtClean="0">
                <a:solidFill>
                  <a:srgbClr val="0070C0"/>
                </a:solidFill>
              </a:rPr>
              <a:t>Exhaustion Phase</a:t>
            </a:r>
            <a:r>
              <a:rPr lang="en-US" sz="3200" b="1" dirty="0" smtClean="0">
                <a:solidFill>
                  <a:srgbClr val="0070C0"/>
                </a:solidFill>
              </a:rPr>
              <a:t>, and resistance declined substantially</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Impacts of stress</a:t>
            </a:r>
          </a:p>
          <a:p>
            <a:r>
              <a:rPr lang="en-US" sz="3200" b="1" dirty="0" smtClean="0">
                <a:solidFill>
                  <a:srgbClr val="0070C0"/>
                </a:solidFill>
              </a:rPr>
              <a:t>When under pressure, some people are more likely to drink heavily or smoke, as a way of getting immediate relief from stress.</a:t>
            </a:r>
          </a:p>
          <a:p>
            <a:r>
              <a:rPr lang="en-US" sz="3200" b="1" dirty="0" smtClean="0">
                <a:solidFill>
                  <a:srgbClr val="0070C0"/>
                </a:solidFill>
              </a:rPr>
              <a:t>Others may have so much work to do that they do not exercise or eat properly. They do not take time to see the doctor or dentist when they need to.</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Impacts of stress</a:t>
            </a:r>
          </a:p>
          <a:p>
            <a:r>
              <a:rPr lang="en-US" sz="3200" b="1" dirty="0" smtClean="0">
                <a:solidFill>
                  <a:srgbClr val="0070C0"/>
                </a:solidFill>
              </a:rPr>
              <a:t>Effect on job performance: decrease in quantity &amp; quality of work, decline in motivation, avoidance of job tasks, increase in mistakes, establishment of perfectionist standards, avoidance of job task and obsession with details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4000" b="1" dirty="0" smtClean="0">
                <a:solidFill>
                  <a:srgbClr val="FF33CC"/>
                </a:solidFill>
                <a:effectLst>
                  <a:outerShdw blurRad="38100" dist="38100" dir="2700000" algn="tl">
                    <a:srgbClr val="000000">
                      <a:alpha val="43137"/>
                    </a:srgbClr>
                  </a:outerShdw>
                </a:effectLst>
              </a:rPr>
              <a:t>Unit - 4</a:t>
            </a:r>
            <a:br>
              <a:rPr lang="en-US" sz="4000" b="1" dirty="0" smtClean="0">
                <a:solidFill>
                  <a:srgbClr val="FF33CC"/>
                </a:solidFill>
                <a:effectLst>
                  <a:outerShdw blurRad="38100" dist="38100" dir="2700000" algn="tl">
                    <a:srgbClr val="000000">
                      <a:alpha val="43137"/>
                    </a:srgbClr>
                  </a:outerShdw>
                </a:effectLst>
              </a:rPr>
            </a:br>
            <a:r>
              <a:rPr lang="en-US" sz="4000" b="1" dirty="0" smtClean="0">
                <a:solidFill>
                  <a:srgbClr val="FF33CC"/>
                </a:solidFill>
                <a:effectLst>
                  <a:outerShdw blurRad="38100" dist="38100" dir="2700000" algn="tl">
                    <a:srgbClr val="000000">
                      <a:alpha val="43137"/>
                    </a:srgbClr>
                  </a:outerShdw>
                </a:effectLst>
              </a:rPr>
              <a:t>Counselling Practice in different set ups</a:t>
            </a:r>
            <a:endParaRPr lang="en-IN" sz="4000"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389120"/>
          </a:xfrm>
        </p:spPr>
        <p:txBody>
          <a:bodyPr>
            <a:noAutofit/>
          </a:bodyPr>
          <a:lstStyle/>
          <a:p>
            <a:pPr>
              <a:buNone/>
            </a:pPr>
            <a:r>
              <a:rPr lang="en-US" sz="3600" b="1" dirty="0" smtClean="0">
                <a:solidFill>
                  <a:srgbClr val="0070C0"/>
                </a:solidFill>
              </a:rPr>
              <a:t>1. Marriage and Family counselling – Divorce, marital / live- in, domestic violence (Unit 3.4)</a:t>
            </a:r>
          </a:p>
          <a:p>
            <a:pPr>
              <a:buNone/>
            </a:pPr>
            <a:endParaRPr lang="en-US" sz="3600" b="1" dirty="0" smtClean="0">
              <a:solidFill>
                <a:srgbClr val="0070C0"/>
              </a:solidFill>
            </a:endParaRPr>
          </a:p>
        </p:txBody>
      </p:sp>
      <p:sp>
        <p:nvSpPr>
          <p:cNvPr id="4" name="Date Placeholder 3"/>
          <p:cNvSpPr>
            <a:spLocks noGrp="1"/>
          </p:cNvSpPr>
          <p:nvPr>
            <p:ph type="dt" sz="half" idx="10"/>
          </p:nvPr>
        </p:nvSpPr>
        <p:spPr/>
        <p:txBody>
          <a:bodyPr/>
          <a:lstStyle/>
          <a:p>
            <a:fld id="{78A4E2DC-69E0-476E-9871-5E354FF29D68}"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Impacts of stress</a:t>
            </a:r>
          </a:p>
          <a:p>
            <a:r>
              <a:rPr lang="en-US" sz="3200" b="1" dirty="0" smtClean="0">
                <a:solidFill>
                  <a:srgbClr val="0070C0"/>
                </a:solidFill>
              </a:rPr>
              <a:t>Effect on interpersonal relationships: withdrawal from colleagues, impatience, decrease in quality of relationships, poor communication, subsumed by own needs and staff conflicts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Effect on morale: decreased confidence, loss of interest, general dissatisfaction, negative attitude, apathy, </a:t>
            </a:r>
            <a:r>
              <a:rPr lang="en-US" sz="3200" b="1" dirty="0" err="1" smtClean="0">
                <a:solidFill>
                  <a:srgbClr val="0070C0"/>
                </a:solidFill>
              </a:rPr>
              <a:t>demoralisation</a:t>
            </a:r>
            <a:r>
              <a:rPr lang="en-US" sz="3200" b="1" dirty="0" smtClean="0">
                <a:solidFill>
                  <a:srgbClr val="0070C0"/>
                </a:solidFill>
              </a:rPr>
              <a:t> &amp; feelings of incompleteness, lack of appreciation, detachment &amp; reduced self esteem</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Effect on behavioural functioning: absenteeism, exhaustion, faulty judgment, irritability, frequent tardiness, irresponsibility, overworked, frequent job changes, substance abuse</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ransition spd="slow">
    <p:cov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If stress hormones are not ‘used up’ by physical activity, our raised heart rate and high blood pressure put tension on arteries and cause damage to them. </a:t>
            </a:r>
          </a:p>
          <a:p>
            <a:r>
              <a:rPr lang="en-US" sz="3200" b="1" dirty="0" smtClean="0">
                <a:solidFill>
                  <a:srgbClr val="0070C0"/>
                </a:solidFill>
              </a:rPr>
              <a:t>Stress hormones accelerate the heart to increase the blood supply to muscles; if not enough blood reaches the heart to meet these demands, it causes a heart attack</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ransitio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Stress damages the immune system. We catch more colds when we are stressed. It also seems to affect headaches and irritable bowel syndrome and cancer.</a:t>
            </a:r>
          </a:p>
          <a:p>
            <a:r>
              <a:rPr lang="en-US" sz="3200" b="1" dirty="0" smtClean="0">
                <a:solidFill>
                  <a:srgbClr val="0070C0"/>
                </a:solidFill>
              </a:rPr>
              <a:t>Stress is also associated with mental health problems and, in particular, anxiety and depression</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As we become uncomfortably stressed, distractions, difficulties, anxieties and negative thinking begin to crowd our minds. These thoughts compete with performance of the task for our attention capacity. Concentration suffers, and focus narrows as our brain becomes overloaded.</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ransitio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Impact of stress</a:t>
            </a:r>
          </a:p>
          <a:p>
            <a:r>
              <a:rPr lang="en-US" sz="3200" b="1" dirty="0" smtClean="0">
                <a:solidFill>
                  <a:srgbClr val="0070C0"/>
                </a:solidFill>
              </a:rPr>
              <a:t>The more our performance suffers, the more new distractions, difficulties, anxieties and negative thoughts crowd our minds.</a:t>
            </a:r>
          </a:p>
          <a:p>
            <a:r>
              <a:rPr lang="en-US" sz="3200" b="1" dirty="0" smtClean="0">
                <a:solidFill>
                  <a:srgbClr val="0070C0"/>
                </a:solidFill>
              </a:rPr>
              <a:t>Other research has shown that stress reduces people’s ability to deal with large amounts of information. </a:t>
            </a:r>
          </a:p>
          <a:p>
            <a:r>
              <a:rPr lang="en-US" sz="3200" b="1" dirty="0" smtClean="0">
                <a:solidFill>
                  <a:srgbClr val="0070C0"/>
                </a:solidFill>
              </a:rPr>
              <a:t>Both decision-making and creativity are impaired.</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ransitio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Action-oriented: In which we seek to confront the problem causing the stress, changing the environment or the situation</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ransitio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Emotionally-oriented: In which we do not have the power to change the situation, but we can manage stress by changing our interpretation of the situation and the way we feel about it;</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ransition spd="slow">
    <p:cov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Acceptance-oriented: Where something has happened over which we have no power and no emotional control, and where our focus is on surviving or coping with the stress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a:r>
              <a:rPr lang="en-US" sz="4000" b="1" dirty="0" smtClean="0">
                <a:solidFill>
                  <a:srgbClr val="FF33CC"/>
                </a:solidFill>
                <a:effectLst>
                  <a:outerShdw blurRad="38100" dist="38100" dir="2700000" algn="tl">
                    <a:srgbClr val="000000">
                      <a:alpha val="43137"/>
                    </a:srgbClr>
                  </a:outerShdw>
                </a:effectLst>
              </a:rPr>
              <a:t>4.2 Child guidance and counselling</a:t>
            </a:r>
            <a:endParaRPr lang="en-US" sz="3600" b="1" dirty="0">
              <a:solidFill>
                <a:srgbClr val="FF33CC"/>
              </a:solidFill>
            </a:endParaRPr>
          </a:p>
        </p:txBody>
      </p:sp>
      <p:sp>
        <p:nvSpPr>
          <p:cNvPr id="6147" name="Rectangle 3"/>
          <p:cNvSpPr>
            <a:spLocks noChangeArrowheads="1"/>
          </p:cNvSpPr>
          <p:nvPr/>
        </p:nvSpPr>
        <p:spPr bwMode="auto">
          <a:xfrm>
            <a:off x="304800" y="762000"/>
            <a:ext cx="8610600" cy="5562600"/>
          </a:xfrm>
          <a:prstGeom prst="rect">
            <a:avLst/>
          </a:prstGeom>
          <a:noFill/>
          <a:ln w="9525">
            <a:noFill/>
            <a:miter lim="800000"/>
            <a:headEnd/>
            <a:tailEnd/>
          </a:ln>
        </p:spPr>
        <p:txBody>
          <a:bodyPr/>
          <a:lstStyle/>
          <a:p>
            <a:pPr marL="812800" indent="-812800">
              <a:spcBef>
                <a:spcPts val="600"/>
              </a:spcBef>
              <a:buFont typeface="Arial" pitchFamily="34" charset="0"/>
              <a:buChar char="•"/>
            </a:pPr>
            <a:r>
              <a:rPr lang="en-US" sz="2600" b="1" dirty="0" smtClean="0">
                <a:solidFill>
                  <a:srgbClr val="C00000"/>
                </a:solidFill>
              </a:rPr>
              <a:t>Child Guidance Clinic (CGC): </a:t>
            </a:r>
            <a:r>
              <a:rPr lang="en-US" sz="2600" b="1" dirty="0" smtClean="0">
                <a:solidFill>
                  <a:srgbClr val="0070C0"/>
                </a:solidFill>
              </a:rPr>
              <a:t>CGC provides remedial as well as preventive guidance and counselling services to children, parents, teachers and other care givers of children; </a:t>
            </a:r>
          </a:p>
          <a:p>
            <a:pPr marL="812800" indent="-812800">
              <a:spcBef>
                <a:spcPts val="600"/>
              </a:spcBef>
              <a:buFont typeface="Arial" pitchFamily="34" charset="0"/>
              <a:buChar char="•"/>
            </a:pPr>
            <a:r>
              <a:rPr lang="en-US" sz="2600" b="1" dirty="0" smtClean="0">
                <a:solidFill>
                  <a:srgbClr val="0070C0"/>
                </a:solidFill>
              </a:rPr>
              <a:t>Counselling and Guidance is an applied field of psychology (Counseling Psychology)</a:t>
            </a:r>
          </a:p>
          <a:p>
            <a:pPr marL="812800" indent="-812800">
              <a:spcBef>
                <a:spcPts val="600"/>
              </a:spcBef>
              <a:buFont typeface="Arial" pitchFamily="34" charset="0"/>
              <a:buChar char="•"/>
            </a:pPr>
            <a:r>
              <a:rPr lang="en-US" sz="2600" b="1" dirty="0" smtClean="0">
                <a:solidFill>
                  <a:srgbClr val="0070C0"/>
                </a:solidFill>
              </a:rPr>
              <a:t>Counselling tasks are information giving, test interpretation, referral, managing counselee hostility, and parent conferences.</a:t>
            </a:r>
          </a:p>
          <a:p>
            <a:pPr marL="812800" indent="-812800">
              <a:spcBef>
                <a:spcPts val="600"/>
              </a:spcBef>
              <a:buFont typeface="Arial" pitchFamily="34" charset="0"/>
              <a:buChar char="•"/>
            </a:pPr>
            <a:r>
              <a:rPr lang="en-US" sz="2600" b="1" dirty="0" smtClean="0">
                <a:solidFill>
                  <a:srgbClr val="0070C0"/>
                </a:solidFill>
              </a:rPr>
              <a:t>Purpose of guidance is to help one to adjust one’s abilities and interests to the needs of the society. </a:t>
            </a:r>
          </a:p>
        </p:txBody>
      </p:sp>
      <p:sp>
        <p:nvSpPr>
          <p:cNvPr id="4" name="Date Placeholder 3"/>
          <p:cNvSpPr>
            <a:spLocks noGrp="1"/>
          </p:cNvSpPr>
          <p:nvPr>
            <p:ph type="dt" sz="quarter" idx="10"/>
          </p:nvPr>
        </p:nvSpPr>
        <p:spPr/>
        <p:txBody>
          <a:bodyPr/>
          <a:lstStyle/>
          <a:p>
            <a:pPr>
              <a:defRPr/>
            </a:pPr>
            <a:fld id="{A469F937-F66B-4E4C-A550-02A507DC4784}"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Strategies for coping with stress, fatigue and burnout include relaxation therapy, yoga and meditation, physical exercises, entertainment and sports, taking break, going for holidays and sight seeing, positive thinking, finding new friends and spending time for social networking and finally taking risks and changing jobs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ransition spd="slow">
    <p:cov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Lack of information can often be stressful, particularly at a time when people may be insecure about their jobs. Often, the best thing to do in these cases is to ask for clarification of the situation.</a:t>
            </a:r>
          </a:p>
          <a:p>
            <a:r>
              <a:rPr lang="en-US" sz="3200" b="1" dirty="0" smtClean="0">
                <a:solidFill>
                  <a:srgbClr val="0070C0"/>
                </a:solidFill>
              </a:rPr>
              <a:t>Take a look at our environmental stressors and improve your working conditions. </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ransition spd="slow">
    <p:cov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Make the workplace more enjoyable or pleasant and improve people's quality of life.</a:t>
            </a:r>
          </a:p>
          <a:p>
            <a:r>
              <a:rPr lang="en-US" sz="3200" b="1" dirty="0" smtClean="0">
                <a:solidFill>
                  <a:srgbClr val="0070C0"/>
                </a:solidFill>
              </a:rPr>
              <a:t>If you are exposed to frequent upset and interruption, practice relaxation techniques </a:t>
            </a:r>
          </a:p>
          <a:p>
            <a:r>
              <a:rPr lang="en-US" sz="3200" b="1" dirty="0" smtClean="0">
                <a:solidFill>
                  <a:srgbClr val="0070C0"/>
                </a:solidFill>
              </a:rPr>
              <a:t>Building and using your social networks and of taking sufficient breaks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ransition spd="slow">
    <p:cov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Taking frequent effective exercise is one of the best physical stress-reduction techniques available. Exercise reduces stress caused by unfitness; it also relaxes tense muscles &amp; helps you to sleep well.</a:t>
            </a:r>
          </a:p>
          <a:p>
            <a:r>
              <a:rPr lang="en-US" sz="3200" b="1" dirty="0" smtClean="0">
                <a:solidFill>
                  <a:srgbClr val="0070C0"/>
                </a:solidFill>
              </a:rPr>
              <a:t>Apply rational and positive thinking skills to quiet the negative thinking. Identify and challenge the goals, beliefs and interpretations of events that may be a source of intense stress.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ransition spd="slow">
    <p:cov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Stress management</a:t>
            </a:r>
          </a:p>
          <a:p>
            <a:r>
              <a:rPr lang="en-US" sz="3200" b="1" dirty="0" smtClean="0">
                <a:solidFill>
                  <a:srgbClr val="0070C0"/>
                </a:solidFill>
              </a:rPr>
              <a:t>Employers have no obligation to make jobs pleasant or rewarding. Some jobs are intrinsically unpleasant. If you do not like your current job, then the best thing may be to find a job that brings you the pleasure and the rewards you need. </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transition spd="slow">
    <p:cov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Techniques of stress management</a:t>
            </a:r>
          </a:p>
          <a:p>
            <a:r>
              <a:rPr lang="en-US" sz="3200" b="1" dirty="0" smtClean="0">
                <a:solidFill>
                  <a:srgbClr val="0070C0"/>
                </a:solidFill>
              </a:rPr>
              <a:t>Autogenic training: repeat a set of visualizations that induce a state of relaxation to restore the balance between the activity of the sympathetic (flight or fight) and the parasympathetic (rest and digest) branches of the autonomic nervous system</a:t>
            </a:r>
          </a:p>
          <a:p>
            <a:r>
              <a:rPr lang="en-US" sz="3200" b="1" dirty="0" smtClean="0">
                <a:solidFill>
                  <a:srgbClr val="0070C0"/>
                </a:solidFill>
              </a:rPr>
              <a:t>Cognitive therapy</a:t>
            </a:r>
          </a:p>
          <a:p>
            <a:r>
              <a:rPr lang="en-US" sz="3200" b="1" dirty="0" smtClean="0">
                <a:solidFill>
                  <a:srgbClr val="0070C0"/>
                </a:solidFill>
              </a:rPr>
              <a:t>Self-hypnosis to relax deeply</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ransition spd="slow">
    <p:cov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Techniques of stress management</a:t>
            </a:r>
          </a:p>
          <a:p>
            <a:r>
              <a:rPr lang="en-US" sz="3200" b="1" dirty="0" smtClean="0">
                <a:solidFill>
                  <a:srgbClr val="0070C0"/>
                </a:solidFill>
              </a:rPr>
              <a:t>Exercise</a:t>
            </a:r>
          </a:p>
          <a:p>
            <a:r>
              <a:rPr lang="en-US" sz="3200" b="1" dirty="0" smtClean="0">
                <a:solidFill>
                  <a:srgbClr val="0070C0"/>
                </a:solidFill>
              </a:rPr>
              <a:t>Developing a hobby</a:t>
            </a:r>
          </a:p>
          <a:p>
            <a:r>
              <a:rPr lang="en-US" sz="3200" b="1" dirty="0" smtClean="0">
                <a:solidFill>
                  <a:srgbClr val="0070C0"/>
                </a:solidFill>
              </a:rPr>
              <a:t>Meditation</a:t>
            </a:r>
          </a:p>
          <a:p>
            <a:r>
              <a:rPr lang="en-US" sz="3200" b="1" dirty="0" smtClean="0">
                <a:solidFill>
                  <a:srgbClr val="0070C0"/>
                </a:solidFill>
              </a:rPr>
              <a:t>Deep breathing</a:t>
            </a:r>
          </a:p>
          <a:p>
            <a:r>
              <a:rPr lang="en-US" sz="3200" b="1" dirty="0" smtClean="0">
                <a:solidFill>
                  <a:srgbClr val="0070C0"/>
                </a:solidFill>
              </a:rPr>
              <a:t>Yoga </a:t>
            </a:r>
            <a:r>
              <a:rPr lang="en-US" sz="3200" b="1" dirty="0" err="1" smtClean="0">
                <a:solidFill>
                  <a:srgbClr val="0070C0"/>
                </a:solidFill>
              </a:rPr>
              <a:t>Nidra</a:t>
            </a:r>
            <a:endParaRPr lang="en-US" sz="3200" b="1" dirty="0" smtClean="0">
              <a:solidFill>
                <a:srgbClr val="0070C0"/>
              </a:solidFill>
            </a:endParaRPr>
          </a:p>
          <a:p>
            <a:r>
              <a:rPr lang="en-US" sz="3200" b="1" dirty="0" smtClean="0">
                <a:solidFill>
                  <a:srgbClr val="0070C0"/>
                </a:solidFill>
              </a:rPr>
              <a:t>Spending time in nature: Attention Restoration Theory (ART)</a:t>
            </a:r>
          </a:p>
          <a:p>
            <a:r>
              <a:rPr lang="en-US" sz="3200" b="1" dirty="0" smtClean="0">
                <a:solidFill>
                  <a:srgbClr val="0070C0"/>
                </a:solidFill>
              </a:rPr>
              <a:t>Listening to relaxing music</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transition spd="slow">
    <p:cov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533400" y="838200"/>
            <a:ext cx="8305800" cy="5227320"/>
          </a:xfrm>
        </p:spPr>
        <p:txBody>
          <a:bodyPr>
            <a:noAutofit/>
          </a:bodyPr>
          <a:lstStyle/>
          <a:p>
            <a:pPr>
              <a:buNone/>
            </a:pPr>
            <a:r>
              <a:rPr lang="en-IN" sz="3200" b="1" i="1" dirty="0" smtClean="0">
                <a:solidFill>
                  <a:srgbClr val="7030A0"/>
                </a:solidFill>
              </a:rPr>
              <a:t>Time management - approaches</a:t>
            </a:r>
          </a:p>
          <a:p>
            <a:r>
              <a:rPr lang="en-US" sz="3200" b="1" dirty="0" smtClean="0">
                <a:solidFill>
                  <a:srgbClr val="0070C0"/>
                </a:solidFill>
              </a:rPr>
              <a:t>Use Notes &amp; Checklists that act as reminders</a:t>
            </a:r>
          </a:p>
          <a:p>
            <a:r>
              <a:rPr lang="en-US" sz="3200" b="1" dirty="0" smtClean="0">
                <a:solidFill>
                  <a:srgbClr val="0070C0"/>
                </a:solidFill>
              </a:rPr>
              <a:t>Prepare &amp; Plan using Calendars and Appointment Books</a:t>
            </a:r>
          </a:p>
          <a:p>
            <a:r>
              <a:rPr lang="en-US" sz="3200" b="1" dirty="0" smtClean="0">
                <a:solidFill>
                  <a:srgbClr val="0070C0"/>
                </a:solidFill>
              </a:rPr>
              <a:t>Schedule &amp; Prioritize</a:t>
            </a:r>
          </a:p>
          <a:p>
            <a:r>
              <a:rPr lang="en-US" sz="3200" b="1" dirty="0" smtClean="0">
                <a:solidFill>
                  <a:srgbClr val="0070C0"/>
                </a:solidFill>
              </a:rPr>
              <a:t>Being efficient and proactive</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ransition spd="slow">
    <p:cov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3200" b="1" i="1" dirty="0" smtClean="0">
                <a:solidFill>
                  <a:srgbClr val="7030A0"/>
                </a:solidFill>
              </a:rPr>
              <a:t>Causes of poor time management</a:t>
            </a:r>
            <a:endParaRPr lang="en-IN" sz="3200" b="1" i="1" dirty="0" smtClean="0">
              <a:solidFill>
                <a:srgbClr val="7030A0"/>
              </a:solidFill>
            </a:endParaRPr>
          </a:p>
          <a:p>
            <a:r>
              <a:rPr lang="en-US" sz="3200" b="1" dirty="0" smtClean="0">
                <a:solidFill>
                  <a:srgbClr val="0070C0"/>
                </a:solidFill>
              </a:rPr>
              <a:t>Physiological: damage of the prefrontal cortex</a:t>
            </a:r>
          </a:p>
          <a:p>
            <a:r>
              <a:rPr lang="en-US" sz="3200" b="1" dirty="0" smtClean="0">
                <a:solidFill>
                  <a:srgbClr val="0070C0"/>
                </a:solidFill>
              </a:rPr>
              <a:t>Perfectionism: five characteristics leading to underachievement: </a:t>
            </a:r>
          </a:p>
          <a:p>
            <a:pPr lvl="1"/>
            <a:r>
              <a:rPr lang="en-US" sz="3000" b="1" dirty="0" smtClean="0">
                <a:solidFill>
                  <a:srgbClr val="0070C0"/>
                </a:solidFill>
              </a:rPr>
              <a:t>procrastination, </a:t>
            </a:r>
          </a:p>
          <a:p>
            <a:pPr lvl="1"/>
            <a:r>
              <a:rPr lang="en-US" sz="3000" b="1" dirty="0" smtClean="0">
                <a:solidFill>
                  <a:srgbClr val="0070C0"/>
                </a:solidFill>
              </a:rPr>
              <a:t>fear of failure, </a:t>
            </a:r>
          </a:p>
          <a:p>
            <a:pPr lvl="1"/>
            <a:r>
              <a:rPr lang="en-US" sz="3000" b="1" dirty="0" smtClean="0">
                <a:solidFill>
                  <a:srgbClr val="0070C0"/>
                </a:solidFill>
              </a:rPr>
              <a:t>the all-or-nothing mindset, </a:t>
            </a:r>
          </a:p>
          <a:p>
            <a:pPr lvl="1"/>
            <a:r>
              <a:rPr lang="en-US" sz="3000" b="1" dirty="0" smtClean="0">
                <a:solidFill>
                  <a:srgbClr val="0070C0"/>
                </a:solidFill>
              </a:rPr>
              <a:t>paralyzed perfectionism, </a:t>
            </a:r>
          </a:p>
          <a:p>
            <a:pPr lvl="1"/>
            <a:r>
              <a:rPr lang="en-US" sz="3000" b="1" dirty="0" err="1" smtClean="0">
                <a:solidFill>
                  <a:srgbClr val="0070C0"/>
                </a:solidFill>
              </a:rPr>
              <a:t>workaholism</a:t>
            </a:r>
            <a:endParaRPr lang="en-US" sz="3000" b="1" dirty="0" smtClean="0">
              <a:solidFill>
                <a:srgbClr val="0070C0"/>
              </a:solidFill>
            </a:endParaRP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ransition spd="slow">
    <p:cov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r>
              <a:rPr lang="en-US" sz="3200" b="1" dirty="0" smtClean="0">
                <a:solidFill>
                  <a:srgbClr val="0070C0"/>
                </a:solidFill>
              </a:rPr>
              <a:t>Low motivation</a:t>
            </a:r>
          </a:p>
          <a:p>
            <a:r>
              <a:rPr lang="en-IN" sz="3200" b="1" dirty="0" smtClean="0">
                <a:solidFill>
                  <a:srgbClr val="0070C0"/>
                </a:solidFill>
              </a:rPr>
              <a:t>Poor delegation of work</a:t>
            </a:r>
          </a:p>
          <a:p>
            <a:r>
              <a:rPr lang="en-IN" sz="3200" b="1" dirty="0" smtClean="0">
                <a:solidFill>
                  <a:srgbClr val="0070C0"/>
                </a:solidFill>
              </a:rPr>
              <a:t>Unassertiveness</a:t>
            </a:r>
          </a:p>
          <a:p>
            <a:r>
              <a:rPr lang="en-IN" sz="3200" b="1" dirty="0" smtClean="0">
                <a:solidFill>
                  <a:srgbClr val="0070C0"/>
                </a:solidFill>
              </a:rPr>
              <a:t>Impatience</a:t>
            </a:r>
          </a:p>
          <a:p>
            <a:r>
              <a:rPr lang="en-IN" sz="3200" b="1" dirty="0" smtClean="0">
                <a:solidFill>
                  <a:srgbClr val="0070C0"/>
                </a:solidFill>
              </a:rPr>
              <a:t>Chronic vacillation between alternatives</a:t>
            </a:r>
          </a:p>
          <a:p>
            <a:r>
              <a:rPr lang="en-IN" sz="3200" b="1" dirty="0" smtClean="0">
                <a:solidFill>
                  <a:srgbClr val="0070C0"/>
                </a:solidFill>
              </a:rPr>
              <a:t>Evaluation anxiety</a:t>
            </a:r>
          </a:p>
          <a:p>
            <a:r>
              <a:rPr lang="en-IN" sz="3200" b="1" dirty="0" smtClean="0">
                <a:solidFill>
                  <a:srgbClr val="0070C0"/>
                </a:solidFill>
              </a:rPr>
              <a:t>Doing Things Totally New</a:t>
            </a:r>
          </a:p>
          <a:p>
            <a:r>
              <a:rPr lang="en-IN" sz="3200" b="1" dirty="0" smtClean="0">
                <a:solidFill>
                  <a:srgbClr val="0070C0"/>
                </a:solidFill>
              </a:rPr>
              <a:t>The lack of confidence</a:t>
            </a:r>
          </a:p>
          <a:p>
            <a:r>
              <a:rPr lang="en-US" sz="3200" b="1" dirty="0" smtClean="0">
                <a:solidFill>
                  <a:srgbClr val="0070C0"/>
                </a:solidFill>
              </a:rPr>
              <a:t>Management by crisis: urgency addiction</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685800"/>
          </a:xfrm>
          <a:prstGeom prst="rect">
            <a:avLst/>
          </a:prstGeom>
          <a:noFill/>
          <a:ln w="9525">
            <a:noFill/>
            <a:miter lim="800000"/>
            <a:headEnd/>
            <a:tailEnd/>
          </a:ln>
        </p:spPr>
        <p:txBody>
          <a:bodyPr anchor="ctr"/>
          <a:lstStyle/>
          <a:p>
            <a:pPr algn="ctr"/>
            <a:r>
              <a:rPr lang="en-US" sz="4000" b="1" dirty="0" smtClean="0">
                <a:solidFill>
                  <a:srgbClr val="FF33CC"/>
                </a:solidFill>
                <a:effectLst>
                  <a:outerShdw blurRad="38100" dist="38100" dir="2700000" algn="tl">
                    <a:srgbClr val="000000">
                      <a:alpha val="43137"/>
                    </a:srgbClr>
                  </a:outerShdw>
                </a:effectLst>
              </a:rPr>
              <a:t>4.2 Child guidance and counselling</a:t>
            </a:r>
            <a:endParaRPr lang="en-US" sz="3600" b="1" dirty="0">
              <a:solidFill>
                <a:srgbClr val="FF33CC"/>
              </a:solidFill>
            </a:endParaRPr>
          </a:p>
        </p:txBody>
      </p:sp>
      <p:sp>
        <p:nvSpPr>
          <p:cNvPr id="6147" name="Rectangle 3"/>
          <p:cNvSpPr>
            <a:spLocks noChangeArrowheads="1"/>
          </p:cNvSpPr>
          <p:nvPr/>
        </p:nvSpPr>
        <p:spPr bwMode="auto">
          <a:xfrm>
            <a:off x="304800" y="762000"/>
            <a:ext cx="8610600" cy="5562600"/>
          </a:xfrm>
          <a:prstGeom prst="rect">
            <a:avLst/>
          </a:prstGeom>
          <a:noFill/>
          <a:ln w="9525">
            <a:noFill/>
            <a:miter lim="800000"/>
            <a:headEnd/>
            <a:tailEnd/>
          </a:ln>
        </p:spPr>
        <p:txBody>
          <a:bodyPr/>
          <a:lstStyle/>
          <a:p>
            <a:pPr marL="812800" indent="-812800">
              <a:spcBef>
                <a:spcPts val="600"/>
              </a:spcBef>
              <a:buFont typeface="Arial" pitchFamily="34" charset="0"/>
              <a:buChar char="•"/>
            </a:pPr>
            <a:r>
              <a:rPr lang="en-US" sz="3200" b="1" dirty="0" smtClean="0">
                <a:solidFill>
                  <a:srgbClr val="0070C0"/>
                </a:solidFill>
              </a:rPr>
              <a:t>There are different forms of guidance programme. They are: </a:t>
            </a:r>
          </a:p>
          <a:p>
            <a:pPr marL="1727200" lvl="2" indent="-812800">
              <a:spcBef>
                <a:spcPts val="600"/>
              </a:spcBef>
              <a:buAutoNum type="arabicParenBoth"/>
            </a:pPr>
            <a:r>
              <a:rPr lang="en-US" sz="3200" b="1" dirty="0" smtClean="0">
                <a:solidFill>
                  <a:srgbClr val="0070C0"/>
                </a:solidFill>
              </a:rPr>
              <a:t>Educational guidance </a:t>
            </a:r>
          </a:p>
          <a:p>
            <a:pPr marL="1727200" lvl="2" indent="-812800">
              <a:spcBef>
                <a:spcPts val="600"/>
              </a:spcBef>
              <a:buAutoNum type="arabicParenBoth"/>
            </a:pPr>
            <a:r>
              <a:rPr lang="en-US" sz="3200" b="1" dirty="0" smtClean="0">
                <a:solidFill>
                  <a:srgbClr val="0070C0"/>
                </a:solidFill>
              </a:rPr>
              <a:t>Vocational guidance </a:t>
            </a:r>
          </a:p>
          <a:p>
            <a:pPr marL="1727200" lvl="2" indent="-812800">
              <a:spcBef>
                <a:spcPts val="600"/>
              </a:spcBef>
              <a:buAutoNum type="arabicParenBoth"/>
            </a:pPr>
            <a:r>
              <a:rPr lang="en-US" sz="3200" b="1" dirty="0" smtClean="0">
                <a:solidFill>
                  <a:srgbClr val="0070C0"/>
                </a:solidFill>
              </a:rPr>
              <a:t>Social guidance </a:t>
            </a:r>
          </a:p>
          <a:p>
            <a:pPr marL="1727200" lvl="2" indent="-812800">
              <a:spcBef>
                <a:spcPts val="600"/>
              </a:spcBef>
              <a:buAutoNum type="arabicParenBoth"/>
            </a:pPr>
            <a:r>
              <a:rPr lang="en-US" sz="3200" b="1" dirty="0" smtClean="0">
                <a:solidFill>
                  <a:srgbClr val="0070C0"/>
                </a:solidFill>
              </a:rPr>
              <a:t>Economic Guidance </a:t>
            </a:r>
          </a:p>
          <a:p>
            <a:pPr marL="1727200" lvl="2" indent="-812800">
              <a:spcBef>
                <a:spcPts val="600"/>
              </a:spcBef>
              <a:buAutoNum type="arabicParenBoth"/>
            </a:pPr>
            <a:r>
              <a:rPr lang="en-US" sz="3200" b="1" dirty="0" smtClean="0">
                <a:solidFill>
                  <a:srgbClr val="0070C0"/>
                </a:solidFill>
              </a:rPr>
              <a:t>Leadership guidance </a:t>
            </a:r>
          </a:p>
          <a:p>
            <a:pPr marL="1727200" lvl="2" indent="-812800">
              <a:spcBef>
                <a:spcPts val="600"/>
              </a:spcBef>
              <a:buAutoNum type="arabicParenBoth"/>
            </a:pPr>
            <a:r>
              <a:rPr lang="en-US" sz="3200" b="1" dirty="0" smtClean="0">
                <a:solidFill>
                  <a:srgbClr val="0070C0"/>
                </a:solidFill>
              </a:rPr>
              <a:t>Leisure-time guidance</a:t>
            </a:r>
          </a:p>
        </p:txBody>
      </p:sp>
      <p:sp>
        <p:nvSpPr>
          <p:cNvPr id="4" name="Date Placeholder 3"/>
          <p:cNvSpPr>
            <a:spLocks noGrp="1"/>
          </p:cNvSpPr>
          <p:nvPr>
            <p:ph type="dt" sz="quarter" idx="10"/>
          </p:nvPr>
        </p:nvSpPr>
        <p:spPr/>
        <p:txBody>
          <a:bodyPr/>
          <a:lstStyle/>
          <a:p>
            <a:pPr>
              <a:defRPr/>
            </a:pPr>
            <a:fld id="{A469F937-F66B-4E4C-A550-02A507DC4784}"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3200" b="1" i="1" dirty="0" smtClean="0">
                <a:solidFill>
                  <a:srgbClr val="7030A0"/>
                </a:solidFill>
              </a:rPr>
              <a:t>Time management techniques &amp; strategies</a:t>
            </a:r>
            <a:endParaRPr lang="en-IN" sz="3200" b="1" i="1" dirty="0" smtClean="0">
              <a:solidFill>
                <a:srgbClr val="7030A0"/>
              </a:solidFill>
            </a:endParaRPr>
          </a:p>
          <a:p>
            <a:r>
              <a:rPr lang="en-US" sz="3200" b="1" dirty="0" smtClean="0">
                <a:solidFill>
                  <a:srgbClr val="FF0000"/>
                </a:solidFill>
              </a:rPr>
              <a:t>Getting Things Done </a:t>
            </a:r>
            <a:r>
              <a:rPr lang="en-US" sz="3200" b="1" dirty="0" smtClean="0">
                <a:solidFill>
                  <a:srgbClr val="0070C0"/>
                </a:solidFill>
              </a:rPr>
              <a:t>– GTD approach</a:t>
            </a:r>
          </a:p>
          <a:p>
            <a:r>
              <a:rPr lang="en-US" sz="3200" b="1" dirty="0" smtClean="0">
                <a:solidFill>
                  <a:srgbClr val="FF0000"/>
                </a:solidFill>
              </a:rPr>
              <a:t>ABC analysis</a:t>
            </a:r>
          </a:p>
          <a:p>
            <a:pPr lvl="1"/>
            <a:r>
              <a:rPr lang="en-US" sz="3000" b="1" dirty="0" smtClean="0">
                <a:solidFill>
                  <a:srgbClr val="0070C0"/>
                </a:solidFill>
              </a:rPr>
              <a:t>A – Tasks that are perceived as being urgent and important.</a:t>
            </a:r>
          </a:p>
          <a:p>
            <a:pPr lvl="1"/>
            <a:r>
              <a:rPr lang="en-US" sz="3000" b="1" dirty="0" smtClean="0">
                <a:solidFill>
                  <a:srgbClr val="0070C0"/>
                </a:solidFill>
              </a:rPr>
              <a:t>B – Tasks that are important but not urgent.</a:t>
            </a:r>
          </a:p>
          <a:p>
            <a:pPr lvl="1"/>
            <a:r>
              <a:rPr lang="en-US" sz="3000" b="1" dirty="0" smtClean="0">
                <a:solidFill>
                  <a:srgbClr val="0070C0"/>
                </a:solidFill>
              </a:rPr>
              <a:t>C – Tasks that are neither urgent nor important</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ransition spd="slow">
    <p:cove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3200" b="1" i="1" dirty="0" smtClean="0">
                <a:solidFill>
                  <a:srgbClr val="7030A0"/>
                </a:solidFill>
              </a:rPr>
              <a:t>Time management techniques &amp; strategies</a:t>
            </a:r>
            <a:endParaRPr lang="en-IN" sz="3200" b="1" i="1" dirty="0" smtClean="0">
              <a:solidFill>
                <a:srgbClr val="7030A0"/>
              </a:solidFill>
            </a:endParaRPr>
          </a:p>
          <a:p>
            <a:r>
              <a:rPr lang="en-US" sz="3200" b="1" i="1" dirty="0" smtClean="0">
                <a:solidFill>
                  <a:srgbClr val="FF0000"/>
                </a:solidFill>
              </a:rPr>
              <a:t>Pareto analysis</a:t>
            </a:r>
            <a:r>
              <a:rPr lang="en-US" sz="3200" b="1" dirty="0" smtClean="0">
                <a:solidFill>
                  <a:srgbClr val="0070C0"/>
                </a:solidFill>
              </a:rPr>
              <a:t>: 80% of tasks can be completed in 20% of the disposable time. The remaining 20% of tasks will take up 80% of the time; use this principle to sort tasks into two parts</a:t>
            </a:r>
          </a:p>
          <a:p>
            <a:r>
              <a:rPr lang="en-US" sz="3000" b="1" i="1" dirty="0" smtClean="0">
                <a:solidFill>
                  <a:srgbClr val="FF0000"/>
                </a:solidFill>
              </a:rPr>
              <a:t>The Eisenhower Method</a:t>
            </a:r>
            <a:r>
              <a:rPr lang="en-US" sz="3000" b="1" dirty="0" smtClean="0">
                <a:solidFill>
                  <a:srgbClr val="0070C0"/>
                </a:solidFill>
              </a:rPr>
              <a:t>: divide daily  activities into four quadrants based on importance and urgency</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71</a:t>
            </a:fld>
            <a:endParaRPr lang="en-US"/>
          </a:p>
        </p:txBody>
      </p:sp>
    </p:spTree>
  </p:cSld>
  <p:clrMapOvr>
    <a:masterClrMapping/>
  </p:clrMapOvr>
  <p:transition spd="slow">
    <p:cove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2800" b="1" i="1" dirty="0" smtClean="0">
                <a:solidFill>
                  <a:srgbClr val="7030A0"/>
                </a:solidFill>
              </a:rPr>
              <a:t>Time management techniques &amp; strategies</a:t>
            </a:r>
            <a:endParaRPr lang="en-IN" sz="2800" b="1" i="1" dirty="0" smtClean="0">
              <a:solidFill>
                <a:srgbClr val="7030A0"/>
              </a:solidFill>
            </a:endParaRPr>
          </a:p>
          <a:p>
            <a:r>
              <a:rPr lang="en-US" sz="2800" b="1" i="1" dirty="0" smtClean="0">
                <a:solidFill>
                  <a:srgbClr val="FF0000"/>
                </a:solidFill>
              </a:rPr>
              <a:t>POSEC method</a:t>
            </a:r>
            <a:r>
              <a:rPr lang="en-US" sz="2800" b="1" dirty="0" smtClean="0">
                <a:solidFill>
                  <a:srgbClr val="0070C0"/>
                </a:solidFill>
              </a:rPr>
              <a:t>:</a:t>
            </a:r>
          </a:p>
          <a:p>
            <a:pPr lvl="1"/>
            <a:r>
              <a:rPr lang="en-US" b="1" i="1" dirty="0" smtClean="0">
                <a:solidFill>
                  <a:srgbClr val="0070C0"/>
                </a:solidFill>
              </a:rPr>
              <a:t>Prioritize</a:t>
            </a:r>
            <a:r>
              <a:rPr lang="en-US" b="1" dirty="0" smtClean="0">
                <a:solidFill>
                  <a:srgbClr val="0070C0"/>
                </a:solidFill>
              </a:rPr>
              <a:t> - Time and define life by goals.</a:t>
            </a:r>
          </a:p>
          <a:p>
            <a:pPr lvl="1"/>
            <a:r>
              <a:rPr lang="en-US" b="1" i="1" dirty="0" smtClean="0">
                <a:solidFill>
                  <a:srgbClr val="0070C0"/>
                </a:solidFill>
              </a:rPr>
              <a:t>Organizing</a:t>
            </a:r>
            <a:r>
              <a:rPr lang="en-US" b="1" dirty="0" smtClean="0">
                <a:solidFill>
                  <a:srgbClr val="0070C0"/>
                </a:solidFill>
              </a:rPr>
              <a:t> - Things to accomplish regularly to be successful with regard to family and finances.</a:t>
            </a:r>
          </a:p>
          <a:p>
            <a:pPr lvl="1"/>
            <a:r>
              <a:rPr lang="en-US" b="1" i="1" dirty="0" smtClean="0">
                <a:solidFill>
                  <a:srgbClr val="0070C0"/>
                </a:solidFill>
              </a:rPr>
              <a:t>Streamlining</a:t>
            </a:r>
            <a:r>
              <a:rPr lang="en-US" b="1" dirty="0" smtClean="0">
                <a:solidFill>
                  <a:srgbClr val="0070C0"/>
                </a:solidFill>
              </a:rPr>
              <a:t> - Things we do not like to do, but must do such as daily chores.</a:t>
            </a:r>
          </a:p>
          <a:p>
            <a:pPr lvl="1"/>
            <a:r>
              <a:rPr lang="en-US" b="1" i="1" dirty="0" smtClean="0">
                <a:solidFill>
                  <a:srgbClr val="0070C0"/>
                </a:solidFill>
              </a:rPr>
              <a:t>Economizing</a:t>
            </a:r>
            <a:r>
              <a:rPr lang="en-US" b="1" dirty="0" smtClean="0">
                <a:solidFill>
                  <a:srgbClr val="0070C0"/>
                </a:solidFill>
              </a:rPr>
              <a:t> - Things we should do or may even like to do, but not pressingly urgent such as pastimes and socializing.</a:t>
            </a:r>
          </a:p>
          <a:p>
            <a:pPr lvl="1"/>
            <a:r>
              <a:rPr lang="en-US" b="1" i="1" dirty="0" smtClean="0">
                <a:solidFill>
                  <a:srgbClr val="0070C0"/>
                </a:solidFill>
              </a:rPr>
              <a:t>Contributing</a:t>
            </a:r>
            <a:r>
              <a:rPr lang="en-US" b="1" dirty="0" smtClean="0">
                <a:solidFill>
                  <a:srgbClr val="0070C0"/>
                </a:solidFill>
              </a:rPr>
              <a:t> - By paying attention to the few remaining things, that make a difference such as </a:t>
            </a:r>
            <a:r>
              <a:rPr lang="en-US" sz="2800" b="1" dirty="0" smtClean="0">
                <a:solidFill>
                  <a:srgbClr val="0070C0"/>
                </a:solidFill>
              </a:rPr>
              <a:t>social obligations.</a:t>
            </a:r>
          </a:p>
          <a:p>
            <a:pPr lvl="1"/>
            <a:endParaRPr lang="en-US" b="1" dirty="0" smtClean="0">
              <a:solidFill>
                <a:srgbClr val="0070C0"/>
              </a:solidFill>
            </a:endParaRP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72</a:t>
            </a:fld>
            <a:endParaRPr lang="en-US"/>
          </a:p>
        </p:txBody>
      </p:sp>
    </p:spTree>
  </p:cSld>
  <p:clrMapOvr>
    <a:masterClrMapping/>
  </p:clrMapOvr>
  <p:transition spd="slow">
    <p:cove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2800" b="1" i="1" dirty="0" smtClean="0">
                <a:solidFill>
                  <a:srgbClr val="7030A0"/>
                </a:solidFill>
              </a:rPr>
              <a:t>Time management techniques &amp; strategies</a:t>
            </a:r>
            <a:endParaRPr lang="en-IN" sz="2800" b="1" i="1" dirty="0" smtClean="0">
              <a:solidFill>
                <a:srgbClr val="7030A0"/>
              </a:solidFill>
            </a:endParaRPr>
          </a:p>
          <a:p>
            <a:r>
              <a:rPr lang="en-US" sz="2800" b="1" i="1" dirty="0" smtClean="0">
                <a:solidFill>
                  <a:srgbClr val="FF0000"/>
                </a:solidFill>
              </a:rPr>
              <a:t>The </a:t>
            </a:r>
            <a:r>
              <a:rPr lang="en-US" sz="2800" b="1" i="1" dirty="0" err="1" smtClean="0">
                <a:solidFill>
                  <a:srgbClr val="FF0000"/>
                </a:solidFill>
              </a:rPr>
              <a:t>Pomodoro</a:t>
            </a:r>
            <a:r>
              <a:rPr lang="en-US" sz="2800" b="1" i="1" dirty="0" smtClean="0">
                <a:solidFill>
                  <a:srgbClr val="FF0000"/>
                </a:solidFill>
              </a:rPr>
              <a:t> Technique</a:t>
            </a:r>
            <a:r>
              <a:rPr lang="en-US" sz="2800" b="1" dirty="0" smtClean="0">
                <a:solidFill>
                  <a:srgbClr val="0070C0"/>
                </a:solidFill>
              </a:rPr>
              <a:t>: based on the idea that frequent breaks can improve mental agility; uses a timer to break down periods of work into 25-minute intervals called '</a:t>
            </a:r>
            <a:r>
              <a:rPr lang="en-US" sz="2800" b="1" dirty="0" err="1" smtClean="0">
                <a:solidFill>
                  <a:srgbClr val="0070C0"/>
                </a:solidFill>
              </a:rPr>
              <a:t>pomodori</a:t>
            </a:r>
            <a:r>
              <a:rPr lang="en-US" sz="2800" b="1" dirty="0" smtClean="0">
                <a:solidFill>
                  <a:srgbClr val="0070C0"/>
                </a:solidFill>
              </a:rPr>
              <a:t>'</a:t>
            </a:r>
          </a:p>
          <a:p>
            <a:pPr lvl="1"/>
            <a:r>
              <a:rPr lang="en-US" b="1" dirty="0" smtClean="0">
                <a:solidFill>
                  <a:srgbClr val="0070C0"/>
                </a:solidFill>
              </a:rPr>
              <a:t>(a) Decide on the task to be done.</a:t>
            </a:r>
          </a:p>
          <a:p>
            <a:pPr lvl="1"/>
            <a:r>
              <a:rPr lang="en-US" b="1" dirty="0" smtClean="0">
                <a:solidFill>
                  <a:srgbClr val="0070C0"/>
                </a:solidFill>
              </a:rPr>
              <a:t>(b) Set the </a:t>
            </a:r>
            <a:r>
              <a:rPr lang="en-US" b="1" dirty="0" err="1" smtClean="0">
                <a:solidFill>
                  <a:srgbClr val="0070C0"/>
                </a:solidFill>
              </a:rPr>
              <a:t>pomodoro</a:t>
            </a:r>
            <a:r>
              <a:rPr lang="en-US" b="1" dirty="0" smtClean="0">
                <a:solidFill>
                  <a:srgbClr val="0070C0"/>
                </a:solidFill>
              </a:rPr>
              <a:t> (timer) to 25 minutes.</a:t>
            </a:r>
          </a:p>
          <a:p>
            <a:pPr lvl="1"/>
            <a:r>
              <a:rPr lang="en-US" b="1" dirty="0" smtClean="0">
                <a:solidFill>
                  <a:srgbClr val="0070C0"/>
                </a:solidFill>
              </a:rPr>
              <a:t>(c) Work on the task until the timer rings; record with an x.</a:t>
            </a:r>
          </a:p>
          <a:p>
            <a:pPr lvl="1"/>
            <a:r>
              <a:rPr lang="en-US" b="1" dirty="0" smtClean="0">
                <a:solidFill>
                  <a:srgbClr val="0070C0"/>
                </a:solidFill>
              </a:rPr>
              <a:t>(d) Take a short break (5 minutes).</a:t>
            </a:r>
          </a:p>
          <a:p>
            <a:pPr lvl="1"/>
            <a:r>
              <a:rPr lang="en-US" b="1" dirty="0" smtClean="0">
                <a:solidFill>
                  <a:srgbClr val="0070C0"/>
                </a:solidFill>
              </a:rPr>
              <a:t>(e) Every four "</a:t>
            </a:r>
            <a:r>
              <a:rPr lang="en-US" b="1" dirty="0" err="1" smtClean="0">
                <a:solidFill>
                  <a:srgbClr val="0070C0"/>
                </a:solidFill>
              </a:rPr>
              <a:t>pomodori</a:t>
            </a:r>
            <a:r>
              <a:rPr lang="en-US" b="1" dirty="0" smtClean="0">
                <a:solidFill>
                  <a:srgbClr val="0070C0"/>
                </a:solidFill>
              </a:rPr>
              <a:t>" take a longer break (15–20 minutes)</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73</a:t>
            </a:fld>
            <a:endParaRPr lang="en-US"/>
          </a:p>
        </p:txBody>
      </p:sp>
    </p:spTree>
  </p:cSld>
  <p:clrMapOvr>
    <a:masterClrMapping/>
  </p:clrMapOvr>
  <p:transition spd="slow">
    <p:cove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6. Employee counselling</a:t>
            </a:r>
          </a:p>
        </p:txBody>
      </p:sp>
      <p:sp>
        <p:nvSpPr>
          <p:cNvPr id="3" name="Content Placeholder 2"/>
          <p:cNvSpPr>
            <a:spLocks noGrp="1"/>
          </p:cNvSpPr>
          <p:nvPr>
            <p:ph idx="1"/>
          </p:nvPr>
        </p:nvSpPr>
        <p:spPr>
          <a:xfrm>
            <a:off x="381000" y="838200"/>
            <a:ext cx="8458200" cy="5227320"/>
          </a:xfrm>
        </p:spPr>
        <p:txBody>
          <a:bodyPr>
            <a:noAutofit/>
          </a:bodyPr>
          <a:lstStyle/>
          <a:p>
            <a:pPr>
              <a:buNone/>
            </a:pPr>
            <a:r>
              <a:rPr lang="en-US" sz="2800" b="1" i="1" dirty="0" smtClean="0">
                <a:solidFill>
                  <a:srgbClr val="7030A0"/>
                </a:solidFill>
              </a:rPr>
              <a:t>Time management techniques &amp; strategies</a:t>
            </a:r>
            <a:endParaRPr lang="en-IN" sz="2800" b="1" i="1" dirty="0" smtClean="0">
              <a:solidFill>
                <a:srgbClr val="7030A0"/>
              </a:solidFill>
            </a:endParaRPr>
          </a:p>
          <a:p>
            <a:r>
              <a:rPr lang="en-US" sz="2800" b="1" i="1" dirty="0" smtClean="0">
                <a:solidFill>
                  <a:srgbClr val="FF0000"/>
                </a:solidFill>
              </a:rPr>
              <a:t>The </a:t>
            </a:r>
            <a:r>
              <a:rPr lang="en-US" sz="2800" b="1" i="1" dirty="0" err="1" smtClean="0">
                <a:solidFill>
                  <a:srgbClr val="FF0000"/>
                </a:solidFill>
              </a:rPr>
              <a:t>Pomodoro</a:t>
            </a:r>
            <a:r>
              <a:rPr lang="en-US" sz="2800" b="1" i="1" dirty="0" smtClean="0">
                <a:solidFill>
                  <a:srgbClr val="FF0000"/>
                </a:solidFill>
              </a:rPr>
              <a:t> Technique</a:t>
            </a:r>
            <a:r>
              <a:rPr lang="en-US" sz="2800" b="1" dirty="0" smtClean="0">
                <a:solidFill>
                  <a:srgbClr val="0070C0"/>
                </a:solidFill>
              </a:rPr>
              <a:t>: a Planning technique, where the schedule is divided into a number of separate time periods (time-boxes, normally two to six weeks long), with each part having its own deliverables, deadline and budget</a:t>
            </a:r>
          </a:p>
          <a:p>
            <a:r>
              <a:rPr lang="en-US" sz="2800" b="1" dirty="0" smtClean="0">
                <a:solidFill>
                  <a:srgbClr val="0070C0"/>
                </a:solidFill>
              </a:rPr>
              <a:t>At the end of a time box, the task is either marked as done or we commit to another 30 minutes at a later time or another day</a:t>
            </a:r>
          </a:p>
        </p:txBody>
      </p:sp>
      <p:sp>
        <p:nvSpPr>
          <p:cNvPr id="4" name="Date Placeholder 3"/>
          <p:cNvSpPr>
            <a:spLocks noGrp="1"/>
          </p:cNvSpPr>
          <p:nvPr>
            <p:ph type="dt" sz="half" idx="10"/>
          </p:nvPr>
        </p:nvSpPr>
        <p:spPr/>
        <p:txBody>
          <a:bodyPr/>
          <a:lstStyle/>
          <a:p>
            <a:fld id="{9930374C-96B1-4C5D-AC07-723489E92550}"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74</a:t>
            </a:fld>
            <a:endParaRPr lang="en-US"/>
          </a:p>
        </p:txBody>
      </p:sp>
    </p:spTree>
  </p:cSld>
  <p:clrMapOvr>
    <a:masterClrMapping/>
  </p:clrMapOvr>
  <p:transition spd="slow">
    <p:cove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5400" b="1" dirty="0" smtClean="0">
                <a:solidFill>
                  <a:srgbClr val="FF33CC"/>
                </a:solidFill>
                <a:effectLst>
                  <a:outerShdw blurRad="38100" dist="38100" dir="2700000" algn="tl">
                    <a:srgbClr val="000000">
                      <a:alpha val="43137"/>
                    </a:srgbClr>
                  </a:outerShdw>
                </a:effectLst>
              </a:rPr>
              <a:t>4. 7. Rape and sexual violence</a:t>
            </a:r>
          </a:p>
        </p:txBody>
      </p:sp>
      <p:sp>
        <p:nvSpPr>
          <p:cNvPr id="3" name="Content Placeholder 2"/>
          <p:cNvSpPr>
            <a:spLocks noGrp="1"/>
          </p:cNvSpPr>
          <p:nvPr>
            <p:ph idx="1"/>
          </p:nvPr>
        </p:nvSpPr>
        <p:spPr>
          <a:xfrm>
            <a:off x="609600" y="2819400"/>
            <a:ext cx="8229600" cy="1295400"/>
          </a:xfrm>
        </p:spPr>
        <p:txBody>
          <a:bodyPr>
            <a:noAutofit/>
          </a:bodyPr>
          <a:lstStyle/>
          <a:p>
            <a:r>
              <a:rPr lang="en-US" sz="4000" b="1" dirty="0" smtClean="0">
                <a:solidFill>
                  <a:srgbClr val="0070C0"/>
                </a:solidFill>
              </a:rPr>
              <a:t>Part of 4. 9. Trauma counselling</a:t>
            </a:r>
          </a:p>
        </p:txBody>
      </p:sp>
      <p:sp>
        <p:nvSpPr>
          <p:cNvPr id="4" name="Date Placeholder 3"/>
          <p:cNvSpPr>
            <a:spLocks noGrp="1"/>
          </p:cNvSpPr>
          <p:nvPr>
            <p:ph type="dt" sz="half" idx="10"/>
          </p:nvPr>
        </p:nvSpPr>
        <p:spPr/>
        <p:txBody>
          <a:bodyPr/>
          <a:lstStyle/>
          <a:p>
            <a:fld id="{BED0E12C-3DB4-4C52-A014-5D766F4311D4}"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75</a:t>
            </a:fld>
            <a:endParaRPr lang="en-US"/>
          </a:p>
        </p:txBody>
      </p:sp>
    </p:spTree>
  </p:cSld>
  <p:clrMapOvr>
    <a:masterClrMapping/>
  </p:clrMapOvr>
  <p:transition spd="slow">
    <p:cove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1295400"/>
            <a:ext cx="8001000" cy="4770120"/>
          </a:xfrm>
        </p:spPr>
        <p:txBody>
          <a:bodyPr>
            <a:noAutofit/>
          </a:bodyPr>
          <a:lstStyle/>
          <a:p>
            <a:r>
              <a:rPr lang="en-US" sz="3200" b="1" dirty="0" smtClean="0">
                <a:solidFill>
                  <a:srgbClr val="0070C0"/>
                </a:solidFill>
              </a:rPr>
              <a:t>Counseling programs can identify and promote change for low risk behavior and, </a:t>
            </a:r>
          </a:p>
          <a:p>
            <a:r>
              <a:rPr lang="en-US" sz="3200" b="1" dirty="0" smtClean="0">
                <a:solidFill>
                  <a:srgbClr val="0070C0"/>
                </a:solidFill>
              </a:rPr>
              <a:t>provide emotional and psychological support to people with HIV infection, their families and friends.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76</a:t>
            </a:fld>
            <a:endParaRPr lang="en-US"/>
          </a:p>
        </p:txBody>
      </p:sp>
    </p:spTree>
  </p:cSld>
  <p:clrMapOvr>
    <a:masterClrMapping/>
  </p:clrMapOvr>
  <p:transition spd="slow">
    <p:cove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1143000"/>
            <a:ext cx="8001000" cy="4922520"/>
          </a:xfrm>
        </p:spPr>
        <p:txBody>
          <a:bodyPr>
            <a:noAutofit/>
          </a:bodyPr>
          <a:lstStyle/>
          <a:p>
            <a:pPr>
              <a:buNone/>
            </a:pPr>
            <a:r>
              <a:rPr lang="en-US" sz="3200" b="1" i="1" dirty="0" smtClean="0">
                <a:solidFill>
                  <a:srgbClr val="7030A0"/>
                </a:solidFill>
              </a:rPr>
              <a:t>HIV counseling is unique</a:t>
            </a:r>
          </a:p>
          <a:p>
            <a:r>
              <a:rPr lang="en-US" sz="3000" b="1" dirty="0" smtClean="0">
                <a:solidFill>
                  <a:srgbClr val="0070C0"/>
                </a:solidFill>
              </a:rPr>
              <a:t>It mainly affects the young, i.e., productive age.</a:t>
            </a:r>
          </a:p>
          <a:p>
            <a:r>
              <a:rPr lang="en-US" sz="3000" b="1" dirty="0" smtClean="0">
                <a:solidFill>
                  <a:srgbClr val="0070C0"/>
                </a:solidFill>
              </a:rPr>
              <a:t>HIV is transmitted through behaviors which are personal, private taboo and stigmatized.</a:t>
            </a:r>
          </a:p>
          <a:p>
            <a:r>
              <a:rPr lang="en-US" sz="3000" b="1" dirty="0" smtClean="0">
                <a:solidFill>
                  <a:srgbClr val="0070C0"/>
                </a:solidFill>
              </a:rPr>
              <a:t>Not only there are untimely deaths, but the death and morbidity toll affects economic and social systems.</a:t>
            </a:r>
          </a:p>
          <a:p>
            <a:r>
              <a:rPr lang="en-US" sz="3000" b="1" dirty="0" smtClean="0">
                <a:solidFill>
                  <a:srgbClr val="0070C0"/>
                </a:solidFill>
              </a:rPr>
              <a:t>There is still no vaccine or cure</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77</a:t>
            </a:fld>
            <a:endParaRPr lang="en-US"/>
          </a:p>
        </p:txBody>
      </p:sp>
    </p:spTree>
  </p:cSld>
  <p:clrMapOvr>
    <a:masterClrMapping/>
  </p:clrMapOvr>
  <p:transition spd="slow">
    <p:cove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1143000"/>
            <a:ext cx="8001000" cy="4922520"/>
          </a:xfrm>
        </p:spPr>
        <p:txBody>
          <a:bodyPr>
            <a:noAutofit/>
          </a:bodyPr>
          <a:lstStyle/>
          <a:p>
            <a:pPr>
              <a:buNone/>
            </a:pPr>
            <a:r>
              <a:rPr lang="en-US" sz="3200" b="1" i="1" dirty="0" smtClean="0">
                <a:solidFill>
                  <a:srgbClr val="7030A0"/>
                </a:solidFill>
              </a:rPr>
              <a:t>Role of social worker</a:t>
            </a:r>
          </a:p>
          <a:p>
            <a:r>
              <a:rPr lang="en-US" sz="3000" b="1" dirty="0" smtClean="0">
                <a:solidFill>
                  <a:srgbClr val="0070C0"/>
                </a:solidFill>
              </a:rPr>
              <a:t>Social workers may help by assisting clients to identity their own coping skills </a:t>
            </a:r>
          </a:p>
          <a:p>
            <a:r>
              <a:rPr lang="en-US" sz="3000" b="1" dirty="0" smtClean="0">
                <a:solidFill>
                  <a:srgbClr val="0070C0"/>
                </a:solidFill>
              </a:rPr>
              <a:t>to enhance them by encouraging clients to take actions for self </a:t>
            </a:r>
          </a:p>
          <a:p>
            <a:r>
              <a:rPr lang="en-US" sz="3000" b="1" dirty="0" smtClean="0">
                <a:solidFill>
                  <a:srgbClr val="0070C0"/>
                </a:solidFill>
              </a:rPr>
              <a:t>and by enabling them to reintegrate themselves into their family and community life.</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78</a:t>
            </a:fld>
            <a:endParaRPr lang="en-US"/>
          </a:p>
        </p:txBody>
      </p:sp>
    </p:spTree>
  </p:cSld>
  <p:clrMapOvr>
    <a:masterClrMapping/>
  </p:clrMapOvr>
  <p:transition spd="slow">
    <p:cove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1143000"/>
            <a:ext cx="8001000" cy="4922520"/>
          </a:xfrm>
        </p:spPr>
        <p:txBody>
          <a:bodyPr>
            <a:noAutofit/>
          </a:bodyPr>
          <a:lstStyle/>
          <a:p>
            <a:pPr>
              <a:buNone/>
            </a:pPr>
            <a:r>
              <a:rPr lang="en-US" sz="3200" b="1" i="1" dirty="0" smtClean="0">
                <a:solidFill>
                  <a:srgbClr val="7030A0"/>
                </a:solidFill>
              </a:rPr>
              <a:t>HIV /AIDS counseling has two general objectives</a:t>
            </a:r>
          </a:p>
          <a:p>
            <a:r>
              <a:rPr lang="en-US" sz="3000" b="1" dirty="0" smtClean="0">
                <a:solidFill>
                  <a:srgbClr val="0070C0"/>
                </a:solidFill>
              </a:rPr>
              <a:t>(</a:t>
            </a:r>
            <a:r>
              <a:rPr lang="en-US" sz="3000" b="1" dirty="0" err="1" smtClean="0">
                <a:solidFill>
                  <a:srgbClr val="0070C0"/>
                </a:solidFill>
              </a:rPr>
              <a:t>i</a:t>
            </a:r>
            <a:r>
              <a:rPr lang="en-US" sz="3000" b="1" dirty="0" smtClean="0">
                <a:solidFill>
                  <a:srgbClr val="0070C0"/>
                </a:solidFill>
              </a:rPr>
              <a:t>) To prevent HIV infection and its transmission to other people</a:t>
            </a:r>
          </a:p>
          <a:p>
            <a:r>
              <a:rPr lang="en-US" sz="3000" b="1" dirty="0" smtClean="0">
                <a:solidFill>
                  <a:srgbClr val="0070C0"/>
                </a:solidFill>
              </a:rPr>
              <a:t>(ii) To provide psychosocial support to those already infected /affected</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79</a:t>
            </a:fld>
            <a:endParaRPr lang="en-US"/>
          </a:p>
        </p:txBody>
      </p:sp>
    </p:spTree>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1066800"/>
            <a:ext cx="8610600" cy="5257800"/>
          </a:xfrm>
          <a:prstGeom prst="rect">
            <a:avLst/>
          </a:prstGeom>
          <a:noFill/>
          <a:ln w="9525">
            <a:noFill/>
            <a:miter lim="800000"/>
            <a:headEnd/>
            <a:tailEnd/>
          </a:ln>
        </p:spPr>
        <p:txBody>
          <a:bodyPr/>
          <a:lstStyle/>
          <a:p>
            <a:pPr marL="812800" indent="-812800">
              <a:spcBef>
                <a:spcPts val="600"/>
              </a:spcBef>
              <a:buFont typeface="Arial" pitchFamily="34" charset="0"/>
              <a:buChar char="•"/>
            </a:pPr>
            <a:r>
              <a:rPr lang="en-US" sz="2400" b="1" dirty="0" smtClean="0">
                <a:solidFill>
                  <a:srgbClr val="0070C0"/>
                </a:solidFill>
              </a:rPr>
              <a:t>Counselling is sometimes referred to psychotherapy.</a:t>
            </a:r>
          </a:p>
          <a:p>
            <a:pPr marL="812800" indent="-812800">
              <a:spcBef>
                <a:spcPts val="600"/>
              </a:spcBef>
              <a:buFont typeface="Arial" pitchFamily="34" charset="0"/>
              <a:buChar char="•"/>
            </a:pPr>
            <a:r>
              <a:rPr lang="en-US" sz="2400" b="1" dirty="0" smtClean="0">
                <a:solidFill>
                  <a:srgbClr val="0070C0"/>
                </a:solidFill>
              </a:rPr>
              <a:t>Common types of psychotherapy include art therapy, behaviour therapy, cognitive therapy, cognitive behaviour therapy, dialectical behaviour therapy, exposure therapy, interpersonal therapy, play therapy, psychodynamic psychotherapy and psycho education</a:t>
            </a:r>
          </a:p>
          <a:p>
            <a:pPr marL="812800" indent="-812800">
              <a:spcBef>
                <a:spcPts val="600"/>
              </a:spcBef>
              <a:buFont typeface="Arial" pitchFamily="34" charset="0"/>
              <a:buChar char="•"/>
            </a:pPr>
            <a:r>
              <a:rPr lang="en-US" sz="2400" b="1" dirty="0" smtClean="0">
                <a:solidFill>
                  <a:srgbClr val="0070C0"/>
                </a:solidFill>
              </a:rPr>
              <a:t>Counseling Psychology is a psychological specialty that facilitates personal and interpersonal functioning across the life span with a focus on emotional, social, vocational, educational, health-related, developmental, and organizational concerns.</a:t>
            </a:r>
          </a:p>
          <a:p>
            <a:pPr marL="812800" indent="-812800">
              <a:spcBef>
                <a:spcPts val="600"/>
              </a:spcBef>
              <a:buFont typeface="Arial" pitchFamily="34" charset="0"/>
              <a:buChar char="•"/>
            </a:pPr>
            <a:endParaRPr lang="en-US" sz="2400" b="1" dirty="0" smtClean="0">
              <a:solidFill>
                <a:srgbClr val="0070C0"/>
              </a:solidFill>
            </a:endParaRPr>
          </a:p>
          <a:p>
            <a:pPr marL="812800" indent="-812800">
              <a:spcBef>
                <a:spcPts val="600"/>
              </a:spcBef>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E2D8C5CB-7E87-4D5D-BED9-F39AFF252387}"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1143000"/>
            <a:ext cx="8001000" cy="4922520"/>
          </a:xfrm>
        </p:spPr>
        <p:txBody>
          <a:bodyPr>
            <a:noAutofit/>
          </a:bodyPr>
          <a:lstStyle/>
          <a:p>
            <a:pPr>
              <a:buNone/>
            </a:pPr>
            <a:r>
              <a:rPr lang="en-US" sz="3200" b="1" i="1" dirty="0" smtClean="0">
                <a:solidFill>
                  <a:srgbClr val="7030A0"/>
                </a:solidFill>
              </a:rPr>
              <a:t>Counseling would be recommended for the following cases</a:t>
            </a:r>
          </a:p>
          <a:p>
            <a:r>
              <a:rPr lang="en-US" sz="3000" b="1" dirty="0" smtClean="0">
                <a:solidFill>
                  <a:srgbClr val="0070C0"/>
                </a:solidFill>
              </a:rPr>
              <a:t>Those being tested for HIV (Pre–testing &amp; post-testing)</a:t>
            </a:r>
          </a:p>
          <a:p>
            <a:r>
              <a:rPr lang="en-US" sz="3000" b="1" dirty="0" smtClean="0">
                <a:solidFill>
                  <a:srgbClr val="0070C0"/>
                </a:solidFill>
              </a:rPr>
              <a:t>Those seeking help because of past or current risk behavior </a:t>
            </a:r>
          </a:p>
          <a:p>
            <a:r>
              <a:rPr lang="en-US" sz="3000" b="1" dirty="0" smtClean="0">
                <a:solidFill>
                  <a:srgbClr val="0070C0"/>
                </a:solidFill>
              </a:rPr>
              <a:t>Persons already identified/ diagnosed as having AIDS or being infected with HIV and their families or significant partners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80</a:t>
            </a:fld>
            <a:endParaRPr lang="en-US"/>
          </a:p>
        </p:txBody>
      </p:sp>
    </p:spTree>
  </p:cSld>
  <p:clrMapOvr>
    <a:masterClrMapping/>
  </p:clrMapOvr>
  <p:transition spd="slow">
    <p:cove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200" b="1" i="1" dirty="0" smtClean="0">
                <a:solidFill>
                  <a:srgbClr val="7030A0"/>
                </a:solidFill>
              </a:rPr>
              <a:t>principles in HIV/AIDS Counselling</a:t>
            </a:r>
          </a:p>
          <a:p>
            <a:r>
              <a:rPr lang="en-US" sz="3000" b="1" dirty="0" smtClean="0">
                <a:solidFill>
                  <a:srgbClr val="0070C0"/>
                </a:solidFill>
              </a:rPr>
              <a:t>1) Unconditional positive regard and non-condemning attitude</a:t>
            </a:r>
          </a:p>
          <a:p>
            <a:r>
              <a:rPr lang="en-US" sz="3000" b="1" dirty="0" smtClean="0">
                <a:solidFill>
                  <a:srgbClr val="0070C0"/>
                </a:solidFill>
              </a:rPr>
              <a:t>2) Trust and Confidentiality</a:t>
            </a:r>
          </a:p>
          <a:p>
            <a:r>
              <a:rPr lang="en-US" sz="3000" b="1" dirty="0" smtClean="0">
                <a:solidFill>
                  <a:srgbClr val="0070C0"/>
                </a:solidFill>
              </a:rPr>
              <a:t>3) Empathy and controlled emotional involvement</a:t>
            </a:r>
          </a:p>
          <a:p>
            <a:r>
              <a:rPr lang="en-US" sz="3000" b="1" dirty="0" smtClean="0">
                <a:solidFill>
                  <a:srgbClr val="0070C0"/>
                </a:solidFill>
              </a:rPr>
              <a:t>4) Time Management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81</a:t>
            </a:fld>
            <a:endParaRPr lang="en-US"/>
          </a:p>
        </p:txBody>
      </p:sp>
    </p:spTree>
  </p:cSld>
  <p:clrMapOvr>
    <a:masterClrMapping/>
  </p:clrMapOvr>
  <p:transition spd="slow">
    <p:cove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200" b="1" i="1" dirty="0" smtClean="0">
                <a:solidFill>
                  <a:srgbClr val="7030A0"/>
                </a:solidFill>
              </a:rPr>
              <a:t>Process of HIV/AIDS Counselling</a:t>
            </a:r>
          </a:p>
          <a:p>
            <a:r>
              <a:rPr lang="en-US" sz="3000" b="1" dirty="0" smtClean="0">
                <a:solidFill>
                  <a:srgbClr val="0070C0"/>
                </a:solidFill>
              </a:rPr>
              <a:t>(a) Ensure passing–on of correct information.</a:t>
            </a:r>
          </a:p>
          <a:p>
            <a:r>
              <a:rPr lang="en-US" sz="3000" b="1" dirty="0" smtClean="0">
                <a:solidFill>
                  <a:srgbClr val="0070C0"/>
                </a:solidFill>
              </a:rPr>
              <a:t>(b) Provide support at times of crisis.</a:t>
            </a:r>
          </a:p>
          <a:p>
            <a:r>
              <a:rPr lang="en-US" sz="3000" b="1" dirty="0" smtClean="0">
                <a:solidFill>
                  <a:srgbClr val="0070C0"/>
                </a:solidFill>
              </a:rPr>
              <a:t>(c) Encourage change when needed.</a:t>
            </a:r>
          </a:p>
          <a:p>
            <a:r>
              <a:rPr lang="en-US" sz="3000" b="1" dirty="0" smtClean="0">
                <a:solidFill>
                  <a:srgbClr val="0070C0"/>
                </a:solidFill>
              </a:rPr>
              <a:t>(d) Help clients focus and identify for themselves their immediate and long term needs.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82</a:t>
            </a:fld>
            <a:endParaRPr lang="en-US"/>
          </a:p>
        </p:txBody>
      </p:sp>
    </p:spTree>
  </p:cSld>
  <p:clrMapOvr>
    <a:masterClrMapping/>
  </p:clrMapOvr>
  <p:transition spd="slow">
    <p:cove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200" b="1" i="1" dirty="0" smtClean="0">
                <a:solidFill>
                  <a:srgbClr val="7030A0"/>
                </a:solidFill>
              </a:rPr>
              <a:t>Process of HIV/AIDS Counselling</a:t>
            </a:r>
          </a:p>
          <a:p>
            <a:r>
              <a:rPr lang="en-US" sz="3000" b="1" dirty="0" smtClean="0">
                <a:solidFill>
                  <a:srgbClr val="0070C0"/>
                </a:solidFill>
              </a:rPr>
              <a:t>(e) Propose realistic action suitably adapted to different clients and circumstances.</a:t>
            </a:r>
          </a:p>
          <a:p>
            <a:r>
              <a:rPr lang="en-US" sz="3000" b="1" dirty="0" smtClean="0">
                <a:solidFill>
                  <a:srgbClr val="0070C0"/>
                </a:solidFill>
              </a:rPr>
              <a:t>(f) Assist clients to accept and act on information on health and well-being and</a:t>
            </a:r>
          </a:p>
          <a:p>
            <a:r>
              <a:rPr lang="en-US" sz="3000" b="1" dirty="0" smtClean="0">
                <a:solidFill>
                  <a:srgbClr val="0070C0"/>
                </a:solidFill>
              </a:rPr>
              <a:t>(g) Help clients to be well-informed and to appreciate the technical, social, ethical and legal implication of HIV testing.</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83</a:t>
            </a:fld>
            <a:endParaRPr lang="en-US"/>
          </a:p>
        </p:txBody>
      </p:sp>
    </p:spTree>
  </p:cSld>
  <p:clrMapOvr>
    <a:masterClrMapping/>
  </p:clrMapOvr>
  <p:transition spd="slow">
    <p:cove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200" b="1" i="1" dirty="0" smtClean="0">
                <a:solidFill>
                  <a:srgbClr val="7030A0"/>
                </a:solidFill>
              </a:rPr>
              <a:t>Role of the Counsellor</a:t>
            </a:r>
          </a:p>
          <a:p>
            <a:r>
              <a:rPr lang="en-US" sz="3000" b="1" dirty="0" smtClean="0">
                <a:solidFill>
                  <a:srgbClr val="0070C0"/>
                </a:solidFill>
              </a:rPr>
              <a:t>1) Health Educator and referral-source role</a:t>
            </a:r>
          </a:p>
          <a:p>
            <a:r>
              <a:rPr lang="en-US" sz="3000" b="1" dirty="0" smtClean="0">
                <a:solidFill>
                  <a:srgbClr val="0070C0"/>
                </a:solidFill>
              </a:rPr>
              <a:t>2) Advocacy role securing or protecting an existing right or entitlement for clients</a:t>
            </a:r>
          </a:p>
          <a:p>
            <a:r>
              <a:rPr lang="en-US" sz="3000" b="1" dirty="0" smtClean="0">
                <a:solidFill>
                  <a:srgbClr val="0070C0"/>
                </a:solidFill>
              </a:rPr>
              <a:t>3) Therapeutic a clinical role working towards positive self-growth and effective adjustments in their relationships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84</a:t>
            </a:fld>
            <a:endParaRPr lang="en-US"/>
          </a:p>
        </p:txBody>
      </p:sp>
    </p:spTree>
  </p:cSld>
  <p:clrMapOvr>
    <a:masterClrMapping/>
  </p:clrMapOvr>
  <p:transition spd="slow">
    <p:cove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200" b="1" i="1" dirty="0" smtClean="0">
                <a:solidFill>
                  <a:srgbClr val="7030A0"/>
                </a:solidFill>
              </a:rPr>
              <a:t>Pre-test Counselling</a:t>
            </a:r>
          </a:p>
          <a:p>
            <a:r>
              <a:rPr lang="en-US" sz="3000" b="1" dirty="0" smtClean="0">
                <a:solidFill>
                  <a:srgbClr val="0070C0"/>
                </a:solidFill>
              </a:rPr>
              <a:t>provide individuals recommended to be tested with the information on the technical aspects of screening and on the possible personal, medical, social, psychological, and legal implications of being found either HIV positive or HIV negatives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85</a:t>
            </a:fld>
            <a:endParaRPr lang="en-US"/>
          </a:p>
        </p:txBody>
      </p:sp>
    </p:spTree>
  </p:cSld>
  <p:clrMapOvr>
    <a:masterClrMapping/>
  </p:clrMapOvr>
  <p:transition spd="slow">
    <p:cove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2800" b="1" i="1" dirty="0" smtClean="0">
                <a:solidFill>
                  <a:srgbClr val="7030A0"/>
                </a:solidFill>
              </a:rPr>
              <a:t>Pre-test Counselling - content</a:t>
            </a:r>
          </a:p>
          <a:p>
            <a:r>
              <a:rPr lang="en-US" sz="2800" b="1" dirty="0" smtClean="0">
                <a:solidFill>
                  <a:srgbClr val="0070C0"/>
                </a:solidFill>
              </a:rPr>
              <a:t>Reason for attending the counseling.</a:t>
            </a:r>
          </a:p>
          <a:p>
            <a:r>
              <a:rPr lang="en-US" sz="2800" b="1" dirty="0" smtClean="0">
                <a:solidFill>
                  <a:srgbClr val="0070C0"/>
                </a:solidFill>
              </a:rPr>
              <a:t>The assessment of client’s knowledge relating to HIV/AIDS.</a:t>
            </a:r>
          </a:p>
          <a:p>
            <a:r>
              <a:rPr lang="en-US" sz="2800" b="1" dirty="0" smtClean="0">
                <a:solidFill>
                  <a:srgbClr val="0070C0"/>
                </a:solidFill>
              </a:rPr>
              <a:t>Discuss potential implications of a positive and negative test result.</a:t>
            </a:r>
          </a:p>
          <a:p>
            <a:r>
              <a:rPr lang="en-US" sz="2800" b="1" dirty="0" smtClean="0">
                <a:solidFill>
                  <a:srgbClr val="0070C0"/>
                </a:solidFill>
              </a:rPr>
              <a:t>Obtain informed consent.</a:t>
            </a:r>
          </a:p>
          <a:p>
            <a:r>
              <a:rPr lang="en-US" sz="2800" b="1" dirty="0" smtClean="0">
                <a:solidFill>
                  <a:srgbClr val="0070C0"/>
                </a:solidFill>
              </a:rPr>
              <a:t>HIV test procedure.</a:t>
            </a:r>
          </a:p>
          <a:p>
            <a:r>
              <a:rPr lang="en-US" sz="2800" b="1" dirty="0" smtClean="0">
                <a:solidFill>
                  <a:srgbClr val="0070C0"/>
                </a:solidFill>
              </a:rPr>
              <a:t>Client’s conceptions and misconceptions on the virus of HIV and its modes of transmission.</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86</a:t>
            </a:fld>
            <a:endParaRPr lang="en-US"/>
          </a:p>
        </p:txBody>
      </p:sp>
    </p:spTree>
  </p:cSld>
  <p:clrMapOvr>
    <a:masterClrMapping/>
  </p:clrMapOvr>
  <p:transition spd="slow">
    <p:cove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2800" b="1" i="1" dirty="0" smtClean="0">
                <a:solidFill>
                  <a:srgbClr val="7030A0"/>
                </a:solidFill>
              </a:rPr>
              <a:t>Pre-test Counselling - content</a:t>
            </a:r>
          </a:p>
          <a:p>
            <a:r>
              <a:rPr lang="en-US" sz="2800" b="1" dirty="0" smtClean="0">
                <a:solidFill>
                  <a:srgbClr val="0070C0"/>
                </a:solidFill>
              </a:rPr>
              <a:t>test result and HIV negative test result.</a:t>
            </a:r>
          </a:p>
          <a:p>
            <a:r>
              <a:rPr lang="en-US" sz="2800" b="1" dirty="0" smtClean="0">
                <a:solidFill>
                  <a:srgbClr val="0070C0"/>
                </a:solidFill>
              </a:rPr>
              <a:t>Access the person’s ability to deal with a positive result.</a:t>
            </a:r>
          </a:p>
          <a:p>
            <a:r>
              <a:rPr lang="en-US" sz="2800" b="1" dirty="0" smtClean="0">
                <a:solidFill>
                  <a:srgbClr val="0070C0"/>
                </a:solidFill>
              </a:rPr>
              <a:t>Find out who else should be informed and is likely to be supportive to the client infected positive.</a:t>
            </a:r>
          </a:p>
          <a:p>
            <a:r>
              <a:rPr lang="en-US" sz="2800" b="1" dirty="0" smtClean="0">
                <a:solidFill>
                  <a:srgbClr val="0070C0"/>
                </a:solidFill>
              </a:rPr>
              <a:t>Establish a relationship as a basis for post –test counseling.</a:t>
            </a:r>
          </a:p>
          <a:p>
            <a:r>
              <a:rPr lang="en-US" sz="2800" b="1" dirty="0" smtClean="0">
                <a:solidFill>
                  <a:srgbClr val="0070C0"/>
                </a:solidFill>
              </a:rPr>
              <a:t>Provide adequate preventive counseling</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87</a:t>
            </a:fld>
            <a:endParaRPr lang="en-US"/>
          </a:p>
        </p:txBody>
      </p:sp>
    </p:spTree>
  </p:cSld>
  <p:clrMapOvr>
    <a:masterClrMapping/>
  </p:clrMapOvr>
  <p:transition spd="slow">
    <p:cove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3600" b="1" i="1" dirty="0" smtClean="0">
                <a:solidFill>
                  <a:srgbClr val="7030A0"/>
                </a:solidFill>
              </a:rPr>
              <a:t>Post-test Counselling - content</a:t>
            </a:r>
          </a:p>
          <a:p>
            <a:r>
              <a:rPr lang="en-US" sz="3600" b="1" dirty="0" smtClean="0">
                <a:solidFill>
                  <a:srgbClr val="0070C0"/>
                </a:solidFill>
              </a:rPr>
              <a:t>HIV testing can have three possible outcomes:</a:t>
            </a:r>
          </a:p>
          <a:p>
            <a:pPr lvl="1"/>
            <a:r>
              <a:rPr lang="en-US" sz="3200" b="1" dirty="0" smtClean="0">
                <a:solidFill>
                  <a:srgbClr val="0070C0"/>
                </a:solidFill>
              </a:rPr>
              <a:t>a) A negative result</a:t>
            </a:r>
          </a:p>
          <a:p>
            <a:pPr lvl="1"/>
            <a:r>
              <a:rPr lang="en-US" sz="3200" b="1" dirty="0" smtClean="0">
                <a:solidFill>
                  <a:srgbClr val="0070C0"/>
                </a:solidFill>
              </a:rPr>
              <a:t>b) A positive result</a:t>
            </a:r>
          </a:p>
          <a:p>
            <a:pPr lvl="1"/>
            <a:r>
              <a:rPr lang="en-US" sz="3200" b="1" dirty="0" smtClean="0">
                <a:solidFill>
                  <a:srgbClr val="0070C0"/>
                </a:solidFill>
              </a:rPr>
              <a:t>c) An indeterminate result.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88</a:t>
            </a:fld>
            <a:endParaRPr lang="en-US"/>
          </a:p>
        </p:txBody>
      </p:sp>
    </p:spTree>
  </p:cSld>
  <p:clrMapOvr>
    <a:masterClrMapping/>
  </p:clrMapOvr>
  <p:transition spd="slow">
    <p:cove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151120"/>
          </a:xfrm>
        </p:spPr>
        <p:txBody>
          <a:bodyPr>
            <a:noAutofit/>
          </a:bodyPr>
          <a:lstStyle/>
          <a:p>
            <a:pPr>
              <a:buNone/>
            </a:pPr>
            <a:r>
              <a:rPr lang="en-US" sz="2800" b="1" i="1" dirty="0" smtClean="0">
                <a:solidFill>
                  <a:srgbClr val="7030A0"/>
                </a:solidFill>
              </a:rPr>
              <a:t>Post-test Counselling – content</a:t>
            </a:r>
          </a:p>
          <a:p>
            <a:r>
              <a:rPr lang="en-US" sz="2800" b="1" dirty="0" smtClean="0">
                <a:solidFill>
                  <a:srgbClr val="0070C0"/>
                </a:solidFill>
              </a:rPr>
              <a:t>Basic facts that has to be dealt in a post–test counseling session to help the client include:</a:t>
            </a:r>
          </a:p>
          <a:p>
            <a:pPr lvl="1"/>
            <a:r>
              <a:rPr lang="en-US" b="1" dirty="0" smtClean="0">
                <a:solidFill>
                  <a:srgbClr val="0070C0"/>
                </a:solidFill>
              </a:rPr>
              <a:t>Integrate and understand the meaning of the test result at all levels (rationally, emotionally, behaviorally, and medically).</a:t>
            </a:r>
          </a:p>
          <a:p>
            <a:pPr lvl="1"/>
            <a:r>
              <a:rPr lang="en-US" b="1" dirty="0" smtClean="0">
                <a:solidFill>
                  <a:srgbClr val="0070C0"/>
                </a:solidFill>
              </a:rPr>
              <a:t>Cope with the immediate reactions to the test result (from indifference to relief to denial and shock).</a:t>
            </a:r>
          </a:p>
          <a:p>
            <a:pPr lvl="1"/>
            <a:r>
              <a:rPr lang="en-US" b="1" dirty="0" smtClean="0">
                <a:solidFill>
                  <a:srgbClr val="0070C0"/>
                </a:solidFill>
              </a:rPr>
              <a:t>develop a health plan for risk reduction</a:t>
            </a:r>
          </a:p>
          <a:p>
            <a:pPr lvl="1"/>
            <a:r>
              <a:rPr lang="en-US" b="1" dirty="0" smtClean="0">
                <a:solidFill>
                  <a:srgbClr val="0070C0"/>
                </a:solidFill>
              </a:rPr>
              <a:t>minimize healthy coping skills and strategies</a:t>
            </a:r>
          </a:p>
          <a:p>
            <a:pPr lvl="1"/>
            <a:r>
              <a:rPr lang="en-US" b="1" dirty="0" smtClean="0">
                <a:solidFill>
                  <a:srgbClr val="0070C0"/>
                </a:solidFill>
              </a:rPr>
              <a:t>extend help to other family members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89</a:t>
            </a:fld>
            <a:endParaRPr lang="en-US"/>
          </a:p>
        </p:txBody>
      </p:sp>
    </p:spTree>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304800"/>
            <a:ext cx="9144000" cy="457200"/>
          </a:xfrm>
          <a:prstGeom prst="rect">
            <a:avLst/>
          </a:prstGeom>
          <a:noFill/>
          <a:ln w="9525">
            <a:noFill/>
            <a:miter lim="800000"/>
            <a:headEnd/>
            <a:tailEnd/>
          </a:ln>
        </p:spPr>
        <p:txBody>
          <a:bodyPr anchor="ctr"/>
          <a:lstStyle/>
          <a:p>
            <a:pPr algn="ctr"/>
            <a:r>
              <a:rPr lang="en-US" sz="3200" b="1" dirty="0" smtClean="0">
                <a:solidFill>
                  <a:srgbClr val="FF33CC"/>
                </a:solidFill>
                <a:effectLst>
                  <a:outerShdw blurRad="38100" dist="38100" dir="2700000" algn="tl">
                    <a:srgbClr val="000000">
                      <a:alpha val="43137"/>
                    </a:srgbClr>
                  </a:outerShdw>
                </a:effectLst>
              </a:rPr>
              <a:t>Child guidance and counselling</a:t>
            </a:r>
            <a:endParaRPr lang="en-US" sz="2800" b="1" dirty="0">
              <a:solidFill>
                <a:srgbClr val="FF33CC"/>
              </a:solidFill>
            </a:endParaRPr>
          </a:p>
        </p:txBody>
      </p:sp>
      <p:sp>
        <p:nvSpPr>
          <p:cNvPr id="6147" name="Rectangle 3"/>
          <p:cNvSpPr>
            <a:spLocks noChangeArrowheads="1"/>
          </p:cNvSpPr>
          <p:nvPr/>
        </p:nvSpPr>
        <p:spPr bwMode="auto">
          <a:xfrm>
            <a:off x="304800" y="838200"/>
            <a:ext cx="8610600" cy="5486400"/>
          </a:xfrm>
          <a:prstGeom prst="rect">
            <a:avLst/>
          </a:prstGeom>
          <a:noFill/>
          <a:ln w="9525">
            <a:noFill/>
            <a:miter lim="800000"/>
            <a:headEnd/>
            <a:tailEnd/>
          </a:ln>
        </p:spPr>
        <p:txBody>
          <a:bodyPr/>
          <a:lstStyle/>
          <a:p>
            <a:pPr marL="812800" indent="-812800">
              <a:spcBef>
                <a:spcPts val="600"/>
              </a:spcBef>
            </a:pPr>
            <a:r>
              <a:rPr lang="en-US" sz="2600" b="1" dirty="0" smtClean="0">
                <a:solidFill>
                  <a:srgbClr val="C00000"/>
                </a:solidFill>
              </a:rPr>
              <a:t>objectives of guidance and counselling</a:t>
            </a:r>
          </a:p>
          <a:p>
            <a:pPr marL="1727200" lvl="2" indent="-812800">
              <a:spcBef>
                <a:spcPts val="600"/>
              </a:spcBef>
            </a:pPr>
            <a:r>
              <a:rPr lang="en-US" sz="2600" b="1" dirty="0" smtClean="0">
                <a:solidFill>
                  <a:srgbClr val="0070C0"/>
                </a:solidFill>
              </a:rPr>
              <a:t>a.	Prevention of maladjustment (personal &amp; social)</a:t>
            </a:r>
          </a:p>
          <a:p>
            <a:pPr marL="1727200" lvl="2" indent="-812800">
              <a:spcBef>
                <a:spcPts val="600"/>
              </a:spcBef>
            </a:pPr>
            <a:r>
              <a:rPr lang="en-US" sz="2600" b="1" dirty="0" smtClean="0">
                <a:solidFill>
                  <a:srgbClr val="0070C0"/>
                </a:solidFill>
              </a:rPr>
              <a:t>b.	Promotion of psychological health</a:t>
            </a:r>
          </a:p>
          <a:p>
            <a:pPr marL="1727200" lvl="2" indent="-812800">
              <a:spcBef>
                <a:spcPts val="600"/>
              </a:spcBef>
            </a:pPr>
            <a:r>
              <a:rPr lang="en-US" sz="2600" b="1" dirty="0" smtClean="0">
                <a:solidFill>
                  <a:srgbClr val="0070C0"/>
                </a:solidFill>
              </a:rPr>
              <a:t>c.	Protection of social harmony and industrial peace</a:t>
            </a:r>
          </a:p>
          <a:p>
            <a:pPr marL="812800" indent="-812800">
              <a:spcBef>
                <a:spcPts val="600"/>
              </a:spcBef>
            </a:pPr>
            <a:r>
              <a:rPr lang="en-US" sz="2600" b="1" dirty="0" smtClean="0">
                <a:solidFill>
                  <a:srgbClr val="C00000"/>
                </a:solidFill>
              </a:rPr>
              <a:t>main types of guidance and counselling</a:t>
            </a:r>
          </a:p>
          <a:p>
            <a:pPr marL="1727200" lvl="2" indent="-812800">
              <a:spcBef>
                <a:spcPts val="600"/>
              </a:spcBef>
            </a:pPr>
            <a:r>
              <a:rPr lang="en-US" sz="2600" b="1" dirty="0" smtClean="0">
                <a:solidFill>
                  <a:srgbClr val="0070C0"/>
                </a:solidFill>
              </a:rPr>
              <a:t>a.	Educational guidance and counselling</a:t>
            </a:r>
          </a:p>
          <a:p>
            <a:pPr marL="1727200" lvl="2" indent="-812800">
              <a:spcBef>
                <a:spcPts val="600"/>
              </a:spcBef>
            </a:pPr>
            <a:r>
              <a:rPr lang="en-US" sz="2600" b="1" dirty="0" smtClean="0">
                <a:solidFill>
                  <a:srgbClr val="0070C0"/>
                </a:solidFill>
              </a:rPr>
              <a:t>b.	Vocational (career) guidance and counselling</a:t>
            </a:r>
          </a:p>
          <a:p>
            <a:pPr marL="1727200" lvl="2" indent="-812800">
              <a:spcBef>
                <a:spcPts val="600"/>
              </a:spcBef>
            </a:pPr>
            <a:r>
              <a:rPr lang="en-US" sz="2600" b="1" dirty="0" smtClean="0">
                <a:solidFill>
                  <a:srgbClr val="0070C0"/>
                </a:solidFill>
              </a:rPr>
              <a:t>c.	Psychological (personality) guidance and counselling</a:t>
            </a:r>
          </a:p>
          <a:p>
            <a:pPr marL="812800" indent="-812800">
              <a:spcBef>
                <a:spcPts val="600"/>
              </a:spcBef>
              <a:buFont typeface="Arial" pitchFamily="34" charset="0"/>
              <a:buChar char="•"/>
            </a:pPr>
            <a:endParaRPr lang="en-US" sz="2600" b="1" dirty="0" smtClean="0">
              <a:solidFill>
                <a:srgbClr val="0070C0"/>
              </a:solidFill>
            </a:endParaRPr>
          </a:p>
          <a:p>
            <a:pPr marL="812800" indent="-812800">
              <a:spcBef>
                <a:spcPts val="600"/>
              </a:spcBef>
              <a:buFont typeface="Arial" pitchFamily="34" charset="0"/>
              <a:buChar char="•"/>
            </a:pPr>
            <a:endParaRPr lang="en-US" sz="2600" b="1" dirty="0" smtClean="0">
              <a:solidFill>
                <a:srgbClr val="0070C0"/>
              </a:solidFill>
            </a:endParaRPr>
          </a:p>
          <a:p>
            <a:pPr marL="812800" indent="-812800">
              <a:spcBef>
                <a:spcPts val="600"/>
              </a:spcBef>
              <a:buFont typeface="Arial" pitchFamily="34" charset="0"/>
              <a:buChar char="•"/>
            </a:pPr>
            <a:endParaRPr lang="en-US" sz="2600" b="1" dirty="0" smtClean="0">
              <a:solidFill>
                <a:srgbClr val="0070C0"/>
              </a:solidFill>
            </a:endParaRPr>
          </a:p>
          <a:p>
            <a:pPr marL="812800" indent="-812800">
              <a:spcBef>
                <a:spcPts val="600"/>
              </a:spcBef>
            </a:pPr>
            <a:endParaRPr lang="en-US" sz="2600" b="1" dirty="0" smtClean="0">
              <a:solidFill>
                <a:srgbClr val="0070C0"/>
              </a:solidFill>
            </a:endParaRPr>
          </a:p>
        </p:txBody>
      </p:sp>
      <p:sp>
        <p:nvSpPr>
          <p:cNvPr id="4" name="Date Placeholder 3"/>
          <p:cNvSpPr>
            <a:spLocks noGrp="1"/>
          </p:cNvSpPr>
          <p:nvPr>
            <p:ph type="dt" sz="quarter" idx="10"/>
          </p:nvPr>
        </p:nvSpPr>
        <p:spPr/>
        <p:txBody>
          <a:bodyPr/>
          <a:lstStyle/>
          <a:p>
            <a:pPr>
              <a:defRPr/>
            </a:pPr>
            <a:fld id="{E2D8C5CB-7E87-4D5D-BED9-F39AFF252387}" type="datetime2">
              <a:rPr lang="en-IN" smtClean="0"/>
              <a:pPr>
                <a:defRPr/>
              </a:pPr>
              <a:t>Tuesday, 27 March 2018</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9</a:t>
            </a:fld>
            <a:endParaRPr lang="en-US"/>
          </a:p>
        </p:txBody>
      </p:sp>
      <p:sp>
        <p:nvSpPr>
          <p:cNvPr id="6" name="Footer Placeholder 5"/>
          <p:cNvSpPr>
            <a:spLocks noGrp="1"/>
          </p:cNvSpPr>
          <p:nvPr>
            <p:ph type="ftr" sz="quarter" idx="11"/>
          </p:nvPr>
        </p:nvSpPr>
        <p:spPr/>
        <p:txBody>
          <a:bodyPr/>
          <a:lstStyle/>
          <a:p>
            <a:pPr>
              <a:defRPr/>
            </a:pPr>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b="1" i="1" dirty="0" smtClean="0">
                <a:solidFill>
                  <a:srgbClr val="7030A0"/>
                </a:solidFill>
              </a:rPr>
              <a:t>Counselling after a negative test result</a:t>
            </a:r>
          </a:p>
          <a:p>
            <a:r>
              <a:rPr lang="en-US" b="1" dirty="0" smtClean="0">
                <a:solidFill>
                  <a:srgbClr val="0070C0"/>
                </a:solidFill>
              </a:rPr>
              <a:t>1) Re confirm about the “Window Period”. </a:t>
            </a:r>
          </a:p>
          <a:p>
            <a:r>
              <a:rPr lang="en-US" b="1" dirty="0" smtClean="0">
                <a:solidFill>
                  <a:srgbClr val="0070C0"/>
                </a:solidFill>
              </a:rPr>
              <a:t>2) Further exposure to HIV infection can be prevented. For this risk reduction counseling has to be given by avoiding high–risk behavior.</a:t>
            </a:r>
          </a:p>
          <a:p>
            <a:r>
              <a:rPr lang="en-US" b="1" dirty="0" smtClean="0">
                <a:solidFill>
                  <a:srgbClr val="0070C0"/>
                </a:solidFill>
              </a:rPr>
              <a:t>3) Correct the false belief that since high risk behavior has not led to infection so far, they have a natural “immunity to HIV”</a:t>
            </a:r>
          </a:p>
          <a:p>
            <a:r>
              <a:rPr lang="en-US" b="1" dirty="0" smtClean="0">
                <a:solidFill>
                  <a:srgbClr val="0070C0"/>
                </a:solidFill>
              </a:rPr>
              <a:t>4) Other information regarding control and avoidance of HIV infection, including the development of positive health behavior, must be provided</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90</a:t>
            </a:fld>
            <a:endParaRPr lang="en-US"/>
          </a:p>
        </p:txBody>
      </p:sp>
    </p:spTree>
  </p:cSld>
  <p:clrMapOvr>
    <a:masterClrMapping/>
  </p:clrMapOvr>
  <p:transition spd="slow">
    <p:cove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2800" b="1" i="1" dirty="0" smtClean="0">
                <a:solidFill>
                  <a:srgbClr val="7030A0"/>
                </a:solidFill>
              </a:rPr>
              <a:t>procedure for a negative test result</a:t>
            </a:r>
          </a:p>
          <a:p>
            <a:r>
              <a:rPr lang="en-US" sz="2800" b="1" dirty="0" smtClean="0">
                <a:solidFill>
                  <a:srgbClr val="0070C0"/>
                </a:solidFill>
              </a:rPr>
              <a:t>(1) establish rapport with the client</a:t>
            </a:r>
          </a:p>
          <a:p>
            <a:r>
              <a:rPr lang="en-US" sz="2800" b="1" dirty="0" smtClean="0">
                <a:solidFill>
                  <a:srgbClr val="0070C0"/>
                </a:solidFill>
              </a:rPr>
              <a:t>(2) disclose the test result</a:t>
            </a:r>
          </a:p>
          <a:p>
            <a:r>
              <a:rPr lang="en-US" sz="2800" b="1" dirty="0" smtClean="0">
                <a:solidFill>
                  <a:srgbClr val="0070C0"/>
                </a:solidFill>
              </a:rPr>
              <a:t>(3) assess “Window period” &amp; encourage for re testing considering the window period.</a:t>
            </a:r>
          </a:p>
          <a:p>
            <a:pPr lvl="1"/>
            <a:r>
              <a:rPr lang="en-US" sz="2800" b="1" dirty="0" smtClean="0">
                <a:solidFill>
                  <a:srgbClr val="0070C0"/>
                </a:solidFill>
              </a:rPr>
              <a:t>Client should be motivated to take necessary precautions to prevent HIV infection in the future.</a:t>
            </a:r>
          </a:p>
          <a:p>
            <a:pPr lvl="1"/>
            <a:r>
              <a:rPr lang="en-US" sz="2800" b="1" dirty="0" smtClean="0">
                <a:solidFill>
                  <a:srgbClr val="0070C0"/>
                </a:solidFill>
              </a:rPr>
              <a:t>Provide information on risk–reduction.</a:t>
            </a:r>
          </a:p>
          <a:p>
            <a:pPr lvl="1"/>
            <a:r>
              <a:rPr lang="en-US" sz="2800" b="1" dirty="0" smtClean="0">
                <a:solidFill>
                  <a:srgbClr val="0070C0"/>
                </a:solidFill>
              </a:rPr>
              <a:t>Control clients alcohol and drug abuse.</a:t>
            </a:r>
          </a:p>
          <a:p>
            <a:pPr lvl="1"/>
            <a:r>
              <a:rPr lang="en-US" sz="2800" b="1" dirty="0" smtClean="0">
                <a:solidFill>
                  <a:srgbClr val="0070C0"/>
                </a:solidFill>
              </a:rPr>
              <a:t>Provide resources and referrals as needed</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91</a:t>
            </a:fld>
            <a:endParaRPr lang="en-US"/>
          </a:p>
        </p:txBody>
      </p:sp>
    </p:spTree>
  </p:cSld>
  <p:clrMapOvr>
    <a:masterClrMapping/>
  </p:clrMapOvr>
  <p:transition spd="slow">
    <p:cove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2800" b="1" i="1" dirty="0" smtClean="0">
                <a:solidFill>
                  <a:srgbClr val="7030A0"/>
                </a:solidFill>
              </a:rPr>
              <a:t>Counselling after a positive result</a:t>
            </a:r>
          </a:p>
          <a:p>
            <a:r>
              <a:rPr lang="en-US" sz="2800" b="1" dirty="0" smtClean="0">
                <a:solidFill>
                  <a:srgbClr val="0070C0"/>
                </a:solidFill>
              </a:rPr>
              <a:t>1) Establish rapport with the client.</a:t>
            </a:r>
          </a:p>
          <a:p>
            <a:r>
              <a:rPr lang="en-US" sz="2800" b="1" dirty="0" smtClean="0">
                <a:solidFill>
                  <a:srgbClr val="0070C0"/>
                </a:solidFill>
              </a:rPr>
              <a:t>2) After gaining the complete trust of the client and then disclose the test result.</a:t>
            </a:r>
          </a:p>
          <a:p>
            <a:r>
              <a:rPr lang="en-US" sz="2800" b="1" dirty="0" smtClean="0">
                <a:solidFill>
                  <a:srgbClr val="0070C0"/>
                </a:solidFill>
              </a:rPr>
              <a:t>3) Give the result in a direct, neutral, non-judgment tone.</a:t>
            </a:r>
          </a:p>
          <a:p>
            <a:r>
              <a:rPr lang="en-US" sz="2800" b="1" dirty="0" smtClean="0">
                <a:solidFill>
                  <a:srgbClr val="0070C0"/>
                </a:solidFill>
              </a:rPr>
              <a:t>4) Wait for client’s reactions before answering or continuing with the session.</a:t>
            </a:r>
          </a:p>
          <a:p>
            <a:r>
              <a:rPr lang="en-US" sz="2800" b="1" dirty="0" smtClean="0">
                <a:solidFill>
                  <a:srgbClr val="0070C0"/>
                </a:solidFill>
              </a:rPr>
              <a:t>5) Support the grief</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92</a:t>
            </a:fld>
            <a:endParaRPr lang="en-US"/>
          </a:p>
        </p:txBody>
      </p:sp>
    </p:spTree>
  </p:cSld>
  <p:clrMapOvr>
    <a:masterClrMapping/>
  </p:clrMapOvr>
  <p:transition spd="slow">
    <p:cove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2800" b="1" i="1" dirty="0" smtClean="0">
                <a:solidFill>
                  <a:srgbClr val="7030A0"/>
                </a:solidFill>
              </a:rPr>
              <a:t>Counselling after a positive result</a:t>
            </a:r>
          </a:p>
          <a:p>
            <a:r>
              <a:rPr lang="en-US" sz="2800" b="1" dirty="0" smtClean="0">
                <a:solidFill>
                  <a:srgbClr val="0070C0"/>
                </a:solidFill>
              </a:rPr>
              <a:t>6) Establish or re–establish support networks to provide physical, emotional care during the course of the decease.</a:t>
            </a:r>
          </a:p>
          <a:p>
            <a:r>
              <a:rPr lang="en-US" sz="2800" b="1" dirty="0" smtClean="0">
                <a:solidFill>
                  <a:srgbClr val="0070C0"/>
                </a:solidFill>
              </a:rPr>
              <a:t>7) Sharing the result with others.</a:t>
            </a:r>
          </a:p>
          <a:p>
            <a:r>
              <a:rPr lang="en-US" sz="2800" b="1" dirty="0" smtClean="0">
                <a:solidFill>
                  <a:srgbClr val="0070C0"/>
                </a:solidFill>
              </a:rPr>
              <a:t>8) Handling fear hostility &amp; feelings for having HIV infection.</a:t>
            </a:r>
          </a:p>
          <a:p>
            <a:r>
              <a:rPr lang="en-US" sz="2800" b="1" dirty="0" smtClean="0">
                <a:solidFill>
                  <a:srgbClr val="0070C0"/>
                </a:solidFill>
              </a:rPr>
              <a:t>9) Discussion on personal, family and social implications.</a:t>
            </a:r>
          </a:p>
          <a:p>
            <a:r>
              <a:rPr lang="en-US" sz="2800" b="1" dirty="0" smtClean="0">
                <a:solidFill>
                  <a:srgbClr val="0070C0"/>
                </a:solidFill>
              </a:rPr>
              <a:t>10) Discuss on personal risk reduction plan.</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93</a:t>
            </a:fld>
            <a:endParaRPr lang="en-US"/>
          </a:p>
        </p:txBody>
      </p:sp>
    </p:spTree>
  </p:cSld>
  <p:clrMapOvr>
    <a:masterClrMapping/>
  </p:clrMapOvr>
  <p:transition spd="slow">
    <p:cove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2800" b="1" i="1" dirty="0" smtClean="0">
                <a:solidFill>
                  <a:srgbClr val="7030A0"/>
                </a:solidFill>
              </a:rPr>
              <a:t>Counselling after a positive result</a:t>
            </a:r>
          </a:p>
          <a:p>
            <a:r>
              <a:rPr lang="en-US" sz="2800" b="1" dirty="0" smtClean="0">
                <a:solidFill>
                  <a:srgbClr val="0070C0"/>
                </a:solidFill>
              </a:rPr>
              <a:t>11) Refer if necessary for adequate immediate emotional, material and medical aid.</a:t>
            </a:r>
          </a:p>
          <a:p>
            <a:r>
              <a:rPr lang="en-US" sz="2800" b="1" dirty="0" smtClean="0">
                <a:solidFill>
                  <a:srgbClr val="0070C0"/>
                </a:solidFill>
              </a:rPr>
              <a:t>12) Look at plan for immediate action on behalf of the client.</a:t>
            </a:r>
          </a:p>
          <a:p>
            <a:r>
              <a:rPr lang="en-US" sz="2800" b="1" dirty="0" smtClean="0">
                <a:solidFill>
                  <a:srgbClr val="0070C0"/>
                </a:solidFill>
              </a:rPr>
              <a:t>13) Follow up plan.</a:t>
            </a:r>
          </a:p>
          <a:p>
            <a:r>
              <a:rPr lang="en-US" sz="2800" b="1" dirty="0" smtClean="0">
                <a:solidFill>
                  <a:srgbClr val="0070C0"/>
                </a:solidFill>
              </a:rPr>
              <a:t>14) Referral notes to other resources.</a:t>
            </a:r>
          </a:p>
          <a:p>
            <a:r>
              <a:rPr lang="en-US" sz="2800" b="1" dirty="0" smtClean="0">
                <a:solidFill>
                  <a:srgbClr val="0070C0"/>
                </a:solidFill>
              </a:rPr>
              <a:t>15) Answer the questions /doubts of the client with full respect</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94</a:t>
            </a:fld>
            <a:endParaRPr lang="en-US"/>
          </a:p>
        </p:txBody>
      </p:sp>
    </p:spTree>
  </p:cSld>
  <p:clrMapOvr>
    <a:masterClrMapping/>
  </p:clrMapOvr>
  <p:transition spd="slow">
    <p:cove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2800" b="1" i="1" dirty="0" smtClean="0">
                <a:solidFill>
                  <a:srgbClr val="7030A0"/>
                </a:solidFill>
              </a:rPr>
              <a:t>The news of HIV infection is accepted or incorporated often depends on the following</a:t>
            </a:r>
          </a:p>
          <a:p>
            <a:r>
              <a:rPr lang="en-US" sz="2800" b="1" dirty="0" smtClean="0">
                <a:solidFill>
                  <a:srgbClr val="0070C0"/>
                </a:solidFill>
              </a:rPr>
              <a:t>1) The person’s physical health at that time.</a:t>
            </a:r>
          </a:p>
          <a:p>
            <a:r>
              <a:rPr lang="en-US" sz="2800" b="1" dirty="0" smtClean="0">
                <a:solidFill>
                  <a:srgbClr val="0070C0"/>
                </a:solidFill>
              </a:rPr>
              <a:t>2) How well prepared the person was for the news</a:t>
            </a:r>
          </a:p>
          <a:p>
            <a:r>
              <a:rPr lang="en-US" sz="2800" b="1" dirty="0" smtClean="0">
                <a:solidFill>
                  <a:srgbClr val="0070C0"/>
                </a:solidFill>
              </a:rPr>
              <a:t>3) How well supported the person is in the community/family/friends.</a:t>
            </a:r>
          </a:p>
          <a:p>
            <a:r>
              <a:rPr lang="en-US" sz="2800" b="1" dirty="0" smtClean="0">
                <a:solidFill>
                  <a:srgbClr val="0070C0"/>
                </a:solidFill>
              </a:rPr>
              <a:t>4) The person’s pre-test personality and psychological condition.</a:t>
            </a:r>
          </a:p>
          <a:p>
            <a:r>
              <a:rPr lang="en-US" sz="2800" b="1" dirty="0" smtClean="0">
                <a:solidFill>
                  <a:srgbClr val="0070C0"/>
                </a:solidFill>
              </a:rPr>
              <a:t>5) The cultural and spiritual values attached to AIDS and death</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95</a:t>
            </a:fld>
            <a:endParaRPr lang="en-US"/>
          </a:p>
        </p:txBody>
      </p:sp>
    </p:spTree>
  </p:cSld>
  <p:clrMapOvr>
    <a:masterClrMapping/>
  </p:clrMapOvr>
  <p:transition spd="slow">
    <p:cove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3200" b="1" i="1" dirty="0" smtClean="0">
                <a:solidFill>
                  <a:srgbClr val="7030A0"/>
                </a:solidFill>
              </a:rPr>
              <a:t>Counselling after an indeterminate test</a:t>
            </a:r>
          </a:p>
          <a:p>
            <a:r>
              <a:rPr lang="en-US" sz="3200" b="1" dirty="0" smtClean="0">
                <a:solidFill>
                  <a:srgbClr val="0070C0"/>
                </a:solidFill>
              </a:rPr>
              <a:t>A test may be indeterminate for a number of reasons: for instance, there may have insufficient time for full </a:t>
            </a:r>
            <a:r>
              <a:rPr lang="en-US" sz="3200" b="1" dirty="0" err="1" smtClean="0">
                <a:solidFill>
                  <a:srgbClr val="0070C0"/>
                </a:solidFill>
              </a:rPr>
              <a:t>seroconversion</a:t>
            </a:r>
            <a:r>
              <a:rPr lang="en-US" sz="3200" b="1" dirty="0" smtClean="0">
                <a:solidFill>
                  <a:srgbClr val="0070C0"/>
                </a:solidFill>
              </a:rPr>
              <a:t> to take place since the possible exposure to HIV occurred. So a repeat test is needed after several weeks. During this period he/she should abstain from any risk activities</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96</a:t>
            </a:fld>
            <a:endParaRPr lang="en-US"/>
          </a:p>
        </p:txBody>
      </p:sp>
    </p:spTree>
  </p:cSld>
  <p:clrMapOvr>
    <a:masterClrMapping/>
  </p:clrMapOvr>
  <p:transition spd="slow">
    <p:cove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algn="ctr"/>
            <a:r>
              <a:rPr lang="en-US" sz="60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914400"/>
            <a:ext cx="8153400" cy="5410200"/>
          </a:xfrm>
        </p:spPr>
        <p:txBody>
          <a:bodyPr>
            <a:noAutofit/>
          </a:bodyPr>
          <a:lstStyle/>
          <a:p>
            <a:pPr>
              <a:buNone/>
            </a:pPr>
            <a:r>
              <a:rPr lang="en-US" sz="3600" b="1" i="1" dirty="0" smtClean="0">
                <a:solidFill>
                  <a:srgbClr val="7030A0"/>
                </a:solidFill>
              </a:rPr>
              <a:t>Follow-Up Counselling</a:t>
            </a:r>
          </a:p>
          <a:p>
            <a:r>
              <a:rPr lang="en-US" sz="3600" b="1" dirty="0" smtClean="0">
                <a:solidFill>
                  <a:srgbClr val="0070C0"/>
                </a:solidFill>
              </a:rPr>
              <a:t>Though HIV positive individuals have to start behavior changes, their partners /spouse also have to make an effort to accept them as a part of family and help them lead a comfortable life.</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97</a:t>
            </a:fld>
            <a:endParaRPr lang="en-US"/>
          </a:p>
        </p:txBody>
      </p:sp>
    </p:spTree>
  </p:cSld>
  <p:clrMapOvr>
    <a:masterClrMapping/>
  </p:clrMapOvr>
  <p:transition spd="slow">
    <p:cove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2800" b="1" i="1" dirty="0" smtClean="0">
                <a:solidFill>
                  <a:srgbClr val="7030A0"/>
                </a:solidFill>
              </a:rPr>
              <a:t>Crisis Counselling</a:t>
            </a:r>
          </a:p>
          <a:p>
            <a:r>
              <a:rPr lang="en-US" sz="2800" b="1" dirty="0" smtClean="0">
                <a:solidFill>
                  <a:srgbClr val="0070C0"/>
                </a:solidFill>
              </a:rPr>
              <a:t>In HIV /AIDS situations multiple crises could occur. The individual usually goes through four steps of this crisis: the blow, the recoil, the withdrawals and acceptance. </a:t>
            </a:r>
          </a:p>
          <a:p>
            <a:r>
              <a:rPr lang="en-US" sz="2800" b="1" dirty="0" smtClean="0">
                <a:solidFill>
                  <a:srgbClr val="0070C0"/>
                </a:solidFill>
              </a:rPr>
              <a:t>Reactions to fear of being HIV infected or of AIDS, in the crisis mode may include:</a:t>
            </a:r>
          </a:p>
          <a:p>
            <a:pPr lvl="1"/>
            <a:r>
              <a:rPr lang="en-US" b="1" dirty="0" smtClean="0">
                <a:solidFill>
                  <a:srgbClr val="0070C0"/>
                </a:solidFill>
              </a:rPr>
              <a:t>Denial</a:t>
            </a:r>
          </a:p>
          <a:p>
            <a:pPr lvl="1"/>
            <a:r>
              <a:rPr lang="en-US" b="1" dirty="0" smtClean="0">
                <a:solidFill>
                  <a:srgbClr val="0070C0"/>
                </a:solidFill>
              </a:rPr>
              <a:t>Anger</a:t>
            </a:r>
          </a:p>
          <a:p>
            <a:pPr lvl="1"/>
            <a:r>
              <a:rPr lang="en-US" b="1" dirty="0" smtClean="0">
                <a:solidFill>
                  <a:srgbClr val="0070C0"/>
                </a:solidFill>
              </a:rPr>
              <a:t>Bargaining</a:t>
            </a:r>
          </a:p>
          <a:p>
            <a:pPr lvl="1"/>
            <a:r>
              <a:rPr lang="en-US" b="1" dirty="0" smtClean="0">
                <a:solidFill>
                  <a:srgbClr val="0070C0"/>
                </a:solidFill>
              </a:rPr>
              <a:t>Resignation</a:t>
            </a:r>
          </a:p>
          <a:p>
            <a:pPr lvl="1"/>
            <a:r>
              <a:rPr lang="en-US" b="1" dirty="0" smtClean="0">
                <a:solidFill>
                  <a:srgbClr val="0070C0"/>
                </a:solidFill>
              </a:rPr>
              <a:t>Acceptance</a:t>
            </a:r>
          </a:p>
          <a:p>
            <a:pPr lvl="1"/>
            <a:r>
              <a:rPr lang="en-US" b="1" dirty="0" smtClean="0">
                <a:solidFill>
                  <a:srgbClr val="0070C0"/>
                </a:solidFill>
              </a:rPr>
              <a:t>Fatalism</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98</a:t>
            </a:fld>
            <a:endParaRPr lang="en-US"/>
          </a:p>
        </p:txBody>
      </p:sp>
    </p:spTree>
  </p:cSld>
  <p:clrMapOvr>
    <a:masterClrMapping/>
  </p:clrMapOvr>
  <p:transition spd="slow">
    <p:cove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pPr algn="ctr"/>
            <a:r>
              <a:rPr lang="en-US" sz="4400" b="1" dirty="0" smtClean="0">
                <a:solidFill>
                  <a:srgbClr val="FF33CC"/>
                </a:solidFill>
                <a:effectLst>
                  <a:outerShdw blurRad="38100" dist="38100" dir="2700000" algn="tl">
                    <a:srgbClr val="000000">
                      <a:alpha val="43137"/>
                    </a:srgbClr>
                  </a:outerShdw>
                </a:effectLst>
              </a:rPr>
              <a:t>4. 8. HIV-AIDS Counselling</a:t>
            </a:r>
          </a:p>
        </p:txBody>
      </p:sp>
      <p:sp>
        <p:nvSpPr>
          <p:cNvPr id="3" name="Content Placeholder 2"/>
          <p:cNvSpPr>
            <a:spLocks noGrp="1"/>
          </p:cNvSpPr>
          <p:nvPr>
            <p:ph idx="1"/>
          </p:nvPr>
        </p:nvSpPr>
        <p:spPr>
          <a:xfrm>
            <a:off x="685800" y="685800"/>
            <a:ext cx="8153400" cy="5638800"/>
          </a:xfrm>
        </p:spPr>
        <p:txBody>
          <a:bodyPr>
            <a:noAutofit/>
          </a:bodyPr>
          <a:lstStyle/>
          <a:p>
            <a:pPr>
              <a:buNone/>
            </a:pPr>
            <a:r>
              <a:rPr lang="en-US" sz="3200" b="1" i="1" dirty="0" smtClean="0">
                <a:solidFill>
                  <a:srgbClr val="7030A0"/>
                </a:solidFill>
              </a:rPr>
              <a:t>Supportive Counselling</a:t>
            </a:r>
          </a:p>
          <a:p>
            <a:r>
              <a:rPr lang="en-US" sz="3200" b="1" dirty="0" smtClean="0">
                <a:solidFill>
                  <a:srgbClr val="0070C0"/>
                </a:solidFill>
              </a:rPr>
              <a:t>On one hand, help persons with HIV/AIDS to lead active, productive and hopeful lives to the extent possible and </a:t>
            </a:r>
          </a:p>
          <a:p>
            <a:r>
              <a:rPr lang="en-US" sz="3200" b="1" dirty="0" smtClean="0">
                <a:solidFill>
                  <a:srgbClr val="0070C0"/>
                </a:solidFill>
              </a:rPr>
              <a:t>on the other hand counselor helps the client to maintain hope and engage in constructive life pattern. </a:t>
            </a:r>
          </a:p>
          <a:p>
            <a:r>
              <a:rPr lang="en-US" sz="3200" b="1" dirty="0" smtClean="0">
                <a:solidFill>
                  <a:srgbClr val="0070C0"/>
                </a:solidFill>
              </a:rPr>
              <a:t>Also cope with the prospect of death, which is a salient issue</a:t>
            </a:r>
          </a:p>
        </p:txBody>
      </p:sp>
      <p:sp>
        <p:nvSpPr>
          <p:cNvPr id="4" name="Date Placeholder 3"/>
          <p:cNvSpPr>
            <a:spLocks noGrp="1"/>
          </p:cNvSpPr>
          <p:nvPr>
            <p:ph type="dt" sz="half" idx="10"/>
          </p:nvPr>
        </p:nvSpPr>
        <p:spPr/>
        <p:txBody>
          <a:bodyPr/>
          <a:lstStyle/>
          <a:p>
            <a:fld id="{45D47301-3F84-4860-99AD-165FBC6D9036}" type="datetime2">
              <a:rPr lang="en-IN" smtClean="0"/>
              <a:pPr/>
              <a:t>Tuesday, 27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99</a:t>
            </a:fld>
            <a:endParaRPr lang="en-US"/>
          </a:p>
        </p:txBody>
      </p:sp>
    </p:spTree>
  </p:cSld>
  <p:clrMapOvr>
    <a:masterClrMapping/>
  </p:clrMapOvr>
  <p:transition spd="slow">
    <p:cov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1826</TotalTime>
  <Words>7550</Words>
  <Application>Microsoft Office PowerPoint</Application>
  <PresentationFormat>On-screen Show (4:3)</PresentationFormat>
  <Paragraphs>1088</Paragraphs>
  <Slides>127</Slides>
  <Notes>12</Notes>
  <HiddenSlides>0</HiddenSlides>
  <MMClips>0</MMClips>
  <ScaleCrop>false</ScaleCrop>
  <HeadingPairs>
    <vt:vector size="4" baseType="variant">
      <vt:variant>
        <vt:lpstr>Theme</vt:lpstr>
      </vt:variant>
      <vt:variant>
        <vt:i4>1</vt:i4>
      </vt:variant>
      <vt:variant>
        <vt:lpstr>Slide Titles</vt:lpstr>
      </vt:variant>
      <vt:variant>
        <vt:i4>127</vt:i4>
      </vt:variant>
    </vt:vector>
  </HeadingPairs>
  <TitlesOfParts>
    <vt:vector size="128" baseType="lpstr">
      <vt:lpstr>Flow</vt:lpstr>
      <vt:lpstr>FCW-4  Counselling:  Theory and Practice Unit 4</vt:lpstr>
      <vt:lpstr>Learner Objectives</vt:lpstr>
      <vt:lpstr>Unit - 4 Counselling Practice in different set ups</vt:lpstr>
      <vt:lpstr>Unit - 4 Counselling Practice in different set ups</vt:lpstr>
      <vt:lpstr>Unit - 4 Counselling Practice in different set ups</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4.3. Planned Parenthood – Parenting, MTP, Infertility, Adoption (Unit 3.4)</vt:lpstr>
      <vt:lpstr>4. 4. De-addiction Counselling</vt:lpstr>
      <vt:lpstr>4. 4. De-addiction Counselling</vt:lpstr>
      <vt:lpstr>4. 4. De-addiction Counselling</vt:lpstr>
      <vt:lpstr>4. 4. De-addiction Counselling</vt:lpstr>
      <vt:lpstr>4. 4. De-addiction Counselling</vt:lpstr>
      <vt:lpstr>4. 4. De-addiction Counselling</vt:lpstr>
      <vt:lpstr>4. 4. De-addiction Counselling</vt:lpstr>
      <vt:lpstr>4. 4. De-addiction Counselling</vt:lpstr>
      <vt:lpstr>4. 4. De-addiction Counselling</vt:lpstr>
      <vt:lpstr>4. 5. Terminal illness</vt:lpstr>
      <vt:lpstr>4. 5. Terminal illness</vt:lpstr>
      <vt:lpstr>4. 5. Terminal illness</vt:lpstr>
      <vt:lpstr>4. 5. Terminal illness</vt:lpstr>
      <vt:lpstr>4. 5. Terminal illness</vt:lpstr>
      <vt:lpstr>4. 5. Terminal illness</vt:lpstr>
      <vt:lpstr>4. 5. Terminal illness</vt:lpstr>
      <vt:lpstr>4. 5. Terminal illness</vt:lpstr>
      <vt:lpstr>4. 5. Terminal illness</vt:lpstr>
      <vt:lpstr>Counselling the terminally ill child </vt:lpstr>
      <vt:lpstr>Counselling the terminally ill child </vt:lpstr>
      <vt:lpstr>Counselling the terminally ill child </vt:lpstr>
      <vt:lpstr>Counselling the terminally ill </vt:lpstr>
      <vt:lpstr>4. 6. Employee counselling</vt:lpstr>
      <vt:lpstr>4. 6. Employee counselling</vt:lpstr>
      <vt:lpstr>4. 6. Employee counselling</vt:lpstr>
      <vt:lpstr>4. 6. Employee counselling</vt:lpstr>
      <vt:lpstr>4. 6. Employee counselling</vt:lpstr>
      <vt:lpstr>Slide 46</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6. Employee counselling</vt:lpstr>
      <vt:lpstr>4. 7. Rape and sexual violence</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8. HIV-AIDS Counselling</vt:lpstr>
      <vt:lpstr>4. 9. Trauma and disaster Counselling</vt:lpstr>
      <vt:lpstr>4. 9. Trauma and disaster Counselling</vt:lpstr>
      <vt:lpstr>Causes of trauma</vt:lpstr>
      <vt:lpstr>Causes of trauma</vt:lpstr>
      <vt:lpstr>Symptoms of trauma</vt:lpstr>
      <vt:lpstr>Symptoms of trauma</vt:lpstr>
      <vt:lpstr>Symptoms of trauma</vt:lpstr>
      <vt:lpstr>Trauma counselling</vt:lpstr>
      <vt:lpstr>Trauma counselling</vt:lpstr>
      <vt:lpstr>Trauma counselling</vt:lpstr>
      <vt:lpstr>Benefits of Trauma counselling</vt:lpstr>
      <vt:lpstr>Benefits of Trauma counselling</vt:lpstr>
      <vt:lpstr>Recommended Reading: </vt:lpstr>
      <vt:lpstr>Recommended Reading: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 – IX  Community Health, Mental Health and Environmental Hygiene</dc:title>
  <dc:creator>Dr. Pathare</dc:creator>
  <cp:lastModifiedBy>Dr. Pathare</cp:lastModifiedBy>
  <cp:revision>54</cp:revision>
  <dcterms:created xsi:type="dcterms:W3CDTF">2006-08-16T00:00:00Z</dcterms:created>
  <dcterms:modified xsi:type="dcterms:W3CDTF">2018-03-27T08:17:50Z</dcterms:modified>
</cp:coreProperties>
</file>