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75" r:id="rId4"/>
    <p:sldId id="288" r:id="rId5"/>
    <p:sldId id="289" r:id="rId6"/>
    <p:sldId id="293" r:id="rId7"/>
    <p:sldId id="290" r:id="rId8"/>
    <p:sldId id="294" r:id="rId9"/>
    <p:sldId id="291" r:id="rId10"/>
    <p:sldId id="297" r:id="rId11"/>
    <p:sldId id="298" r:id="rId12"/>
    <p:sldId id="292" r:id="rId13"/>
    <p:sldId id="299" r:id="rId14"/>
    <p:sldId id="284" r:id="rId15"/>
    <p:sldId id="295" r:id="rId16"/>
    <p:sldId id="296" r:id="rId17"/>
    <p:sldId id="285" r:id="rId18"/>
    <p:sldId id="286" r:id="rId19"/>
    <p:sldId id="306" r:id="rId20"/>
    <p:sldId id="287" r:id="rId21"/>
    <p:sldId id="303" r:id="rId22"/>
    <p:sldId id="302" r:id="rId23"/>
    <p:sldId id="301" r:id="rId24"/>
    <p:sldId id="304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C1797-CA36-4CB5-93B4-695179B215CB}" type="datetimeFigureOut">
              <a:rPr lang="en-US" smtClean="0"/>
              <a:pPr/>
              <a:t>4/13/2018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B930B-FABC-42FA-9F1D-59F02799ECA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3C9DD-6B7E-4F05-B4DA-50158E566F8D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0E63-57B3-4340-89F7-9CD5BB03133B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E7E7A-83D0-4441-8E5E-77CB1DE04217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745F8-2087-46CC-96D0-85FFB171881B}" type="datetime9">
              <a:rPr lang="en-IN" smtClean="0"/>
              <a:pPr>
                <a:defRPr/>
              </a:pPr>
              <a:t>13-04-2018 09:17:19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Method 1: Social Casework</a:t>
            </a: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EB4FC-516D-4EF2-89FA-C3C91DE60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543E6-3CE6-4AEF-92F2-6A0DFE894EEB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D77C-D0C7-4527-9FFA-CB1BD134EE84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4298-EA20-41DD-8321-AF37E7A4DF5C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0B96-C34F-48CE-A084-9FD528895C6D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E891-9905-434A-81EA-EEF9C4DDC580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03FF-14A7-4E56-8D8B-E295DB95794D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E3DD-587C-4D17-9C62-2068987EA0C2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6087-13BA-4284-89BC-76A518C06497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A22F20-D468-463F-BA34-09984CAC6273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cover/>
  </p:transition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851648" cy="2438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FCW-4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6700" dirty="0" smtClean="0"/>
              <a:t>Counselling: </a:t>
            </a:r>
            <a:br>
              <a:rPr lang="en-US" sz="6700" dirty="0" smtClean="0"/>
            </a:br>
            <a:r>
              <a:rPr lang="en-US" sz="6700" dirty="0" smtClean="0"/>
              <a:t>Theory and Practice</a:t>
            </a:r>
            <a:br>
              <a:rPr lang="en-US" sz="6700" dirty="0" smtClean="0"/>
            </a:br>
            <a:r>
              <a:rPr lang="en-US" sz="6700" dirty="0" smtClean="0">
                <a:solidFill>
                  <a:srgbClr val="FFFF00"/>
                </a:solidFill>
              </a:rPr>
              <a:t>Unit 5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066800"/>
          </a:xfrm>
        </p:spPr>
        <p:txBody>
          <a:bodyPr/>
          <a:lstStyle/>
          <a:p>
            <a:r>
              <a:rPr lang="en-IN" dirty="0" smtClean="0"/>
              <a:t>Dr. Jaimon Varghese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B293-8591-456B-993E-DED0C0D0CB40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1.3	Attitudes of a counselor</a:t>
            </a:r>
            <a:endParaRPr lang="en-IN" sz="48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987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more important to listen than to talk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able to gain his client's confidence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does not criticize or sit in judgment upon the client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does not offer advice; rather, he understands and guides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does not impose his opinions, beliefs, and values upon his client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1.3	Attitudes of a counselor</a:t>
            </a:r>
            <a:endParaRPr lang="en-IN" sz="48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987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sensitive to the client's emotional state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Patient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Optimistic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has a sense of </a:t>
            </a:r>
            <a:r>
              <a:rPr lang="en-US" sz="3200" b="1" dirty="0" err="1" smtClean="0">
                <a:solidFill>
                  <a:srgbClr val="0070C0"/>
                </a:solidFill>
              </a:rPr>
              <a:t>humour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r>
              <a:rPr lang="en-US" sz="3200" b="1" dirty="0" smtClean="0">
                <a:solidFill>
                  <a:srgbClr val="0070C0"/>
                </a:solidFill>
              </a:rPr>
              <a:t>focuses the session around the patient alone, and does not allow any aspect of his personal life to contaminate the session</a:t>
            </a:r>
          </a:p>
          <a:p>
            <a:endParaRPr lang="en-US" sz="32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1.4	Values of a counselor</a:t>
            </a:r>
            <a:endParaRPr lang="en-IN" sz="44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987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 Counseling is a profession.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Counseling deals with personal, social, vocational empowerment, and educational concerns.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Counseling is conducted with persons who are considered to function within the normal range.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Counseling is theory based and takes place in a structured setting.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1.4	Values of a counselor</a:t>
            </a:r>
            <a:endParaRPr lang="en-IN" sz="44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987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 Counseling is a process in which clients learn how to make decision and formulate new ways of behaving, feeling and thinking.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Counseling encompasses various subspecialties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1.5	Personality of a counselor</a:t>
            </a:r>
            <a:endParaRPr lang="en-IN" sz="48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987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an understanding of self and a detailed awareness of the impact of oneself on others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Self disclosure is a powerful tool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ability to confront a client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competent in their communication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an internal source of motivation and drive and seeks growth instead of external approval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1.5	Personality of a counselor</a:t>
            </a:r>
            <a:endParaRPr lang="en-IN" sz="48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987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Confidentiality is the key of successful counseling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Empathy allows you to see the situation from the other person’s view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Counselors achieve credibility by being honest and consistent in their statements and actions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Counselors take risks everyday and face rejection by their clients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1.5	Personality of a counselor</a:t>
            </a:r>
            <a:endParaRPr lang="en-IN" sz="48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987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not racist and does not discriminate against others who are different from himself or herself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not ego-centered but chooses to help others out of concern for others and not for glorification of the self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2. Obstacles in counselling</a:t>
            </a:r>
            <a:endParaRPr lang="en-IN" sz="48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543800" cy="49987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Flight into Health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Transference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Counter Transference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Dependence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Resistance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External Interference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Omniscience and Omnipotence</a:t>
            </a:r>
          </a:p>
          <a:p>
            <a:endParaRPr lang="en-US" sz="32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3. Ethical issues in counselling</a:t>
            </a:r>
            <a:endParaRPr lang="en-IN" sz="48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749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 Violation of confidentiality.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Exceeding one’s level of professional competence.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Negligent practice.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Claiming expertise one does not possess.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Imposing one’s values on a client.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Creating dependency in a client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Sexual activity with client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3. Ethical issues in counselling</a:t>
            </a:r>
            <a:endParaRPr lang="en-IN" sz="48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749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 Certain conflicts of interest, such as a dual relationship - where the role of the counsellor is combined with another relationship either personal or professional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Questionable financial arrangements, such as charging excessive fess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Improper advertising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Plagiarism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Learner Objectives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1. Develop holistic understanding of counselling as a tool for help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2. Acquire knowledge, skills and attitudes for counselling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3. Develop insight in need and areas of counselling in different situations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4. To develop counselling competencies in students for working in various specialized set ups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494BF-B575-4E70-8B97-F4BF91F61455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4. Stress and burnout of counsellors</a:t>
            </a:r>
            <a:endParaRPr lang="en-IN" sz="44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1080"/>
            <a:ext cx="8229600" cy="50749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The burnout syndrome is a stress-induced emotional state, which interferes with emotional, personal, interpersonal and occupational functioning.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Impaired emotional functioning may be characterized by loss of enthusiasm and motivation, anxiety, depression, boredom, pessimism and cynicism.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4. Stress and burnout of counsellors</a:t>
            </a:r>
            <a:endParaRPr lang="en-IN" sz="44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1080"/>
            <a:ext cx="8229600" cy="50749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Impaired personal functioning may be characterized by fatigue, laziness, negligence, loss of originality and creativity, vulnerability to alcoholism and psychosomatic disorders, etc.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Irritability, decreased concern and caring, family disharmony, withdrawal, etc. may characterize impaired interpersonal functioning.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4. Stress and burnout of counsellors</a:t>
            </a:r>
            <a:endParaRPr lang="en-IN" sz="44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1080"/>
            <a:ext cx="8229600" cy="50749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Impaired occupational functioning may be characterized by decreased efficiency, absenteeism, procrastination, working to rule, the desire to quit,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4. Stress and burnout of counsellors</a:t>
            </a:r>
            <a:endParaRPr lang="en-IN" sz="44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749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do's and don'ts that counsellors can practice to help guard against burnout.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1) See fewer rather than more clients.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2) Take breaks between each session.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3) Discuss your cases with a colleague so that the responsibility is shared.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4) Stay emotionally detached from the lives of your clients.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4. Stress and burnout of counsellors</a:t>
            </a:r>
            <a:endParaRPr lang="en-IN" sz="44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749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5) Do not take counselling failures personally; remember, if a client does not improve with counselling, it need not necessarily reflect upon your competence.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6) Lead a healthy social and family life. Never carry your caseload home.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7) Lead a healthy leisure life.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8) Utilize other avenues to relax.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Recommended Reading: 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1.</a:t>
            </a:r>
            <a:r>
              <a:rPr lang="en-US" sz="2800" b="1" dirty="0" smtClean="0">
                <a:solidFill>
                  <a:srgbClr val="0070C0"/>
                </a:solidFill>
              </a:rPr>
              <a:t> Gracious Thomas (Ed.) (2010) </a:t>
            </a:r>
            <a:r>
              <a:rPr lang="en-US" sz="2800" b="1" dirty="0" smtClean="0">
                <a:solidFill>
                  <a:srgbClr val="FF0000"/>
                </a:solidFill>
              </a:rPr>
              <a:t>Case Work and Counselling: Working with Individuals</a:t>
            </a:r>
            <a:r>
              <a:rPr lang="en-US" sz="2800" b="1" dirty="0" smtClean="0">
                <a:solidFill>
                  <a:srgbClr val="0070C0"/>
                </a:solidFill>
              </a:rPr>
              <a:t>, New Delhi: School of Social Work, IGNOU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2. Colin, </a:t>
            </a:r>
            <a:r>
              <a:rPr lang="en-US" b="1" dirty="0" err="1" smtClean="0">
                <a:solidFill>
                  <a:srgbClr val="0070C0"/>
                </a:solidFill>
              </a:rPr>
              <a:t>Feltham</a:t>
            </a:r>
            <a:r>
              <a:rPr lang="en-US" b="1" dirty="0" smtClean="0">
                <a:solidFill>
                  <a:srgbClr val="0070C0"/>
                </a:solidFill>
              </a:rPr>
              <a:t> (1995) </a:t>
            </a:r>
            <a:r>
              <a:rPr lang="en-US" b="1" dirty="0" smtClean="0">
                <a:solidFill>
                  <a:srgbClr val="C00000"/>
                </a:solidFill>
              </a:rPr>
              <a:t>What is Counselling</a:t>
            </a:r>
            <a:r>
              <a:rPr lang="en-US" b="1" dirty="0" smtClean="0">
                <a:solidFill>
                  <a:srgbClr val="0070C0"/>
                </a:solidFill>
              </a:rPr>
              <a:t>, New Delhi : Sage Publication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3. Gibson Robert, Mitchell Marianne (2005) </a:t>
            </a:r>
            <a:r>
              <a:rPr lang="en-US" b="1" dirty="0" smtClean="0">
                <a:solidFill>
                  <a:srgbClr val="C00000"/>
                </a:solidFill>
              </a:rPr>
              <a:t>Introduction to Counselling and Guidance </a:t>
            </a:r>
            <a:r>
              <a:rPr lang="en-US" b="1" dirty="0" smtClean="0">
                <a:solidFill>
                  <a:srgbClr val="0070C0"/>
                </a:solidFill>
              </a:rPr>
              <a:t>(6th Edition), New Delhi : Person Education Pvt. Ltd.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4. Hackney Harold, </a:t>
            </a:r>
            <a:r>
              <a:rPr lang="en-US" b="1" dirty="0" err="1" smtClean="0">
                <a:solidFill>
                  <a:srgbClr val="0070C0"/>
                </a:solidFill>
              </a:rPr>
              <a:t>Sherilyn</a:t>
            </a:r>
            <a:r>
              <a:rPr lang="en-US" b="1" dirty="0" smtClean="0">
                <a:solidFill>
                  <a:srgbClr val="0070C0"/>
                </a:solidFill>
              </a:rPr>
              <a:t> Cormier (1979) </a:t>
            </a:r>
            <a:r>
              <a:rPr lang="en-US" b="1" dirty="0" smtClean="0">
                <a:solidFill>
                  <a:srgbClr val="C00000"/>
                </a:solidFill>
              </a:rPr>
              <a:t>Counselling Strategies and Objectives</a:t>
            </a:r>
            <a:r>
              <a:rPr lang="en-US" b="1" dirty="0" smtClean="0">
                <a:solidFill>
                  <a:srgbClr val="0070C0"/>
                </a:solidFill>
              </a:rPr>
              <a:t>, New Jersey : Prentice – Hall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EF6A-0BA9-403C-8BF5-50EE3B31CAC6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Recommended Reading: 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5. </a:t>
            </a:r>
            <a:r>
              <a:rPr lang="en-US" b="1" dirty="0" err="1" smtClean="0">
                <a:solidFill>
                  <a:srgbClr val="0070C0"/>
                </a:solidFill>
              </a:rPr>
              <a:t>Madhukar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Indira</a:t>
            </a:r>
            <a:r>
              <a:rPr lang="en-US" b="1" dirty="0" smtClean="0">
                <a:solidFill>
                  <a:srgbClr val="0070C0"/>
                </a:solidFill>
              </a:rPr>
              <a:t> (2000) </a:t>
            </a:r>
            <a:r>
              <a:rPr lang="en-US" b="1" dirty="0" smtClean="0">
                <a:solidFill>
                  <a:srgbClr val="C00000"/>
                </a:solidFill>
              </a:rPr>
              <a:t>Guidance and Counselling, </a:t>
            </a:r>
            <a:r>
              <a:rPr lang="en-US" b="1" dirty="0" smtClean="0">
                <a:solidFill>
                  <a:srgbClr val="0070C0"/>
                </a:solidFill>
              </a:rPr>
              <a:t>New Delhi : Authors Press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6. Miller Ewan (2007) </a:t>
            </a:r>
            <a:r>
              <a:rPr lang="en-US" b="1" dirty="0" smtClean="0">
                <a:solidFill>
                  <a:srgbClr val="C00000"/>
                </a:solidFill>
              </a:rPr>
              <a:t>Person Centered Counselling Psychology, </a:t>
            </a:r>
            <a:r>
              <a:rPr lang="en-US" b="1" dirty="0" smtClean="0">
                <a:solidFill>
                  <a:srgbClr val="0070C0"/>
                </a:solidFill>
              </a:rPr>
              <a:t>New Delhi : Sage Publication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7. </a:t>
            </a:r>
            <a:r>
              <a:rPr lang="en-US" b="1" dirty="0" err="1" smtClean="0">
                <a:solidFill>
                  <a:srgbClr val="0070C0"/>
                </a:solidFill>
              </a:rPr>
              <a:t>Patri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Vasantha</a:t>
            </a:r>
            <a:r>
              <a:rPr lang="en-US" b="1" dirty="0" smtClean="0">
                <a:solidFill>
                  <a:srgbClr val="0070C0"/>
                </a:solidFill>
              </a:rPr>
              <a:t> (2001) </a:t>
            </a:r>
            <a:r>
              <a:rPr lang="en-US" b="1" dirty="0" smtClean="0">
                <a:solidFill>
                  <a:srgbClr val="C00000"/>
                </a:solidFill>
              </a:rPr>
              <a:t>Counselling Psychology</a:t>
            </a:r>
            <a:r>
              <a:rPr lang="en-US" b="1" dirty="0" smtClean="0">
                <a:solidFill>
                  <a:srgbClr val="0070C0"/>
                </a:solidFill>
              </a:rPr>
              <a:t>, New Delhi : Authors Press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8. </a:t>
            </a:r>
            <a:r>
              <a:rPr lang="en-US" b="1" dirty="0" err="1" smtClean="0">
                <a:solidFill>
                  <a:srgbClr val="0070C0"/>
                </a:solidFill>
              </a:rPr>
              <a:t>Rao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Narayan</a:t>
            </a:r>
            <a:r>
              <a:rPr lang="en-US" b="1" dirty="0" smtClean="0">
                <a:solidFill>
                  <a:srgbClr val="0070C0"/>
                </a:solidFill>
              </a:rPr>
              <a:t> (1995) </a:t>
            </a:r>
            <a:r>
              <a:rPr lang="en-US" b="1" dirty="0" smtClean="0">
                <a:solidFill>
                  <a:srgbClr val="C00000"/>
                </a:solidFill>
              </a:rPr>
              <a:t>Counselling and Guidance</a:t>
            </a:r>
            <a:r>
              <a:rPr lang="en-US" b="1" dirty="0" smtClean="0">
                <a:solidFill>
                  <a:srgbClr val="0070C0"/>
                </a:solidFill>
              </a:rPr>
              <a:t>, New Delhi : Tata McGraw – Hill Publishing Co, Ltd.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9. </a:t>
            </a:r>
            <a:r>
              <a:rPr lang="en-US" b="1" dirty="0" err="1" smtClean="0">
                <a:solidFill>
                  <a:srgbClr val="0070C0"/>
                </a:solidFill>
              </a:rPr>
              <a:t>Barki</a:t>
            </a:r>
            <a:r>
              <a:rPr lang="en-US" b="1" dirty="0" smtClean="0">
                <a:solidFill>
                  <a:srgbClr val="0070C0"/>
                </a:solidFill>
              </a:rPr>
              <a:t>, B. G. </a:t>
            </a:r>
            <a:r>
              <a:rPr lang="en-US" b="1" dirty="0" err="1" smtClean="0">
                <a:solidFill>
                  <a:srgbClr val="0070C0"/>
                </a:solidFill>
              </a:rPr>
              <a:t>Mukhopadyay</a:t>
            </a:r>
            <a:r>
              <a:rPr lang="en-US" b="1" dirty="0" smtClean="0">
                <a:solidFill>
                  <a:srgbClr val="0070C0"/>
                </a:solidFill>
              </a:rPr>
              <a:t>, B. (1991) </a:t>
            </a:r>
            <a:r>
              <a:rPr lang="en-US" b="1" dirty="0" smtClean="0">
                <a:solidFill>
                  <a:srgbClr val="C00000"/>
                </a:solidFill>
              </a:rPr>
              <a:t>Guidance and counseling, </a:t>
            </a:r>
            <a:r>
              <a:rPr lang="en-US" b="1" dirty="0" smtClean="0">
                <a:solidFill>
                  <a:srgbClr val="0070C0"/>
                </a:solidFill>
              </a:rPr>
              <a:t>New Delhi : Sterling Publishers, Pvt. Ltd.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EF6A-0BA9-403C-8BF5-50EE3B31CAC6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381000" y="3048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9600" smtClean="0">
                <a:solidFill>
                  <a:srgbClr val="FF33CC"/>
                </a:solidFill>
                <a:latin typeface="Brush Script MT" pitchFamily="66" charset="0"/>
              </a:rPr>
              <a:t>Thank You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5A9370D-F9CC-49B4-9D4A-DC9744CDCE42}" type="datetime9">
              <a:rPr lang="en-IN" smtClean="0"/>
              <a:pPr>
                <a:defRPr/>
              </a:pPr>
              <a:t>13-04-2018 09:17:30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Method 1: Social Casework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84000-E540-429F-8BED-EBC2E02B710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- 5</a:t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Counsellor as a professional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939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1.	Competencies: Qualities, skills, attitudes, values and personality of a counselor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2. Obstacles in counselling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3. Ethical issues in counselling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4. Stress and burnout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1.	Competencies</a:t>
            </a:r>
            <a:endParaRPr lang="en-IN" sz="6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6939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Qualities of a counselor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skills of a counselor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attitudes of a counselor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values of a counselor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personality of a counselor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1.1	Qualities of a counselor</a:t>
            </a:r>
            <a:endParaRPr lang="en-IN" sz="48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749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Accurate perception of reality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Acceptance, self and others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Spontaneous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Problem </a:t>
            </a:r>
            <a:r>
              <a:rPr lang="en-US" sz="3200" b="1" dirty="0" err="1" smtClean="0">
                <a:solidFill>
                  <a:srgbClr val="0070C0"/>
                </a:solidFill>
              </a:rPr>
              <a:t>centred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r>
              <a:rPr lang="en-US" sz="3200" b="1" dirty="0" smtClean="0">
                <a:solidFill>
                  <a:srgbClr val="0070C0"/>
                </a:solidFill>
              </a:rPr>
              <a:t> Can separate and seek privacy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Autonomy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Social interest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Democratic character</a:t>
            </a:r>
          </a:p>
          <a:p>
            <a:pPr>
              <a:buNone/>
            </a:pPr>
            <a:endParaRPr lang="en-US" sz="32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1.1	Qualities of a counselor</a:t>
            </a:r>
            <a:endParaRPr lang="en-IN" sz="48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749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 Ethical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Sense of </a:t>
            </a:r>
            <a:r>
              <a:rPr lang="en-US" sz="3200" b="1" dirty="0" err="1" smtClean="0">
                <a:solidFill>
                  <a:srgbClr val="0070C0"/>
                </a:solidFill>
              </a:rPr>
              <a:t>humour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r>
              <a:rPr lang="en-US" sz="3200" b="1" dirty="0" smtClean="0">
                <a:solidFill>
                  <a:srgbClr val="0070C0"/>
                </a:solidFill>
              </a:rPr>
              <a:t> Creative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Flexible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Gracious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Good social skills and dignity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1.2	Skills of a counselor</a:t>
            </a:r>
            <a:endParaRPr lang="en-IN" sz="48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9872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 Listening and attending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Paraphrasing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Summarizing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Asking questions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Encouraging clients to be specific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Reflecting their feelings</a:t>
            </a:r>
          </a:p>
          <a:p>
            <a:pPr>
              <a:buNone/>
            </a:pPr>
            <a:endParaRPr lang="en-US" sz="36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1.2	Skills of a counselor</a:t>
            </a:r>
            <a:endParaRPr lang="en-IN" sz="48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9872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Helping them to clarify their thoughts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Encouraging them to focus on key issues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Offering forms of challenge and confrontation when needed.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1.3	Attitudes of a counselor</a:t>
            </a:r>
            <a:endParaRPr lang="en-IN" sz="48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9872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easily establishes rapport with the client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shows empathy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is intuitive. He is able to read between the lines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feels warmth towards his client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able to accept his client' as a good and deserving human being irrespective of the problems under consideration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B941-A0EB-48C1-B019-CDF0D3C69669}" type="datetime2">
              <a:rPr lang="en-IN" smtClean="0"/>
              <a:pPr/>
              <a:t>Friday, 13 April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1283</TotalTime>
  <Words>1331</Words>
  <Application>Microsoft Office PowerPoint</Application>
  <PresentationFormat>On-screen Show (4:3)</PresentationFormat>
  <Paragraphs>218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FCW-4  Counselling:  Theory and Practice Unit 5</vt:lpstr>
      <vt:lpstr>Learner Objectives</vt:lpstr>
      <vt:lpstr>Unit - 5 Counsellor as a professional</vt:lpstr>
      <vt:lpstr>5. 1. Competencies</vt:lpstr>
      <vt:lpstr>5. 1.1 Qualities of a counselor</vt:lpstr>
      <vt:lpstr>5. 1.1 Qualities of a counselor</vt:lpstr>
      <vt:lpstr>5. 1.2 Skills of a counselor</vt:lpstr>
      <vt:lpstr>5. 1.2 Skills of a counselor</vt:lpstr>
      <vt:lpstr>5. 1.3 Attitudes of a counselor</vt:lpstr>
      <vt:lpstr>5. 1.3 Attitudes of a counselor</vt:lpstr>
      <vt:lpstr>5. 1.3 Attitudes of a counselor</vt:lpstr>
      <vt:lpstr>5. 1.4 Values of a counselor</vt:lpstr>
      <vt:lpstr>5. 1.4 Values of a counselor</vt:lpstr>
      <vt:lpstr>5. 1.5 Personality of a counselor</vt:lpstr>
      <vt:lpstr>5. 1.5 Personality of a counselor</vt:lpstr>
      <vt:lpstr>5. 1.5 Personality of a counselor</vt:lpstr>
      <vt:lpstr>5. 2. Obstacles in counselling</vt:lpstr>
      <vt:lpstr>5. 3. Ethical issues in counselling</vt:lpstr>
      <vt:lpstr>5. 3. Ethical issues in counselling</vt:lpstr>
      <vt:lpstr>5. 4. Stress and burnout of counsellors</vt:lpstr>
      <vt:lpstr>5. 4. Stress and burnout of counsellors</vt:lpstr>
      <vt:lpstr>5. 4. Stress and burnout of counsellors</vt:lpstr>
      <vt:lpstr>5. 4. Stress and burnout of counsellors</vt:lpstr>
      <vt:lpstr>5. 4. Stress and burnout of counsellors</vt:lpstr>
      <vt:lpstr>Recommended Reading: </vt:lpstr>
      <vt:lpstr>Recommended Reading: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 – IX  Community Health, Mental Health and Environmental Hygiene</dc:title>
  <dc:creator>Dr. Pathare</dc:creator>
  <cp:lastModifiedBy>Dr. Pathare</cp:lastModifiedBy>
  <cp:revision>35</cp:revision>
  <dcterms:created xsi:type="dcterms:W3CDTF">2006-08-16T00:00:00Z</dcterms:created>
  <dcterms:modified xsi:type="dcterms:W3CDTF">2018-04-13T07:32:52Z</dcterms:modified>
</cp:coreProperties>
</file>