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71" r:id="rId4"/>
    <p:sldId id="272" r:id="rId5"/>
    <p:sldId id="269" r:id="rId6"/>
    <p:sldId id="270" r:id="rId7"/>
    <p:sldId id="273" r:id="rId8"/>
    <p:sldId id="265" r:id="rId9"/>
    <p:sldId id="266" r:id="rId10"/>
    <p:sldId id="267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1099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7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6148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9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838625-0B46-4FCA-AC11-012455EBC7F0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FE3B98F-8F81-448C-A44F-8E311798E56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38625-0B46-4FCA-AC11-012455EBC7F0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3B98F-8F81-448C-A44F-8E311798E56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38625-0B46-4FCA-AC11-012455EBC7F0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3B98F-8F81-448C-A44F-8E311798E56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38625-0B46-4FCA-AC11-012455EBC7F0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3B98F-8F81-448C-A44F-8E311798E56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38625-0B46-4FCA-AC11-012455EBC7F0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3B98F-8F81-448C-A44F-8E311798E56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38625-0B46-4FCA-AC11-012455EBC7F0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3B98F-8F81-448C-A44F-8E311798E56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38625-0B46-4FCA-AC11-012455EBC7F0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3B98F-8F81-448C-A44F-8E311798E56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38625-0B46-4FCA-AC11-012455EBC7F0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3B98F-8F81-448C-A44F-8E311798E56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38625-0B46-4FCA-AC11-012455EBC7F0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3B98F-8F81-448C-A44F-8E311798E56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38625-0B46-4FCA-AC11-012455EBC7F0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3B98F-8F81-448C-A44F-8E311798E56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38625-0B46-4FCA-AC11-012455EBC7F0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3B98F-8F81-448C-A44F-8E311798E56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123" name="Line 1027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SG"/>
          </a:p>
        </p:txBody>
      </p:sp>
      <p:pic>
        <p:nvPicPr>
          <p:cNvPr id="5124" name="Picture 1028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</p:spPr>
      </p:pic>
      <p:pic>
        <p:nvPicPr>
          <p:cNvPr id="5125" name="Picture 1029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5126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10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0838625-0B46-4FCA-AC11-012455EBC7F0}" type="datetimeFigureOut">
              <a:rPr lang="en-SG" smtClean="0"/>
              <a:pPr/>
              <a:t>19/1/2019</a:t>
            </a:fld>
            <a:endParaRPr lang="en-SG"/>
          </a:p>
        </p:txBody>
      </p:sp>
      <p:sp>
        <p:nvSpPr>
          <p:cNvPr id="5129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SG"/>
          </a:p>
        </p:txBody>
      </p:sp>
      <p:sp>
        <p:nvSpPr>
          <p:cNvPr id="5130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FE3B98F-8F81-448C-A44F-8E311798E561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Marriage and Married Life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Cntd</a:t>
            </a:r>
            <a:r>
              <a:rPr lang="en-US" dirty="0" smtClean="0"/>
              <a:t>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20000" cy="4556720"/>
          </a:xfrm>
        </p:spPr>
        <p:txBody>
          <a:bodyPr/>
          <a:lstStyle/>
          <a:p>
            <a:pPr algn="just"/>
            <a:r>
              <a:rPr lang="en-US" i="1" dirty="0" smtClean="0"/>
              <a:t>Interpersonal relationship skill</a:t>
            </a:r>
            <a:r>
              <a:rPr lang="en-US" dirty="0" smtClean="0"/>
              <a:t> is inevitable for a better marital adjustment</a:t>
            </a:r>
          </a:p>
          <a:p>
            <a:pPr algn="just"/>
            <a:r>
              <a:rPr lang="en-US" i="1" dirty="0" smtClean="0"/>
              <a:t>Effective communication</a:t>
            </a:r>
            <a:r>
              <a:rPr lang="en-US" dirty="0" smtClean="0"/>
              <a:t> is also inevitable to establish intimacy and marital satisfaction. </a:t>
            </a:r>
          </a:p>
          <a:p>
            <a:pPr algn="just"/>
            <a:r>
              <a:rPr lang="en-US" dirty="0" smtClean="0"/>
              <a:t>Sexual Adjustment </a:t>
            </a:r>
          </a:p>
          <a:p>
            <a:pPr algn="just"/>
            <a:r>
              <a:rPr lang="en-US" dirty="0" smtClean="0"/>
              <a:t>Financial Adjustment 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healthy relationship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7848872" cy="49685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SG" dirty="0" smtClean="0"/>
              <a:t>Staying involved with each other</a:t>
            </a:r>
          </a:p>
          <a:p>
            <a:pPr>
              <a:lnSpc>
                <a:spcPct val="150000"/>
              </a:lnSpc>
            </a:pPr>
            <a:r>
              <a:rPr lang="en-SG" dirty="0" smtClean="0"/>
              <a:t>Getting through conflict</a:t>
            </a:r>
          </a:p>
          <a:p>
            <a:pPr>
              <a:lnSpc>
                <a:spcPct val="150000"/>
              </a:lnSpc>
            </a:pPr>
            <a:r>
              <a:rPr lang="en-SG" dirty="0" smtClean="0"/>
              <a:t>Keeping relationships &amp; interests alive</a:t>
            </a:r>
          </a:p>
          <a:p>
            <a:pPr>
              <a:lnSpc>
                <a:spcPct val="150000"/>
              </a:lnSpc>
            </a:pPr>
            <a:r>
              <a:rPr lang="en-SG" dirty="0" smtClean="0"/>
              <a:t>Communicating</a:t>
            </a:r>
          </a:p>
          <a:p>
            <a:pPr>
              <a:lnSpc>
                <a:spcPct val="150000"/>
              </a:lnSpc>
            </a:pPr>
            <a:r>
              <a:rPr lang="en-SG" dirty="0" smtClean="0"/>
              <a:t>Be sensitive to what your partner likes</a:t>
            </a:r>
            <a:endParaRPr lang="en-S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620000" cy="792088"/>
          </a:xfrm>
        </p:spPr>
        <p:txBody>
          <a:bodyPr anchor="t"/>
          <a:lstStyle/>
          <a:p>
            <a:r>
              <a:rPr lang="en-US" dirty="0" smtClean="0"/>
              <a:t>Class Exercise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96752"/>
            <a:ext cx="7848872" cy="5256584"/>
          </a:xfrm>
        </p:spPr>
        <p:txBody>
          <a:bodyPr anchor="t"/>
          <a:lstStyle/>
          <a:p>
            <a:pPr>
              <a:buNone/>
            </a:pPr>
            <a:r>
              <a:rPr lang="en-US" sz="4400" b="1" i="1" dirty="0" smtClean="0">
                <a:solidFill>
                  <a:srgbClr val="FF0000"/>
                </a:solidFill>
              </a:rPr>
              <a:t>I feel I am a wonderful partner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Strong foundation of love, affection, kindness and sacrifice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No selfishness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Before demanding think that whether you deserve the same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Are you capable of giving similar kind of love, affection, kindness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You must love the concept of marriage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Share everything with your friends but not privacy </a:t>
            </a:r>
            <a:endParaRPr lang="en-SG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959768"/>
          </a:xfrm>
        </p:spPr>
        <p:txBody>
          <a:bodyPr/>
          <a:lstStyle/>
          <a:p>
            <a:r>
              <a:rPr lang="en-US" dirty="0" smtClean="0"/>
              <a:t>What is marriage all about?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268760"/>
            <a:ext cx="7620000" cy="5400600"/>
          </a:xfrm>
        </p:spPr>
        <p:txBody>
          <a:bodyPr/>
          <a:lstStyle/>
          <a:p>
            <a:pPr algn="just"/>
            <a:r>
              <a:rPr lang="en-US" dirty="0" smtClean="0"/>
              <a:t>Marriage is a </a:t>
            </a:r>
            <a:r>
              <a:rPr lang="en-US" dirty="0" smtClean="0">
                <a:solidFill>
                  <a:srgbClr val="FF0000"/>
                </a:solidFill>
              </a:rPr>
              <a:t>long term socially accepted commitment </a:t>
            </a:r>
            <a:r>
              <a:rPr lang="en-US" dirty="0" smtClean="0"/>
              <a:t>and helps the individual in having deepened intimate relationship</a:t>
            </a:r>
          </a:p>
          <a:p>
            <a:pPr algn="just"/>
            <a:r>
              <a:rPr lang="en-SG" dirty="0" smtClean="0"/>
              <a:t>Marriage is a </a:t>
            </a:r>
            <a:r>
              <a:rPr lang="en-SG" dirty="0" smtClean="0">
                <a:solidFill>
                  <a:srgbClr val="FF0000"/>
                </a:solidFill>
              </a:rPr>
              <a:t>union of man and woman</a:t>
            </a:r>
            <a:r>
              <a:rPr lang="en-SG" dirty="0" smtClean="0"/>
              <a:t> their bodies, minds and souls, emotions and desires. The essence of this union is love. </a:t>
            </a:r>
          </a:p>
          <a:p>
            <a:pPr algn="just"/>
            <a:r>
              <a:rPr lang="en-SG" dirty="0" smtClean="0"/>
              <a:t>Marriage is considered to be a primary relationship, because it is a </a:t>
            </a:r>
            <a:r>
              <a:rPr lang="en-SG" dirty="0" smtClean="0">
                <a:solidFill>
                  <a:srgbClr val="00B050"/>
                </a:solidFill>
              </a:rPr>
              <a:t>personal relationship between the partners</a:t>
            </a:r>
            <a:r>
              <a:rPr lang="en-SG" dirty="0" smtClean="0"/>
              <a:t>.</a:t>
            </a:r>
          </a:p>
          <a:p>
            <a:pPr algn="just"/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0106"/>
          </a:xfrm>
        </p:spPr>
        <p:txBody>
          <a:bodyPr/>
          <a:lstStyle/>
          <a:p>
            <a:r>
              <a:rPr lang="en-US" dirty="0" smtClean="0"/>
              <a:t>Marriage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052736"/>
            <a:ext cx="7776864" cy="54006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It is an institutions which </a:t>
            </a:r>
            <a:r>
              <a:rPr lang="en-US" b="1" dirty="0" smtClean="0"/>
              <a:t>admits men and women to family life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They are </a:t>
            </a:r>
            <a:r>
              <a:rPr lang="en-US" b="1" dirty="0" smtClean="0">
                <a:solidFill>
                  <a:srgbClr val="FFC000"/>
                </a:solidFill>
              </a:rPr>
              <a:t>socially permitted </a:t>
            </a:r>
            <a:r>
              <a:rPr lang="en-US" dirty="0" smtClean="0"/>
              <a:t>to have children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It consists of “the rules and regulations which define rights, duties and privileges of spouses, with respect to each other”.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620000" cy="887760"/>
          </a:xfrm>
        </p:spPr>
        <p:txBody>
          <a:bodyPr/>
          <a:lstStyle/>
          <a:p>
            <a:r>
              <a:rPr lang="en-US" dirty="0" smtClean="0"/>
              <a:t>Forms of Marriages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340768"/>
            <a:ext cx="7848872" cy="5184576"/>
          </a:xfrm>
        </p:spPr>
        <p:txBody>
          <a:bodyPr/>
          <a:lstStyle/>
          <a:p>
            <a:r>
              <a:rPr lang="en-US" dirty="0" smtClean="0"/>
              <a:t>One Wife, many husbands: (</a:t>
            </a:r>
            <a:r>
              <a:rPr lang="en-US" b="1" dirty="0" smtClean="0"/>
              <a:t>Polyandry</a:t>
            </a:r>
            <a:r>
              <a:rPr lang="en-US" dirty="0" smtClean="0"/>
              <a:t>) </a:t>
            </a:r>
          </a:p>
          <a:p>
            <a:r>
              <a:rPr lang="en-US" dirty="0" smtClean="0"/>
              <a:t>One husband, many wives (</a:t>
            </a:r>
            <a:r>
              <a:rPr lang="en-US" b="1" dirty="0" err="1" smtClean="0"/>
              <a:t>Polygyny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One man, one wife (</a:t>
            </a:r>
            <a:r>
              <a:rPr lang="en-US" b="1" dirty="0" smtClean="0"/>
              <a:t>Monogamy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Companionate Marriage(Marriage my be dissolved by </a:t>
            </a:r>
            <a:r>
              <a:rPr lang="en-US" b="1" dirty="0" smtClean="0"/>
              <a:t>mutual consent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Experimental Marriage (Staying together before marriage)</a:t>
            </a:r>
          </a:p>
          <a:p>
            <a:r>
              <a:rPr lang="en-US" b="1" dirty="0" smtClean="0"/>
              <a:t>Exogamy:</a:t>
            </a:r>
            <a:r>
              <a:rPr lang="en-US" dirty="0" smtClean="0"/>
              <a:t> Marriage outside the clan/kinship</a:t>
            </a:r>
          </a:p>
          <a:p>
            <a:r>
              <a:rPr lang="en-US" b="1" dirty="0" smtClean="0"/>
              <a:t>Endogamy</a:t>
            </a:r>
            <a:r>
              <a:rPr lang="en-US" dirty="0" smtClean="0"/>
              <a:t>: Marriage within the same caste</a:t>
            </a:r>
            <a:endParaRPr lang="en-SG" dirty="0" smtClean="0"/>
          </a:p>
          <a:p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792162"/>
          </a:xfrm>
        </p:spPr>
        <p:txBody>
          <a:bodyPr/>
          <a:lstStyle/>
          <a:p>
            <a:pPr eaLnBrk="1" hangingPunct="1"/>
            <a:r>
              <a:rPr lang="en-US" dirty="0" smtClean="0"/>
              <a:t>Issues in Marriage </a:t>
            </a:r>
            <a:endParaRPr lang="en-SG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772400" cy="53340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b="1" dirty="0" smtClean="0"/>
              <a:t>   Lack of Spending Time Together:</a:t>
            </a:r>
            <a:r>
              <a:rPr lang="en-US" dirty="0" smtClean="0"/>
              <a:t> As the life is becoming busier than ever, the lack of </a:t>
            </a:r>
            <a:r>
              <a:rPr lang="en-US" b="1" dirty="0" smtClean="0"/>
              <a:t>communication</a:t>
            </a:r>
            <a:r>
              <a:rPr lang="en-US" dirty="0" smtClean="0"/>
              <a:t> is bound to occur due to this too-busy lifestyle. 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b="1" dirty="0" smtClean="0"/>
              <a:t>   Infertility: </a:t>
            </a:r>
            <a:r>
              <a:rPr lang="en-US" dirty="0" smtClean="0"/>
              <a:t>In a husband-wife relationship, when basic human needs are not fulfilled, differences are bound to occur. </a:t>
            </a:r>
            <a:endParaRPr lang="en-S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96752"/>
            <a:ext cx="7848600" cy="5204048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  <a:defRPr/>
            </a:pPr>
            <a:r>
              <a:rPr lang="en-US" b="1" dirty="0" smtClean="0"/>
              <a:t>Spouse Problem</a:t>
            </a:r>
            <a:endParaRPr lang="en-US" dirty="0" smtClean="0"/>
          </a:p>
          <a:p>
            <a:pPr algn="just" eaLnBrk="1" hangingPunct="1">
              <a:buFontTx/>
              <a:buNone/>
              <a:defRPr/>
            </a:pPr>
            <a:r>
              <a:rPr lang="en-US" dirty="0" smtClean="0"/>
              <a:t>Three types of spouses cause a serious threat for a happy marriage, </a:t>
            </a:r>
          </a:p>
          <a:p>
            <a:pPr marL="514350" indent="-514350" algn="just" eaLnBrk="1" hangingPunct="1">
              <a:lnSpc>
                <a:spcPct val="150000"/>
              </a:lnSpc>
              <a:buFontTx/>
              <a:buAutoNum type="arabicPeriod"/>
              <a:defRPr/>
            </a:pPr>
            <a:r>
              <a:rPr lang="en-US" dirty="0" smtClean="0">
                <a:solidFill>
                  <a:srgbClr val="D60093"/>
                </a:solidFill>
              </a:rPr>
              <a:t>Cheating spouse</a:t>
            </a:r>
            <a:r>
              <a:rPr lang="en-US" dirty="0" smtClean="0"/>
              <a:t>, </a:t>
            </a:r>
          </a:p>
          <a:p>
            <a:pPr marL="514350" indent="-514350" algn="just" eaLnBrk="1" hangingPunct="1">
              <a:lnSpc>
                <a:spcPct val="150000"/>
              </a:lnSpc>
              <a:buFontTx/>
              <a:buAutoNum type="arabicPeriod"/>
              <a:defRPr/>
            </a:pPr>
            <a:r>
              <a:rPr lang="en-US" dirty="0" smtClean="0">
                <a:solidFill>
                  <a:srgbClr val="FF0066"/>
                </a:solidFill>
              </a:rPr>
              <a:t>Nagging spouse </a:t>
            </a:r>
            <a:r>
              <a:rPr lang="en-US" dirty="0" smtClean="0"/>
              <a:t>and </a:t>
            </a:r>
          </a:p>
          <a:p>
            <a:pPr marL="514350" indent="-514350" algn="just" eaLnBrk="1" hangingPunct="1">
              <a:lnSpc>
                <a:spcPct val="150000"/>
              </a:lnSpc>
              <a:buFontTx/>
              <a:buAutoNum type="arabicPeriod"/>
              <a:defRPr/>
            </a:pPr>
            <a:r>
              <a:rPr lang="en-US" dirty="0" smtClean="0">
                <a:solidFill>
                  <a:srgbClr val="7030A0"/>
                </a:solidFill>
              </a:rPr>
              <a:t>Suspicious spouse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Family Problems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28800"/>
            <a:ext cx="7681664" cy="46805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Family planning,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Taking care of the children,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In-laws,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Financial problems,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Religious differences</a:t>
            </a:r>
            <a:endParaRPr lang="en-SG" dirty="0" smtClean="0"/>
          </a:p>
          <a:p>
            <a:pPr>
              <a:lnSpc>
                <a:spcPct val="150000"/>
              </a:lnSpc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743744"/>
          </a:xfrm>
        </p:spPr>
        <p:txBody>
          <a:bodyPr/>
          <a:lstStyle/>
          <a:p>
            <a:r>
              <a:rPr lang="en-US" dirty="0" err="1" smtClean="0"/>
              <a:t>Cntd</a:t>
            </a:r>
            <a:r>
              <a:rPr lang="en-US" dirty="0" smtClean="0"/>
              <a:t>..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556792"/>
            <a:ext cx="7499176" cy="48965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Limited preparation for marriage like lack of sex information,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Lack of skills in domestic activities,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Child rearing,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Getting along with in-laws and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Money management.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Cntd</a:t>
            </a:r>
            <a:r>
              <a:rPr lang="en-US" dirty="0" smtClean="0"/>
              <a:t>..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28800"/>
            <a:ext cx="7620000" cy="45567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</a:rPr>
              <a:t>Roles in marriage </a:t>
            </a:r>
            <a:r>
              <a:rPr lang="en-US" dirty="0" smtClean="0"/>
              <a:t>for both men and women have changed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>
                <a:solidFill>
                  <a:srgbClr val="00B050"/>
                </a:solidFill>
              </a:rPr>
              <a:t>Early marriage and parenthood </a:t>
            </a:r>
            <a:r>
              <a:rPr lang="en-US" dirty="0" smtClean="0"/>
              <a:t>deprives them of the opportunity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Losing one’s identity </a:t>
            </a:r>
            <a:r>
              <a:rPr lang="en-US" dirty="0" smtClean="0"/>
              <a:t>to the other has been found to be barrier to marital adjustment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eme1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398</TotalTime>
  <Words>417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Theme1</vt:lpstr>
      <vt:lpstr>Marriage and Married Life</vt:lpstr>
      <vt:lpstr>What is marriage all about?</vt:lpstr>
      <vt:lpstr>Marriage </vt:lpstr>
      <vt:lpstr>Forms of Marriages</vt:lpstr>
      <vt:lpstr>Issues in Marriage </vt:lpstr>
      <vt:lpstr>Slide 6</vt:lpstr>
      <vt:lpstr>Family Problems</vt:lpstr>
      <vt:lpstr>Cntd..</vt:lpstr>
      <vt:lpstr>Cntd.. </vt:lpstr>
      <vt:lpstr>Cntd…</vt:lpstr>
      <vt:lpstr>What makes healthy relationship</vt:lpstr>
      <vt:lpstr>Class Exercise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Dr. Pathare</cp:lastModifiedBy>
  <cp:revision>44</cp:revision>
  <dcterms:created xsi:type="dcterms:W3CDTF">2013-08-30T09:44:43Z</dcterms:created>
  <dcterms:modified xsi:type="dcterms:W3CDTF">2019-01-19T08:56:35Z</dcterms:modified>
</cp:coreProperties>
</file>