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handoutMasterIdLst>
    <p:handoutMasterId r:id="rId34"/>
  </p:handoutMasterIdLst>
  <p:sldIdLst>
    <p:sldId id="270" r:id="rId2"/>
    <p:sldId id="935" r:id="rId3"/>
    <p:sldId id="1014" r:id="rId4"/>
    <p:sldId id="1013" r:id="rId5"/>
    <p:sldId id="1012" r:id="rId6"/>
    <p:sldId id="1016" r:id="rId7"/>
    <p:sldId id="1017" r:id="rId8"/>
    <p:sldId id="948" r:id="rId9"/>
    <p:sldId id="949" r:id="rId10"/>
    <p:sldId id="1018" r:id="rId11"/>
    <p:sldId id="1019" r:id="rId12"/>
    <p:sldId id="950" r:id="rId13"/>
    <p:sldId id="1020" r:id="rId14"/>
    <p:sldId id="951" r:id="rId15"/>
    <p:sldId id="1021" r:id="rId16"/>
    <p:sldId id="937" r:id="rId17"/>
    <p:sldId id="1023" r:id="rId18"/>
    <p:sldId id="957" r:id="rId19"/>
    <p:sldId id="958" r:id="rId20"/>
    <p:sldId id="1025" r:id="rId21"/>
    <p:sldId id="959" r:id="rId22"/>
    <p:sldId id="1026" r:id="rId23"/>
    <p:sldId id="960" r:id="rId24"/>
    <p:sldId id="1027" r:id="rId25"/>
    <p:sldId id="961" r:id="rId26"/>
    <p:sldId id="962" r:id="rId27"/>
    <p:sldId id="963" r:id="rId28"/>
    <p:sldId id="964" r:id="rId29"/>
    <p:sldId id="1028" r:id="rId30"/>
    <p:sldId id="1029" r:id="rId31"/>
    <p:sldId id="915" r:id="rId32"/>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959" autoAdjust="0"/>
    <p:restoredTop sz="94750" autoAdjust="0"/>
  </p:normalViewPr>
  <p:slideViewPr>
    <p:cSldViewPr>
      <p:cViewPr>
        <p:scale>
          <a:sx n="60" d="100"/>
          <a:sy n="60" d="100"/>
        </p:scale>
        <p:origin x="-202" y="2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3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cs typeface="+mn-cs"/>
              </a:defRPr>
            </a:lvl1pPr>
          </a:lstStyle>
          <a:p>
            <a:pPr>
              <a:defRPr/>
            </a:pPr>
            <a:endParaRPr lang="en-US"/>
          </a:p>
        </p:txBody>
      </p:sp>
      <p:sp>
        <p:nvSpPr>
          <p:cNvPr id="16387" name="Rectangle 3"/>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cs typeface="+mn-cs"/>
              </a:defRPr>
            </a:lvl1pPr>
          </a:lstStyle>
          <a:p>
            <a:pPr>
              <a:defRPr/>
            </a:pPr>
            <a:endParaRPr lang="en-US"/>
          </a:p>
        </p:txBody>
      </p:sp>
      <p:sp>
        <p:nvSpPr>
          <p:cNvPr id="16388" name="Rectangle 4"/>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cs typeface="+mn-cs"/>
              </a:defRPr>
            </a:lvl1pPr>
          </a:lstStyle>
          <a:p>
            <a:pPr>
              <a:defRPr/>
            </a:pPr>
            <a:endParaRPr lang="en-US"/>
          </a:p>
        </p:txBody>
      </p:sp>
      <p:sp>
        <p:nvSpPr>
          <p:cNvPr id="16389" name="Rectangle 5"/>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cs typeface="+mn-cs"/>
              </a:defRPr>
            </a:lvl1pPr>
          </a:lstStyle>
          <a:p>
            <a:pPr>
              <a:defRPr/>
            </a:pPr>
            <a:fld id="{02049692-E8F7-471C-B17F-86C98156982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cs typeface="+mn-cs"/>
              </a:defRPr>
            </a:lvl1pPr>
          </a:lstStyle>
          <a:p>
            <a:pPr>
              <a:defRPr/>
            </a:pPr>
            <a:fld id="{A3A3A2F3-F5A5-4B21-AA04-3B4D3C9F8362}" type="datetimeFigureOut">
              <a:rPr lang="en-US"/>
              <a:pPr>
                <a:defRPr/>
              </a:pPr>
              <a:t>10/22/2018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cs typeface="+mn-cs"/>
              </a:defRPr>
            </a:lvl1pPr>
          </a:lstStyle>
          <a:p>
            <a:pPr>
              <a:defRPr/>
            </a:pPr>
            <a:fld id="{146836E8-9ABF-401C-B045-1C0F68DBED1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6D84399-7247-49B8-B965-DED5A8703527}" type="slidenum">
              <a:rPr lang="en-US" smtClean="0"/>
              <a:pPr>
                <a:defRPr/>
              </a:pPr>
              <a:t>2</a:t>
            </a:fld>
            <a:endParaRPr lang="en-US" smtClean="0"/>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71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FE2AF9F-49DC-485F-9373-76F863C98A59}" type="slidenum">
              <a:rPr lang="en-US" smtClean="0"/>
              <a:pPr>
                <a:defRPr/>
              </a:pPr>
              <a:t>11</a:t>
            </a:fld>
            <a:endParaRPr lang="en-US"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9A41856-D08D-4F99-B65C-5D689481A0AA}" type="slidenum">
              <a:rPr lang="en-US" smtClean="0"/>
              <a:pPr>
                <a:defRPr/>
              </a:pPr>
              <a:t>12</a:t>
            </a:fld>
            <a:endParaRPr lang="en-US" smtClean="0"/>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7F62ECF-D37F-4A78-815B-48BE03965F88}" type="slidenum">
              <a:rPr lang="en-US" smtClean="0"/>
              <a:pPr>
                <a:defRPr/>
              </a:pPr>
              <a:t>13</a:t>
            </a:fld>
            <a:endParaRPr lang="en-US"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3DDD968-C479-4BFC-B317-D7477A160268}" type="slidenum">
              <a:rPr lang="en-US" smtClean="0"/>
              <a:pPr>
                <a:defRPr/>
              </a:pPr>
              <a:t>14</a:t>
            </a:fld>
            <a:endParaRPr lang="en-US" smtClean="0"/>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B365C0B-1DD1-4933-B035-ED11C5E4530B}" type="slidenum">
              <a:rPr lang="en-US" smtClean="0"/>
              <a:pPr>
                <a:defRPr/>
              </a:pPr>
              <a:t>15</a:t>
            </a:fld>
            <a:endParaRPr lang="en-US" smtClean="0"/>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223E22D-86EF-4FA4-8312-5879B92235C5}" type="slidenum">
              <a:rPr lang="en-US" smtClean="0"/>
              <a:pPr>
                <a:defRPr/>
              </a:pPr>
              <a:t>16</a:t>
            </a:fld>
            <a:endParaRPr lang="en-US" smtClean="0"/>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96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1F058AA-C4D4-4C36-9803-99E8E19CEF1B}" type="slidenum">
              <a:rPr lang="en-US" smtClean="0"/>
              <a:pPr>
                <a:defRPr/>
              </a:pPr>
              <a:t>17</a:t>
            </a:fld>
            <a:endParaRPr lang="en-US" smtClean="0"/>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EBDC092-6B99-4434-A187-FC45B57F91D6}" type="slidenum">
              <a:rPr lang="en-US" smtClean="0"/>
              <a:pPr>
                <a:defRPr/>
              </a:pPr>
              <a:t>18</a:t>
            </a:fld>
            <a:endParaRPr lang="en-US" smtClean="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45F56CF-44F8-468F-9470-B5E4F82D3365}" type="slidenum">
              <a:rPr lang="en-US" smtClean="0"/>
              <a:pPr>
                <a:defRPr/>
              </a:pPr>
              <a:t>19</a:t>
            </a:fld>
            <a:endParaRPr lang="en-US"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68E3E18-75C9-4DDA-93E7-17EB89FF0E81}" type="slidenum">
              <a:rPr lang="en-US" smtClean="0"/>
              <a:pPr>
                <a:defRPr/>
              </a:pPr>
              <a:t>20</a:t>
            </a:fld>
            <a:endParaRPr lang="en-US" smtClean="0"/>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57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479C18A-BF65-4BCA-A601-CC1D8AA798C8}" type="slidenum">
              <a:rPr lang="en-US" smtClean="0"/>
              <a:pPr>
                <a:defRPr/>
              </a:pPr>
              <a:t>3</a:t>
            </a:fld>
            <a:endParaRPr lang="en-US" smtClean="0"/>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58DFD8A-A316-47A6-839B-1848E6D41F29}" type="slidenum">
              <a:rPr lang="en-US" smtClean="0"/>
              <a:pPr>
                <a:defRPr/>
              </a:pPr>
              <a:t>21</a:t>
            </a:fld>
            <a:endParaRPr lang="en-US" smtClean="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2ACE942-BF0E-462D-BC38-5FC0D9976EE3}" type="slidenum">
              <a:rPr lang="en-US" smtClean="0"/>
              <a:pPr>
                <a:defRPr/>
              </a:pPr>
              <a:t>22</a:t>
            </a:fld>
            <a:endParaRPr lang="en-US"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78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95C976F-7A64-49F5-BDA3-CA12C1B8EDBE}" type="slidenum">
              <a:rPr lang="en-US" smtClean="0"/>
              <a:pPr>
                <a:defRPr/>
              </a:pPr>
              <a:t>23</a:t>
            </a:fld>
            <a:endParaRPr lang="en-US" smtClean="0"/>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71B9606-A0DA-452F-B8B8-EA072B1E5881}" type="slidenum">
              <a:rPr lang="en-US" smtClean="0"/>
              <a:pPr>
                <a:defRPr/>
              </a:pPr>
              <a:t>24</a:t>
            </a:fld>
            <a:endParaRPr lang="en-US"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98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CB50892-3953-4609-8F57-494A3628C57A}" type="slidenum">
              <a:rPr lang="en-US" smtClean="0"/>
              <a:pPr>
                <a:defRPr/>
              </a:pPr>
              <a:t>25</a:t>
            </a:fld>
            <a:endParaRPr lang="en-US"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C08CF52-F11D-4564-89CB-45660939733E}" type="slidenum">
              <a:rPr lang="en-US" smtClean="0"/>
              <a:pPr>
                <a:defRPr/>
              </a:pPr>
              <a:t>26</a:t>
            </a:fld>
            <a:endParaRPr lang="en-US" smtClean="0"/>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19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F7BA7A1-0548-4ED3-8294-F2DD602C3337}" type="slidenum">
              <a:rPr lang="en-US" smtClean="0"/>
              <a:pPr>
                <a:defRPr/>
              </a:pPr>
              <a:t>27</a:t>
            </a:fld>
            <a:endParaRPr lang="en-US" smtClean="0"/>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41A6B91-7EBC-42A4-BB70-4B35EE765B41}" type="slidenum">
              <a:rPr lang="en-US" smtClean="0"/>
              <a:pPr>
                <a:defRPr/>
              </a:pPr>
              <a:t>28</a:t>
            </a:fld>
            <a:endParaRPr lang="en-US"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39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85A86AB-0E84-4E38-9D75-441A3E6EDF41}" type="slidenum">
              <a:rPr lang="en-US" smtClean="0"/>
              <a:pPr>
                <a:defRPr/>
              </a:pPr>
              <a:t>29</a:t>
            </a:fld>
            <a:endParaRPr lang="en-US"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85A86AB-0E84-4E38-9D75-441A3E6EDF41}" type="slidenum">
              <a:rPr lang="en-US" smtClean="0"/>
              <a:pPr>
                <a:defRPr/>
              </a:pPr>
              <a:t>30</a:t>
            </a:fld>
            <a:endParaRPr lang="en-US"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9E4B048-024B-4210-859E-07D6EFA5C6E7}" type="slidenum">
              <a:rPr lang="en-US" smtClean="0"/>
              <a:pPr>
                <a:defRPr/>
              </a:pPr>
              <a:t>4</a:t>
            </a:fld>
            <a:endParaRPr lang="en-US" smtClean="0"/>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F1D3044-6B7F-4119-97A7-878EA283D122}" type="slidenum">
              <a:rPr lang="en-US" smtClean="0"/>
              <a:pPr>
                <a:defRPr/>
              </a:pPr>
              <a:t>5</a:t>
            </a:fld>
            <a:endParaRPr lang="en-US" smtClean="0"/>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ED2988D-5000-457F-A0C0-1996A22E24B8}" type="slidenum">
              <a:rPr lang="en-US" smtClean="0"/>
              <a:pPr>
                <a:defRPr/>
              </a:pPr>
              <a:t>6</a:t>
            </a:fld>
            <a:endParaRPr lang="en-US" smtClean="0"/>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A0AB971-7491-4AA8-A5F5-8C70235726FF}" type="slidenum">
              <a:rPr lang="en-US" smtClean="0"/>
              <a:pPr>
                <a:defRPr/>
              </a:pPr>
              <a:t>7</a:t>
            </a:fld>
            <a:endParaRPr lang="en-US" smtClean="0"/>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59AE4F8-5977-4946-9544-EB83D96FA656}" type="slidenum">
              <a:rPr lang="en-US" smtClean="0"/>
              <a:pPr>
                <a:defRPr/>
              </a:pPr>
              <a:t>8</a:t>
            </a:fld>
            <a:endParaRPr lang="en-US" smtClean="0"/>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53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6FB3958-8F18-45D4-9126-565C471E0B99}" type="slidenum">
              <a:rPr lang="en-US" smtClean="0"/>
              <a:pPr>
                <a:defRPr/>
              </a:pPr>
              <a:t>9</a:t>
            </a:fld>
            <a:endParaRPr lang="en-US" smtClean="0"/>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D91E270-F820-466A-84D4-C9524F4A68F8}" type="slidenum">
              <a:rPr lang="en-US" smtClean="0"/>
              <a:pPr>
                <a:defRPr/>
              </a:pPr>
              <a:t>10</a:t>
            </a:fld>
            <a:endParaRPr lang="en-US" smtClean="0"/>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6B68CEE8-02AE-467C-86AA-7E990A70C0CE}" type="datetime9">
              <a:rPr lang="en-IN"/>
              <a:pPr>
                <a:defRPr/>
              </a:pPr>
              <a:t>22-10-2018 09:37:15</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26"/>
          <p:cNvSpPr>
            <a:spLocks noGrp="1"/>
          </p:cNvSpPr>
          <p:nvPr>
            <p:ph type="sldNum" sz="quarter" idx="12"/>
          </p:nvPr>
        </p:nvSpPr>
        <p:spPr/>
        <p:txBody>
          <a:bodyPr/>
          <a:lstStyle>
            <a:lvl1pPr>
              <a:defRPr/>
            </a:lvl1pPr>
          </a:lstStyle>
          <a:p>
            <a:pPr>
              <a:defRPr/>
            </a:pPr>
            <a:fld id="{94B2624B-8262-4A8C-8CDA-E14A93F64FA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9946C7-1687-4F36-9B9F-7E0707564E22}" type="datetime9">
              <a:rPr lang="en-IN"/>
              <a:pPr>
                <a:defRPr/>
              </a:pPr>
              <a:t>22-10-2018 09:37:16</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90E69DF0-5030-42B0-B18B-7B40F2D018A6}" type="slidenum">
              <a:rPr lang="en-US"/>
              <a:pPr>
                <a:defRPr/>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8402766-E244-4046-B005-21FA5B7EA42F}" type="datetime9">
              <a:rPr lang="en-IN"/>
              <a:pPr>
                <a:defRPr/>
              </a:pPr>
              <a:t>22-10-2018 09:37:16</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463AFE29-74BD-46BD-8703-53411DC10C39}" type="slidenum">
              <a:rPr lang="en-US"/>
              <a:pPr>
                <a:defRPr/>
              </a:pPr>
              <a:t>‹#›</a:t>
            </a:fld>
            <a:endParaRPr lang="en-US"/>
          </a:p>
        </p:txBody>
      </p:sp>
    </p:spTree>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59D278C3-A046-4B1E-8C4D-F9BCBFE9FBC4}" type="datetime9">
              <a:rPr lang="en-IN"/>
              <a:pPr>
                <a:defRPr/>
              </a:pPr>
              <a:t>22-10-2018 09:37:16</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644600EB-0EF2-476B-B89C-DF531376E3C4}"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41DC92D-5443-4829-859A-D588446CF1F3}" type="datetime9">
              <a:rPr lang="en-IN"/>
              <a:pPr>
                <a:defRPr/>
              </a:pPr>
              <a:t>22-10-2018 09:37:15</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17"/>
          <p:cNvSpPr>
            <a:spLocks noGrp="1"/>
          </p:cNvSpPr>
          <p:nvPr>
            <p:ph type="sldNum" sz="quarter" idx="12"/>
          </p:nvPr>
        </p:nvSpPr>
        <p:spPr/>
        <p:txBody>
          <a:bodyPr/>
          <a:lstStyle>
            <a:lvl1pPr>
              <a:defRPr/>
            </a:lvl1pPr>
          </a:lstStyle>
          <a:p>
            <a:pPr>
              <a:defRPr/>
            </a:pPr>
            <a:fld id="{E7694E7F-FB69-4A7C-B039-286D96B4E997}" type="slidenum">
              <a:rPr lang="en-US"/>
              <a:pPr>
                <a:defRPr/>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2541231-5CE6-4954-BDF1-8611DD00A3B0}" type="datetime9">
              <a:rPr lang="en-IN"/>
              <a:pPr>
                <a:defRPr/>
              </a:pPr>
              <a:t>22-10-2018 09:37:15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Psychology for Social Workers</a:t>
            </a:r>
          </a:p>
        </p:txBody>
      </p:sp>
      <p:sp>
        <p:nvSpPr>
          <p:cNvPr id="6" name="Slide Number Placeholder 5"/>
          <p:cNvSpPr>
            <a:spLocks noGrp="1"/>
          </p:cNvSpPr>
          <p:nvPr>
            <p:ph type="sldNum" sz="quarter" idx="12"/>
          </p:nvPr>
        </p:nvSpPr>
        <p:spPr/>
        <p:txBody>
          <a:bodyPr/>
          <a:lstStyle>
            <a:lvl1pPr>
              <a:defRPr/>
            </a:lvl1pPr>
          </a:lstStyle>
          <a:p>
            <a:pPr>
              <a:defRPr/>
            </a:pPr>
            <a:fld id="{F4E8863C-28E1-474E-AC02-4E1EA4B6CE2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641882E-AB0D-4759-9136-6BC63405A062}" type="datetime9">
              <a:rPr lang="en-IN"/>
              <a:pPr>
                <a:defRPr/>
              </a:pPr>
              <a:t>22-10-2018 09:37:15</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7" name="Slide Number Placeholder 17"/>
          <p:cNvSpPr>
            <a:spLocks noGrp="1"/>
          </p:cNvSpPr>
          <p:nvPr>
            <p:ph type="sldNum" sz="quarter" idx="12"/>
          </p:nvPr>
        </p:nvSpPr>
        <p:spPr/>
        <p:txBody>
          <a:bodyPr/>
          <a:lstStyle>
            <a:lvl1pPr>
              <a:defRPr/>
            </a:lvl1pPr>
          </a:lstStyle>
          <a:p>
            <a:pPr>
              <a:defRPr/>
            </a:pPr>
            <a:fld id="{4BE1D5E1-8887-4E8F-A270-C1FFF45F8930}" type="slidenum">
              <a:rPr lang="en-US"/>
              <a:pPr>
                <a:defRPr/>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3A5FCCFE-B325-4991-8921-924CA19EAA2F}" type="datetime9">
              <a:rPr lang="en-IN"/>
              <a:pPr>
                <a:defRPr/>
              </a:pPr>
              <a:t>22-10-2018 09:37:16</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9" name="Slide Number Placeholder 17"/>
          <p:cNvSpPr>
            <a:spLocks noGrp="1"/>
          </p:cNvSpPr>
          <p:nvPr>
            <p:ph type="sldNum" sz="quarter" idx="12"/>
          </p:nvPr>
        </p:nvSpPr>
        <p:spPr/>
        <p:txBody>
          <a:bodyPr/>
          <a:lstStyle>
            <a:lvl1pPr>
              <a:defRPr/>
            </a:lvl1pPr>
          </a:lstStyle>
          <a:p>
            <a:pPr>
              <a:defRPr/>
            </a:pPr>
            <a:fld id="{C370FB88-8DDD-453A-8A06-8E0201343843}" type="slidenum">
              <a:rPr lang="en-US"/>
              <a:pPr>
                <a:defRPr/>
              </a:pPr>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BEE9A522-CB16-473B-9C77-8B9CA16A8A0B}" type="datetime9">
              <a:rPr lang="en-IN"/>
              <a:pPr>
                <a:defRPr/>
              </a:pPr>
              <a:t>22-10-2018 09:37:16</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5" name="Slide Number Placeholder 17"/>
          <p:cNvSpPr>
            <a:spLocks noGrp="1"/>
          </p:cNvSpPr>
          <p:nvPr>
            <p:ph type="sldNum" sz="quarter" idx="12"/>
          </p:nvPr>
        </p:nvSpPr>
        <p:spPr/>
        <p:txBody>
          <a:bodyPr/>
          <a:lstStyle>
            <a:lvl1pPr>
              <a:defRPr/>
            </a:lvl1pPr>
          </a:lstStyle>
          <a:p>
            <a:pPr>
              <a:defRPr/>
            </a:pPr>
            <a:fld id="{81E10FC0-2DF2-4AC6-9AB4-6333568943D1}" type="slidenum">
              <a:rPr lang="en-US"/>
              <a:pPr>
                <a:defRPr/>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01D1FD2-E663-42EA-AF82-D6DEE66505F2}" type="datetime9">
              <a:rPr lang="en-IN"/>
              <a:pPr>
                <a:defRPr/>
              </a:pPr>
              <a:t>22-10-2018 09:37:16</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4" name="Slide Number Placeholder 17"/>
          <p:cNvSpPr>
            <a:spLocks noGrp="1"/>
          </p:cNvSpPr>
          <p:nvPr>
            <p:ph type="sldNum" sz="quarter" idx="12"/>
          </p:nvPr>
        </p:nvSpPr>
        <p:spPr/>
        <p:txBody>
          <a:bodyPr/>
          <a:lstStyle>
            <a:lvl1pPr>
              <a:defRPr/>
            </a:lvl1pPr>
          </a:lstStyle>
          <a:p>
            <a:pPr>
              <a:defRPr/>
            </a:pPr>
            <a:fld id="{3AC96124-24BA-49E7-92AD-7FAF3A8B8E82}" type="slidenum">
              <a:rPr lang="en-US"/>
              <a:pPr>
                <a:defRPr/>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16A4B42-2C75-404E-BBE8-D1952BB593C8}" type="datetime9">
              <a:rPr lang="en-IN"/>
              <a:pPr>
                <a:defRPr/>
              </a:pPr>
              <a:t>22-10-2018 09:37:16</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Psychology for Social Workers</a:t>
            </a:r>
          </a:p>
        </p:txBody>
      </p:sp>
      <p:sp>
        <p:nvSpPr>
          <p:cNvPr id="7" name="Slide Number Placeholder 17"/>
          <p:cNvSpPr>
            <a:spLocks noGrp="1"/>
          </p:cNvSpPr>
          <p:nvPr>
            <p:ph type="sldNum" sz="quarter" idx="12"/>
          </p:nvPr>
        </p:nvSpPr>
        <p:spPr/>
        <p:txBody>
          <a:bodyPr/>
          <a:lstStyle>
            <a:lvl1pPr>
              <a:defRPr/>
            </a:lvl1pPr>
          </a:lstStyle>
          <a:p>
            <a:pPr>
              <a:defRPr/>
            </a:pPr>
            <a:fld id="{BB1E409D-FB9E-4E47-82CA-E144BAA23114}" type="slidenum">
              <a:rPr lang="en-US"/>
              <a:pPr>
                <a:defRPr/>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5854D45-C3A1-4DB7-915E-21FF89E5E761}" type="datetime9">
              <a:rPr lang="en-IN"/>
              <a:pPr>
                <a:defRPr/>
              </a:pPr>
              <a:t>22-10-2018 09:37:16</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a:t>Psychology for Social Workers</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8E4F2221-72BD-449A-8B34-40FACEC2A35C}" type="slidenum">
              <a:rPr lang="en-US"/>
              <a:pPr>
                <a:defRPr/>
              </a:pPr>
              <a:t>‹#›</a:t>
            </a:fld>
            <a:endParaRPr lang="en-US"/>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fld id="{15994418-513A-489E-A3B9-71D9F5DA6003}" type="datetime9">
              <a:rPr lang="en-IN"/>
              <a:pPr>
                <a:defRPr/>
              </a:pPr>
              <a:t>22-10-2018 09:37:16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r>
              <a:rPr lang="en-US"/>
              <a:t>Psychology for Social Workers</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mn-cs"/>
              </a:defRPr>
            </a:lvl1pPr>
          </a:lstStyle>
          <a:p>
            <a:pPr>
              <a:defRPr/>
            </a:pPr>
            <a:fld id="{99C480EB-73A7-4C40-A5DF-2C2796223969}"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cs typeface="+mn-cs"/>
              </a:endParaRPr>
            </a:p>
          </p:txBody>
        </p:sp>
      </p:grpSp>
    </p:spTree>
  </p:cSld>
  <p:clrMap bg1="lt1" tx1="dk1" bg2="lt2" tx2="dk2" accent1="accent1" accent2="accent2" accent3="accent3" accent4="accent4" accent5="accent5" accent6="accent6" hlink="hlink" folHlink="folHlink"/>
  <p:sldLayoutIdLst>
    <p:sldLayoutId id="2147483922" r:id="rId1"/>
    <p:sldLayoutId id="2147483913" r:id="rId2"/>
    <p:sldLayoutId id="2147483923" r:id="rId3"/>
    <p:sldLayoutId id="2147483914" r:id="rId4"/>
    <p:sldLayoutId id="2147483915" r:id="rId5"/>
    <p:sldLayoutId id="2147483916" r:id="rId6"/>
    <p:sldLayoutId id="2147483917" r:id="rId7"/>
    <p:sldLayoutId id="2147483918" r:id="rId8"/>
    <p:sldLayoutId id="2147483924" r:id="rId9"/>
    <p:sldLayoutId id="2147483919" r:id="rId10"/>
    <p:sldLayoutId id="2147483920" r:id="rId11"/>
    <p:sldLayoutId id="2147483921" r:id="rId12"/>
  </p:sldLayoutIdLst>
  <p:transition spd="slow">
    <p:push/>
  </p:transition>
  <p:hf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609600"/>
            <a:ext cx="7851775" cy="2286000"/>
          </a:xfrm>
        </p:spPr>
        <p:txBody>
          <a:bodyPr/>
          <a:lstStyle/>
          <a:p>
            <a:pPr algn="ctr" eaLnBrk="1" fontAlgn="auto" hangingPunct="1">
              <a:spcAft>
                <a:spcPts val="0"/>
              </a:spcAft>
              <a:defRPr/>
            </a:pPr>
            <a:r>
              <a:rPr lang="en-US" sz="6000" dirty="0" smtClean="0">
                <a:solidFill>
                  <a:schemeClr val="bg2">
                    <a:lumMod val="60000"/>
                    <a:lumOff val="40000"/>
                  </a:schemeClr>
                </a:solidFill>
                <a:effectLst>
                  <a:outerShdw blurRad="38100" dist="38100" dir="2700000" algn="tl">
                    <a:srgbClr val="000000">
                      <a:alpha val="43137"/>
                    </a:srgbClr>
                  </a:outerShdw>
                </a:effectLst>
              </a:rPr>
              <a:t>MSW I Semester I </a:t>
            </a:r>
            <a:br>
              <a:rPr lang="en-US" sz="6000" dirty="0" smtClean="0">
                <a:solidFill>
                  <a:schemeClr val="bg2">
                    <a:lumMod val="60000"/>
                    <a:lumOff val="40000"/>
                  </a:schemeClr>
                </a:solidFill>
                <a:effectLst>
                  <a:outerShdw blurRad="38100" dist="38100" dir="2700000" algn="tl">
                    <a:srgbClr val="000000">
                      <a:alpha val="43137"/>
                    </a:srgbClr>
                  </a:outerShdw>
                </a:effectLst>
              </a:rPr>
            </a:br>
            <a:r>
              <a:rPr lang="en-US" sz="6000" dirty="0" smtClean="0">
                <a:solidFill>
                  <a:srgbClr val="FFC000"/>
                </a:solidFill>
                <a:effectLst>
                  <a:outerShdw blurRad="38100" dist="38100" dir="2700000" algn="tl">
                    <a:srgbClr val="000000">
                      <a:alpha val="43137"/>
                    </a:srgbClr>
                  </a:outerShdw>
                </a:effectLst>
              </a:rPr>
              <a:t>G II</a:t>
            </a:r>
            <a:endParaRPr lang="en-US" dirty="0">
              <a:solidFill>
                <a:srgbClr val="FFC000"/>
              </a:solidFill>
              <a:effectLst>
                <a:outerShdw blurRad="38100" dist="38100" dir="2700000" algn="tl">
                  <a:srgbClr val="000000">
                    <a:alpha val="43137"/>
                  </a:srgbClr>
                </a:outerShdw>
              </a:effectLst>
            </a:endParaRPr>
          </a:p>
        </p:txBody>
      </p:sp>
      <p:sp>
        <p:nvSpPr>
          <p:cNvPr id="5123" name="Rectangle 3"/>
          <p:cNvSpPr>
            <a:spLocks noGrp="1" noChangeArrowheads="1"/>
          </p:cNvSpPr>
          <p:nvPr>
            <p:ph type="subTitle" idx="1"/>
          </p:nvPr>
        </p:nvSpPr>
        <p:spPr>
          <a:xfrm>
            <a:off x="228600" y="2209800"/>
            <a:ext cx="8915400" cy="4419600"/>
          </a:xfrm>
        </p:spPr>
        <p:txBody>
          <a:bodyPr/>
          <a:lstStyle/>
          <a:p>
            <a:pPr marR="0" algn="ctr" eaLnBrk="1" hangingPunct="1">
              <a:defRPr/>
            </a:pPr>
            <a:endParaRPr lang="en-US" sz="6000" b="1" dirty="0" smtClean="0">
              <a:solidFill>
                <a:srgbClr val="C9FAFC"/>
              </a:solidFill>
            </a:endParaRPr>
          </a:p>
          <a:p>
            <a:pPr marR="0" algn="ctr" eaLnBrk="1" hangingPunct="1">
              <a:defRPr/>
            </a:pPr>
            <a:r>
              <a:rPr lang="en-US" sz="8000" b="1" dirty="0" smtClean="0">
                <a:solidFill>
                  <a:srgbClr val="FFC000"/>
                </a:solidFill>
                <a:effectLst>
                  <a:outerShdw blurRad="38100" dist="38100" dir="2700000" algn="tl">
                    <a:srgbClr val="000000">
                      <a:alpha val="43137"/>
                    </a:srgbClr>
                  </a:outerShdw>
                </a:effectLst>
              </a:rPr>
              <a:t>Psychology</a:t>
            </a:r>
            <a:r>
              <a:rPr lang="en-US" sz="6000" b="1" dirty="0" smtClean="0">
                <a:solidFill>
                  <a:srgbClr val="FFC000"/>
                </a:solidFill>
                <a:effectLst>
                  <a:outerShdw blurRad="38100" dist="38100" dir="2700000" algn="tl">
                    <a:srgbClr val="000000">
                      <a:alpha val="43137"/>
                    </a:srgbClr>
                  </a:outerShdw>
                </a:effectLst>
              </a:rPr>
              <a:t> </a:t>
            </a:r>
          </a:p>
          <a:p>
            <a:pPr marR="0" algn="ctr" eaLnBrk="1" hangingPunct="1">
              <a:defRPr/>
            </a:pPr>
            <a:r>
              <a:rPr lang="en-US" sz="4800" b="1" dirty="0" smtClean="0">
                <a:solidFill>
                  <a:srgbClr val="FFC000"/>
                </a:solidFill>
                <a:effectLst>
                  <a:outerShdw blurRad="38100" dist="38100" dir="2700000" algn="tl">
                    <a:srgbClr val="000000">
                      <a:alpha val="43137"/>
                    </a:srgbClr>
                  </a:outerShdw>
                </a:effectLst>
              </a:rPr>
              <a:t>for Social Work</a:t>
            </a:r>
          </a:p>
          <a:p>
            <a:pPr marR="0" eaLnBrk="1" hangingPunct="1">
              <a:defRPr/>
            </a:pPr>
            <a:endParaRPr lang="en-US" sz="2800" b="1" dirty="0" smtClean="0">
              <a:solidFill>
                <a:schemeClr val="accent1"/>
              </a:solidFill>
              <a:effectLst>
                <a:outerShdw blurRad="38100" dist="38100" dir="2700000" algn="tl">
                  <a:srgbClr val="000000">
                    <a:alpha val="43137"/>
                  </a:srgbClr>
                </a:outerShdw>
              </a:effectLst>
            </a:endParaRPr>
          </a:p>
          <a:p>
            <a:pPr marR="0" eaLnBrk="1" hangingPunct="1">
              <a:defRPr/>
            </a:pPr>
            <a:r>
              <a:rPr lang="en-US" sz="2800" b="1" dirty="0" smtClean="0">
                <a:effectLst>
                  <a:outerShdw blurRad="38100" dist="38100" dir="2700000" algn="tl">
                    <a:srgbClr val="000000">
                      <a:alpha val="43137"/>
                    </a:srgbClr>
                  </a:outerShdw>
                </a:effectLst>
              </a:rPr>
              <a:t>- </a:t>
            </a:r>
            <a:r>
              <a:rPr lang="en-US" sz="2800" b="1" i="1" dirty="0" smtClean="0">
                <a:effectLst>
                  <a:outerShdw blurRad="38100" dist="38100" dir="2700000" algn="tl">
                    <a:srgbClr val="000000">
                      <a:alpha val="43137"/>
                    </a:srgbClr>
                  </a:outerShdw>
                </a:effectLst>
              </a:rPr>
              <a:t>Dr. Jaimon Varghese</a:t>
            </a:r>
            <a:endParaRPr lang="en-US" sz="4800" b="1" dirty="0" smtClean="0">
              <a:effectLst>
                <a:outerShdw blurRad="38100" dist="38100" dir="2700000" algn="tl">
                  <a:srgbClr val="000000">
                    <a:alpha val="43137"/>
                  </a:srgbClr>
                </a:outerShdw>
              </a:effectLst>
            </a:endParaRP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1.1.1</a:t>
            </a:r>
            <a:r>
              <a:rPr lang="en-US" sz="3200" b="1" dirty="0">
                <a:solidFill>
                  <a:srgbClr val="FF33CC"/>
                </a:solidFill>
              </a:rPr>
              <a:t>.	Structural School (1879)</a:t>
            </a:r>
          </a:p>
        </p:txBody>
      </p:sp>
      <p:sp>
        <p:nvSpPr>
          <p:cNvPr id="4" name="Date Placeholder 3"/>
          <p:cNvSpPr>
            <a:spLocks noGrp="1"/>
          </p:cNvSpPr>
          <p:nvPr>
            <p:ph type="dt" sz="quarter" idx="10"/>
          </p:nvPr>
        </p:nvSpPr>
        <p:spPr/>
        <p:txBody>
          <a:bodyPr/>
          <a:lstStyle/>
          <a:p>
            <a:pPr>
              <a:defRPr/>
            </a:pPr>
            <a:fld id="{2D058FCE-5A9C-42F7-9FE8-0A39F4832879}" type="datetime9">
              <a:rPr lang="en-IN"/>
              <a:pPr>
                <a:defRPr/>
              </a:pPr>
              <a:t>22-10-2018 09:37:29</a:t>
            </a:fld>
            <a:endParaRPr lang="en-US"/>
          </a:p>
        </p:txBody>
      </p:sp>
      <p:sp>
        <p:nvSpPr>
          <p:cNvPr id="5" name="Slide Number Placeholder 4"/>
          <p:cNvSpPr>
            <a:spLocks noGrp="1"/>
          </p:cNvSpPr>
          <p:nvPr>
            <p:ph type="sldNum" sz="quarter" idx="12"/>
          </p:nvPr>
        </p:nvSpPr>
        <p:spPr/>
        <p:txBody>
          <a:bodyPr/>
          <a:lstStyle/>
          <a:p>
            <a:pPr>
              <a:defRPr/>
            </a:pPr>
            <a:fld id="{6EDB1BAF-721E-45A2-AF69-B769068DA597}" type="slidenum">
              <a:rPr lang="en-US" smtClean="0"/>
              <a:pPr>
                <a:defRPr/>
              </a:pPr>
              <a:t>10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6390" name="Rectangle 3"/>
          <p:cNvSpPr>
            <a:spLocks noChangeArrowheads="1"/>
          </p:cNvSpPr>
          <p:nvPr/>
        </p:nvSpPr>
        <p:spPr bwMode="auto">
          <a:xfrm>
            <a:off x="914400" y="1676400"/>
            <a:ext cx="78486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In 1879, psychology became an independent field of study, when Wilhelm Wundt founded the first laboratory dedicated exclusively to psychological research (in Leipzig)</a:t>
            </a:r>
          </a:p>
          <a:p>
            <a:pPr marL="812800" indent="-812800">
              <a:spcBef>
                <a:spcPts val="1200"/>
              </a:spcBef>
              <a:buFont typeface="Arial" charset="0"/>
              <a:buChar char="•"/>
            </a:pPr>
            <a:r>
              <a:rPr lang="en-US" sz="2400" b="1">
                <a:solidFill>
                  <a:srgbClr val="0070C0"/>
                </a:solidFill>
              </a:rPr>
              <a:t>Chief purpose of psychology is to describe, analyse, and explain conscious experience, particularly feelings and sensations. </a:t>
            </a:r>
          </a:p>
          <a:p>
            <a:pPr marL="812800" indent="-812800">
              <a:spcBef>
                <a:spcPts val="1200"/>
              </a:spcBef>
              <a:buFont typeface="Arial" charset="0"/>
              <a:buChar char="•"/>
            </a:pPr>
            <a:r>
              <a:rPr lang="en-US" sz="2400" b="1">
                <a:solidFill>
                  <a:srgbClr val="0070C0"/>
                </a:solidFill>
              </a:rPr>
              <a:t>The structuralists attempted to give a scientific analysis of conscious experience by breaking it down into its specific components or structures such as sensation and experiences.</a:t>
            </a:r>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1.1.1</a:t>
            </a:r>
            <a:r>
              <a:rPr lang="en-US" sz="3200" b="1" dirty="0">
                <a:solidFill>
                  <a:srgbClr val="FF33CC"/>
                </a:solidFill>
              </a:rPr>
              <a:t>.	Structural School (1879)</a:t>
            </a:r>
          </a:p>
        </p:txBody>
      </p:sp>
      <p:sp>
        <p:nvSpPr>
          <p:cNvPr id="4" name="Date Placeholder 3"/>
          <p:cNvSpPr>
            <a:spLocks noGrp="1"/>
          </p:cNvSpPr>
          <p:nvPr>
            <p:ph type="dt" sz="quarter" idx="10"/>
          </p:nvPr>
        </p:nvSpPr>
        <p:spPr/>
        <p:txBody>
          <a:bodyPr/>
          <a:lstStyle/>
          <a:p>
            <a:pPr>
              <a:defRPr/>
            </a:pPr>
            <a:fld id="{6A5C3401-DD0E-4A68-A375-47B53643F7E2}" type="datetime9">
              <a:rPr lang="en-IN"/>
              <a:pPr>
                <a:defRPr/>
              </a:pPr>
              <a:t>22-10-2018 09:37:29</a:t>
            </a:fld>
            <a:endParaRPr lang="en-US"/>
          </a:p>
        </p:txBody>
      </p:sp>
      <p:sp>
        <p:nvSpPr>
          <p:cNvPr id="5" name="Slide Number Placeholder 4"/>
          <p:cNvSpPr>
            <a:spLocks noGrp="1"/>
          </p:cNvSpPr>
          <p:nvPr>
            <p:ph type="sldNum" sz="quarter" idx="12"/>
          </p:nvPr>
        </p:nvSpPr>
        <p:spPr/>
        <p:txBody>
          <a:bodyPr/>
          <a:lstStyle/>
          <a:p>
            <a:pPr>
              <a:defRPr/>
            </a:pPr>
            <a:fld id="{947F1FDE-E0E7-4162-81C8-31980EBC5182}" type="slidenum">
              <a:rPr lang="en-US" smtClean="0"/>
              <a:pPr>
                <a:defRPr/>
              </a:pPr>
              <a:t>11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741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The </a:t>
            </a:r>
            <a:r>
              <a:rPr lang="en-US" sz="2400" b="1" dirty="0" err="1">
                <a:solidFill>
                  <a:srgbClr val="0070C0"/>
                </a:solidFill>
              </a:rPr>
              <a:t>structuralists</a:t>
            </a:r>
            <a:r>
              <a:rPr lang="en-US" sz="2400" b="1" dirty="0">
                <a:solidFill>
                  <a:srgbClr val="0070C0"/>
                </a:solidFill>
              </a:rPr>
              <a:t> primarily used a method of research called introspection. </a:t>
            </a:r>
          </a:p>
          <a:p>
            <a:pPr marL="812800" indent="-812800">
              <a:spcBef>
                <a:spcPts val="1200"/>
              </a:spcBef>
              <a:buFont typeface="Arial" charset="0"/>
              <a:buChar char="•"/>
            </a:pPr>
            <a:r>
              <a:rPr lang="en-US" sz="2400" b="1" dirty="0">
                <a:solidFill>
                  <a:srgbClr val="0070C0"/>
                </a:solidFill>
              </a:rPr>
              <a:t>In this technique, subjects were trained to observe and report as accurately as they could their mental processes, feelings, and experiences</a:t>
            </a:r>
          </a:p>
          <a:p>
            <a:pPr marL="812800" indent="-812800">
              <a:spcBef>
                <a:spcPts val="1200"/>
              </a:spcBef>
              <a:buFont typeface="Arial" charset="0"/>
              <a:buChar char="•"/>
            </a:pPr>
            <a:r>
              <a:rPr lang="en-US" sz="2400" b="1" dirty="0">
                <a:solidFill>
                  <a:srgbClr val="0070C0"/>
                </a:solidFill>
              </a:rPr>
              <a:t>Sigmund Freud, father of modern psychology started analyzing the structure of mind and personality (id, ego and super ego) through the process of introspection and finally developed his own psycho analytic school of psychology.</a:t>
            </a:r>
          </a:p>
        </p:txBody>
      </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1.1.2</a:t>
            </a:r>
            <a:r>
              <a:rPr lang="en-US" sz="3200" b="1" dirty="0">
                <a:solidFill>
                  <a:srgbClr val="FF33CC"/>
                </a:solidFill>
              </a:rPr>
              <a:t>.	Functional School (1890)</a:t>
            </a:r>
          </a:p>
        </p:txBody>
      </p:sp>
      <p:sp>
        <p:nvSpPr>
          <p:cNvPr id="4" name="Date Placeholder 3"/>
          <p:cNvSpPr>
            <a:spLocks noGrp="1"/>
          </p:cNvSpPr>
          <p:nvPr>
            <p:ph type="dt" sz="quarter" idx="10"/>
          </p:nvPr>
        </p:nvSpPr>
        <p:spPr/>
        <p:txBody>
          <a:bodyPr/>
          <a:lstStyle/>
          <a:p>
            <a:pPr>
              <a:defRPr/>
            </a:pPr>
            <a:fld id="{46C85766-9A5D-46DA-805E-C271AD1B1557}" type="datetime9">
              <a:rPr lang="en-IN"/>
              <a:pPr>
                <a:defRPr/>
              </a:pPr>
              <a:t>22-10-2018 09:37:29</a:t>
            </a:fld>
            <a:endParaRPr lang="en-US"/>
          </a:p>
        </p:txBody>
      </p:sp>
      <p:sp>
        <p:nvSpPr>
          <p:cNvPr id="5" name="Slide Number Placeholder 4"/>
          <p:cNvSpPr>
            <a:spLocks noGrp="1"/>
          </p:cNvSpPr>
          <p:nvPr>
            <p:ph type="sldNum" sz="quarter" idx="12"/>
          </p:nvPr>
        </p:nvSpPr>
        <p:spPr/>
        <p:txBody>
          <a:bodyPr/>
          <a:lstStyle/>
          <a:p>
            <a:pPr>
              <a:defRPr/>
            </a:pPr>
            <a:fld id="{35560BDC-7216-40F3-BB3D-5F04AB175242}" type="slidenum">
              <a:rPr lang="en-US" smtClean="0"/>
              <a:pPr>
                <a:defRPr/>
              </a:pPr>
              <a:t>12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843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As an outgrowth of Darwin’s evolutionary theory, the functionalist approach focused on the examination of the function and purpose of mind and behaviour.  </a:t>
            </a:r>
          </a:p>
          <a:p>
            <a:pPr marL="812800" indent="-812800">
              <a:spcBef>
                <a:spcPts val="1200"/>
              </a:spcBef>
              <a:buFont typeface="Arial" charset="0"/>
              <a:buChar char="•"/>
            </a:pPr>
            <a:r>
              <a:rPr lang="en-US" sz="2400" b="1">
                <a:solidFill>
                  <a:srgbClr val="0070C0"/>
                </a:solidFill>
              </a:rPr>
              <a:t>Rather than the structures of the mind, functionalism was interested in mental processes and their relation to behaviour. </a:t>
            </a:r>
          </a:p>
          <a:p>
            <a:pPr marL="812800" indent="-812800">
              <a:spcBef>
                <a:spcPts val="1200"/>
              </a:spcBef>
              <a:buFont typeface="Arial" charset="0"/>
              <a:buChar char="•"/>
            </a:pPr>
            <a:r>
              <a:rPr lang="en-US" sz="2400" b="1">
                <a:solidFill>
                  <a:srgbClr val="0070C0"/>
                </a:solidFill>
              </a:rPr>
              <a:t>William James of Harvard University and his students G. Stanley Hall, Mary Calkins, and Edward Thorndike </a:t>
            </a:r>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1.1.2</a:t>
            </a:r>
            <a:r>
              <a:rPr lang="en-US" sz="3200" b="1" dirty="0">
                <a:solidFill>
                  <a:srgbClr val="FF33CC"/>
                </a:solidFill>
              </a:rPr>
              <a:t>.	Functional School (1890)</a:t>
            </a:r>
          </a:p>
        </p:txBody>
      </p:sp>
      <p:sp>
        <p:nvSpPr>
          <p:cNvPr id="4" name="Date Placeholder 3"/>
          <p:cNvSpPr>
            <a:spLocks noGrp="1"/>
          </p:cNvSpPr>
          <p:nvPr>
            <p:ph type="dt" sz="quarter" idx="10"/>
          </p:nvPr>
        </p:nvSpPr>
        <p:spPr/>
        <p:txBody>
          <a:bodyPr/>
          <a:lstStyle/>
          <a:p>
            <a:pPr>
              <a:defRPr/>
            </a:pPr>
            <a:fld id="{D748458B-BAED-4A75-8DC8-C88C1F44C8BC}" type="datetime9">
              <a:rPr lang="en-IN"/>
              <a:pPr>
                <a:defRPr/>
              </a:pPr>
              <a:t>22-10-2018 09:37:29</a:t>
            </a:fld>
            <a:endParaRPr lang="en-US"/>
          </a:p>
        </p:txBody>
      </p:sp>
      <p:sp>
        <p:nvSpPr>
          <p:cNvPr id="5" name="Slide Number Placeholder 4"/>
          <p:cNvSpPr>
            <a:spLocks noGrp="1"/>
          </p:cNvSpPr>
          <p:nvPr>
            <p:ph type="sldNum" sz="quarter" idx="12"/>
          </p:nvPr>
        </p:nvSpPr>
        <p:spPr/>
        <p:txBody>
          <a:bodyPr/>
          <a:lstStyle/>
          <a:p>
            <a:pPr>
              <a:defRPr/>
            </a:pPr>
            <a:fld id="{DDAEFB1F-C326-4CA9-8D91-9779F6655B35}" type="slidenum">
              <a:rPr lang="en-US" smtClean="0"/>
              <a:pPr>
                <a:defRPr/>
              </a:pPr>
              <a:t>13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9462" name="Rectangle 3"/>
          <p:cNvSpPr>
            <a:spLocks noChangeArrowheads="1"/>
          </p:cNvSpPr>
          <p:nvPr/>
        </p:nvSpPr>
        <p:spPr bwMode="auto">
          <a:xfrm>
            <a:off x="457200" y="1676400"/>
            <a:ext cx="82296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Instead of structures of the mind, he was interested in consciousness and how it functions in individuals, especially in relation to behaviour.  </a:t>
            </a:r>
          </a:p>
          <a:p>
            <a:pPr marL="812800" indent="-812800">
              <a:spcBef>
                <a:spcPts val="1200"/>
              </a:spcBef>
              <a:buFont typeface="Arial" charset="0"/>
              <a:buChar char="•"/>
            </a:pPr>
            <a:r>
              <a:rPr lang="en-US" sz="2400" b="1" dirty="0">
                <a:solidFill>
                  <a:srgbClr val="0070C0"/>
                </a:solidFill>
              </a:rPr>
              <a:t>James’s psychology experiments with his students tended to be more curious adventures in consciousness and practical application than Wundt’s painstakingly technical and controlled laboratory environment.  </a:t>
            </a:r>
          </a:p>
          <a:p>
            <a:pPr marL="812800" indent="-812800">
              <a:spcBef>
                <a:spcPts val="1200"/>
              </a:spcBef>
              <a:buFont typeface="Arial" charset="0"/>
              <a:buChar char="•"/>
            </a:pPr>
            <a:r>
              <a:rPr lang="en-US" sz="2400" b="1" dirty="0">
                <a:solidFill>
                  <a:srgbClr val="0070C0"/>
                </a:solidFill>
              </a:rPr>
              <a:t>The Principles of Psychology (1890) explains his functionalist insight into such subjects as consciousness, habit, and emotion.</a:t>
            </a:r>
          </a:p>
        </p:txBody>
      </p:sp>
    </p:spTree>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1.1.3</a:t>
            </a:r>
            <a:r>
              <a:rPr lang="en-US" sz="3200" b="1" dirty="0">
                <a:solidFill>
                  <a:srgbClr val="FF33CC"/>
                </a:solidFill>
              </a:rPr>
              <a:t>.	Behaviourist School (1913)</a:t>
            </a:r>
          </a:p>
        </p:txBody>
      </p:sp>
      <p:sp>
        <p:nvSpPr>
          <p:cNvPr id="4" name="Date Placeholder 3"/>
          <p:cNvSpPr>
            <a:spLocks noGrp="1"/>
          </p:cNvSpPr>
          <p:nvPr>
            <p:ph type="dt" sz="quarter" idx="10"/>
          </p:nvPr>
        </p:nvSpPr>
        <p:spPr/>
        <p:txBody>
          <a:bodyPr/>
          <a:lstStyle/>
          <a:p>
            <a:pPr>
              <a:defRPr/>
            </a:pPr>
            <a:fld id="{3D363E03-78FE-45E0-8D4A-D51C66FB0562}" type="datetime9">
              <a:rPr lang="en-IN"/>
              <a:pPr>
                <a:defRPr/>
              </a:pPr>
              <a:t>22-10-2018 09:37:31</a:t>
            </a:fld>
            <a:endParaRPr lang="en-US"/>
          </a:p>
        </p:txBody>
      </p:sp>
      <p:sp>
        <p:nvSpPr>
          <p:cNvPr id="5" name="Slide Number Placeholder 4"/>
          <p:cNvSpPr>
            <a:spLocks noGrp="1"/>
          </p:cNvSpPr>
          <p:nvPr>
            <p:ph type="sldNum" sz="quarter" idx="12"/>
          </p:nvPr>
        </p:nvSpPr>
        <p:spPr/>
        <p:txBody>
          <a:bodyPr/>
          <a:lstStyle/>
          <a:p>
            <a:pPr>
              <a:defRPr/>
            </a:pPr>
            <a:fld id="{71A957DE-32C6-4B93-B05B-971D20689A2E}" type="slidenum">
              <a:rPr lang="en-US" smtClean="0"/>
              <a:pPr>
                <a:defRPr/>
              </a:pPr>
              <a:t>14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048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Behaviourism was introduced in 1913 by John B. Watson, an American psychologist. </a:t>
            </a:r>
          </a:p>
          <a:p>
            <a:pPr marL="812800" indent="-812800">
              <a:spcBef>
                <a:spcPts val="1200"/>
              </a:spcBef>
              <a:buFont typeface="Arial" charset="0"/>
              <a:buChar char="•"/>
            </a:pPr>
            <a:r>
              <a:rPr lang="en-US" sz="2400" b="1" dirty="0">
                <a:solidFill>
                  <a:srgbClr val="0070C0"/>
                </a:solidFill>
              </a:rPr>
              <a:t>Watson and his followers believed that observable behaviour, not inner experience, was the only reliable source of information. </a:t>
            </a:r>
          </a:p>
          <a:p>
            <a:pPr marL="812800" indent="-812800">
              <a:spcBef>
                <a:spcPts val="1200"/>
              </a:spcBef>
              <a:buFont typeface="Arial" charset="0"/>
              <a:buChar char="•"/>
            </a:pPr>
            <a:r>
              <a:rPr lang="en-US" sz="2400" b="1" dirty="0">
                <a:solidFill>
                  <a:srgbClr val="0070C0"/>
                </a:solidFill>
              </a:rPr>
              <a:t>This concentration on observable events was a reaction against the structuralism’s emphasis on introspection. </a:t>
            </a:r>
          </a:p>
          <a:p>
            <a:pPr marL="812800" indent="-812800">
              <a:spcBef>
                <a:spcPts val="1200"/>
              </a:spcBef>
              <a:buFont typeface="Arial" charset="0"/>
              <a:buChar char="•"/>
            </a:pPr>
            <a:r>
              <a:rPr lang="en-US" sz="2400" b="1" dirty="0">
                <a:solidFill>
                  <a:srgbClr val="0070C0"/>
                </a:solidFill>
              </a:rPr>
              <a:t>The behaviourists also stressed the importance of the environment in shaping an individual's behaviour. </a:t>
            </a:r>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1.1.3</a:t>
            </a:r>
            <a:r>
              <a:rPr lang="en-US" sz="3200" b="1" dirty="0">
                <a:solidFill>
                  <a:srgbClr val="FF33CC"/>
                </a:solidFill>
              </a:rPr>
              <a:t>.	Behaviourist School (1913)</a:t>
            </a:r>
          </a:p>
        </p:txBody>
      </p:sp>
      <p:sp>
        <p:nvSpPr>
          <p:cNvPr id="4" name="Date Placeholder 3"/>
          <p:cNvSpPr>
            <a:spLocks noGrp="1"/>
          </p:cNvSpPr>
          <p:nvPr>
            <p:ph type="dt" sz="quarter" idx="10"/>
          </p:nvPr>
        </p:nvSpPr>
        <p:spPr/>
        <p:txBody>
          <a:bodyPr/>
          <a:lstStyle/>
          <a:p>
            <a:pPr>
              <a:defRPr/>
            </a:pPr>
            <a:fld id="{0CCD3D2E-3917-4122-B407-CD7584003A48}" type="datetime9">
              <a:rPr lang="en-IN"/>
              <a:pPr>
                <a:defRPr/>
              </a:pPr>
              <a:t>22-10-2018 09:37:32</a:t>
            </a:fld>
            <a:endParaRPr lang="en-US"/>
          </a:p>
        </p:txBody>
      </p:sp>
      <p:sp>
        <p:nvSpPr>
          <p:cNvPr id="5" name="Slide Number Placeholder 4"/>
          <p:cNvSpPr>
            <a:spLocks noGrp="1"/>
          </p:cNvSpPr>
          <p:nvPr>
            <p:ph type="sldNum" sz="quarter" idx="12"/>
          </p:nvPr>
        </p:nvSpPr>
        <p:spPr/>
        <p:txBody>
          <a:bodyPr/>
          <a:lstStyle/>
          <a:p>
            <a:pPr>
              <a:defRPr/>
            </a:pPr>
            <a:fld id="{FA1166E2-B5D1-4948-BEF6-43A0960A15FB}" type="slidenum">
              <a:rPr lang="en-US" smtClean="0"/>
              <a:pPr>
                <a:defRPr/>
              </a:pPr>
              <a:t>15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21510"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They chiefly looked for connections between observable behaviour and stimuli from the environment.</a:t>
            </a:r>
          </a:p>
          <a:p>
            <a:pPr marL="812800" indent="-812800">
              <a:spcBef>
                <a:spcPts val="1200"/>
              </a:spcBef>
              <a:buFont typeface="Arial" charset="0"/>
              <a:buChar char="•"/>
            </a:pPr>
            <a:r>
              <a:rPr lang="en-US" sz="2400" b="1" dirty="0">
                <a:solidFill>
                  <a:srgbClr val="0070C0"/>
                </a:solidFill>
              </a:rPr>
              <a:t>The behaviourist movement was greatly influenced by the work of the Russian physiologist Ivan P. Pavlov (classical conditioning).</a:t>
            </a:r>
          </a:p>
          <a:p>
            <a:pPr marL="812800" indent="-812800">
              <a:spcBef>
                <a:spcPts val="1200"/>
              </a:spcBef>
              <a:buFont typeface="Arial" charset="0"/>
              <a:buChar char="•"/>
            </a:pPr>
            <a:r>
              <a:rPr lang="en-US" sz="2400" b="1" dirty="0">
                <a:solidFill>
                  <a:srgbClr val="0070C0"/>
                </a:solidFill>
              </a:rPr>
              <a:t>During the mid-1900's, the American psychologist B. F. Skinner gained much attention for behaviourist ideas (operant conditioning).</a:t>
            </a:r>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a:t>
            </a:r>
            <a:r>
              <a:rPr lang="en-US" sz="3200" b="1" dirty="0">
                <a:solidFill>
                  <a:srgbClr val="FF33CC"/>
                </a:solidFill>
              </a:rPr>
              <a:t>	Branches / Fields of Psychology</a:t>
            </a:r>
          </a:p>
        </p:txBody>
      </p:sp>
      <p:sp>
        <p:nvSpPr>
          <p:cNvPr id="28675" name="Rectangle 3"/>
          <p:cNvSpPr>
            <a:spLocks noChangeArrowheads="1"/>
          </p:cNvSpPr>
          <p:nvPr/>
        </p:nvSpPr>
        <p:spPr bwMode="auto">
          <a:xfrm>
            <a:off x="1295400" y="1447800"/>
            <a:ext cx="6934200" cy="48006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There are several specializations in the study of psychology which are known as branches of psychology, such as general psychology, development psychology,  guidance and counselling psychology </a:t>
            </a:r>
          </a:p>
          <a:p>
            <a:pPr marL="812800" indent="-812800">
              <a:spcBef>
                <a:spcPts val="1200"/>
              </a:spcBef>
              <a:buFont typeface="Arial" charset="0"/>
              <a:buChar char="•"/>
            </a:pPr>
            <a:r>
              <a:rPr lang="en-US" sz="2400" b="1">
                <a:solidFill>
                  <a:srgbClr val="0070C0"/>
                </a:solidFill>
              </a:rPr>
              <a:t>Psychology is a profession and there are a number of areas and fields where psychologists do their professional practice</a:t>
            </a:r>
          </a:p>
          <a:p>
            <a:pPr marL="812800" indent="-812800">
              <a:spcBef>
                <a:spcPts val="1200"/>
              </a:spcBef>
              <a:buFont typeface="Arial" charset="0"/>
              <a:buChar char="•"/>
            </a:pPr>
            <a:r>
              <a:rPr lang="en-US" sz="2400" b="1">
                <a:solidFill>
                  <a:srgbClr val="0070C0"/>
                </a:solidFill>
              </a:rPr>
              <a:t>Various fields of applied psychology or fields of psychology in practice</a:t>
            </a:r>
          </a:p>
        </p:txBody>
      </p:sp>
      <p:sp>
        <p:nvSpPr>
          <p:cNvPr id="4" name="Date Placeholder 3"/>
          <p:cNvSpPr>
            <a:spLocks noGrp="1"/>
          </p:cNvSpPr>
          <p:nvPr>
            <p:ph type="dt" sz="quarter" idx="10"/>
          </p:nvPr>
        </p:nvSpPr>
        <p:spPr/>
        <p:txBody>
          <a:bodyPr/>
          <a:lstStyle/>
          <a:p>
            <a:pPr>
              <a:defRPr/>
            </a:pPr>
            <a:fld id="{FC8B59FB-FB82-4485-B761-D0F4BA5A13CF}" type="datetime9">
              <a:rPr lang="en-IN"/>
              <a:pPr>
                <a:defRPr/>
              </a:pPr>
              <a:t>22-10-2018 09:37:32</a:t>
            </a:fld>
            <a:endParaRPr lang="en-US"/>
          </a:p>
        </p:txBody>
      </p:sp>
      <p:sp>
        <p:nvSpPr>
          <p:cNvPr id="5" name="Slide Number Placeholder 4"/>
          <p:cNvSpPr>
            <a:spLocks noGrp="1"/>
          </p:cNvSpPr>
          <p:nvPr>
            <p:ph type="sldNum" sz="quarter" idx="12"/>
          </p:nvPr>
        </p:nvSpPr>
        <p:spPr/>
        <p:txBody>
          <a:bodyPr/>
          <a:lstStyle/>
          <a:p>
            <a:pPr>
              <a:defRPr/>
            </a:pPr>
            <a:fld id="{B17A01AD-158E-465A-8469-528E8EAFEE84}" type="slidenum">
              <a:rPr lang="en-US" smtClean="0"/>
              <a:pPr>
                <a:defRPr/>
              </a:pPr>
              <a:t>16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a:solidFill>
                  <a:srgbClr val="FF33CC"/>
                </a:solidFill>
              </a:rPr>
              <a:t>1.4.	Branches / Fields of Psychology</a:t>
            </a:r>
          </a:p>
        </p:txBody>
      </p:sp>
      <p:sp>
        <p:nvSpPr>
          <p:cNvPr id="29699" name="Rectangle 3"/>
          <p:cNvSpPr>
            <a:spLocks noChangeArrowheads="1"/>
          </p:cNvSpPr>
          <p:nvPr/>
        </p:nvSpPr>
        <p:spPr bwMode="auto">
          <a:xfrm>
            <a:off x="2057400" y="1447800"/>
            <a:ext cx="6172200" cy="4648200"/>
          </a:xfrm>
          <a:prstGeom prst="rect">
            <a:avLst/>
          </a:prstGeom>
          <a:noFill/>
          <a:ln w="9525">
            <a:noFill/>
            <a:miter lim="800000"/>
            <a:headEnd/>
            <a:tailEnd/>
          </a:ln>
        </p:spPr>
        <p:txBody>
          <a:bodyPr/>
          <a:lstStyle/>
          <a:p>
            <a:pPr marL="812800" indent="-812800">
              <a:spcBef>
                <a:spcPts val="1200"/>
              </a:spcBef>
            </a:pPr>
            <a:r>
              <a:rPr lang="en-US" sz="2400" b="1" dirty="0" smtClean="0">
                <a:solidFill>
                  <a:srgbClr val="0070C0"/>
                </a:solidFill>
              </a:rPr>
              <a:t>1.2.1.	Abnormal, </a:t>
            </a:r>
          </a:p>
          <a:p>
            <a:pPr marL="812800" indent="-812800">
              <a:spcBef>
                <a:spcPts val="1200"/>
              </a:spcBef>
            </a:pPr>
            <a:r>
              <a:rPr lang="en-US" sz="2400" b="1" dirty="0" smtClean="0">
                <a:solidFill>
                  <a:srgbClr val="0070C0"/>
                </a:solidFill>
              </a:rPr>
              <a:t>1.2.2.	Clinical, </a:t>
            </a:r>
          </a:p>
          <a:p>
            <a:pPr marL="812800" indent="-812800">
              <a:spcBef>
                <a:spcPts val="1200"/>
              </a:spcBef>
            </a:pPr>
            <a:r>
              <a:rPr lang="en-US" sz="2400" b="1" dirty="0" smtClean="0">
                <a:solidFill>
                  <a:srgbClr val="0070C0"/>
                </a:solidFill>
              </a:rPr>
              <a:t>1.2.3.	Educational, </a:t>
            </a:r>
          </a:p>
          <a:p>
            <a:pPr marL="812800" indent="-812800">
              <a:spcBef>
                <a:spcPts val="1200"/>
              </a:spcBef>
            </a:pPr>
            <a:r>
              <a:rPr lang="en-US" sz="2400" b="1" dirty="0" smtClean="0">
                <a:solidFill>
                  <a:srgbClr val="0070C0"/>
                </a:solidFill>
              </a:rPr>
              <a:t>1.2.4.	Industrial, </a:t>
            </a:r>
          </a:p>
          <a:p>
            <a:pPr marL="812800" indent="-812800">
              <a:spcBef>
                <a:spcPts val="1200"/>
              </a:spcBef>
            </a:pPr>
            <a:r>
              <a:rPr lang="en-US" sz="2400" b="1" dirty="0" smtClean="0">
                <a:solidFill>
                  <a:srgbClr val="0070C0"/>
                </a:solidFill>
              </a:rPr>
              <a:t>1.2.5.	Experimental </a:t>
            </a:r>
          </a:p>
          <a:p>
            <a:pPr marL="812800" indent="-812800">
              <a:spcBef>
                <a:spcPts val="1200"/>
              </a:spcBef>
            </a:pPr>
            <a:r>
              <a:rPr lang="en-US" sz="2400" b="1" dirty="0" smtClean="0">
                <a:solidFill>
                  <a:srgbClr val="0070C0"/>
                </a:solidFill>
              </a:rPr>
              <a:t>1.2.6.	Developmental, </a:t>
            </a:r>
          </a:p>
          <a:p>
            <a:pPr marL="812800" indent="-812800">
              <a:spcBef>
                <a:spcPts val="1200"/>
              </a:spcBef>
            </a:pPr>
            <a:r>
              <a:rPr lang="en-US" sz="2400" b="1" dirty="0" smtClean="0">
                <a:solidFill>
                  <a:srgbClr val="0070C0"/>
                </a:solidFill>
              </a:rPr>
              <a:t>1.2.7.	Child </a:t>
            </a:r>
          </a:p>
          <a:p>
            <a:pPr marL="812800" indent="-812800">
              <a:spcBef>
                <a:spcPts val="1200"/>
              </a:spcBef>
            </a:pPr>
            <a:r>
              <a:rPr lang="en-US" sz="2400" b="1" dirty="0" smtClean="0">
                <a:solidFill>
                  <a:srgbClr val="0070C0"/>
                </a:solidFill>
              </a:rPr>
              <a:t>1.2.8.	Adult psychology</a:t>
            </a:r>
          </a:p>
          <a:p>
            <a:pPr marL="812800" indent="-812800">
              <a:spcBef>
                <a:spcPts val="1200"/>
              </a:spcBef>
            </a:pPr>
            <a:r>
              <a:rPr lang="en-US" sz="2400" b="1" dirty="0" smtClean="0">
                <a:solidFill>
                  <a:srgbClr val="0070C0"/>
                </a:solidFill>
              </a:rPr>
              <a:t>1.2.9.	Social psychology</a:t>
            </a:r>
          </a:p>
        </p:txBody>
      </p:sp>
      <p:sp>
        <p:nvSpPr>
          <p:cNvPr id="4" name="Date Placeholder 3"/>
          <p:cNvSpPr>
            <a:spLocks noGrp="1"/>
          </p:cNvSpPr>
          <p:nvPr>
            <p:ph type="dt" sz="quarter" idx="10"/>
          </p:nvPr>
        </p:nvSpPr>
        <p:spPr/>
        <p:txBody>
          <a:bodyPr/>
          <a:lstStyle/>
          <a:p>
            <a:pPr>
              <a:defRPr/>
            </a:pPr>
            <a:fld id="{FAD031D7-FE27-44B9-83EC-9BDADC21FE76}" type="datetime9">
              <a:rPr lang="en-IN"/>
              <a:pPr>
                <a:defRPr/>
              </a:pPr>
              <a:t>22-10-2018 09:37:32</a:t>
            </a:fld>
            <a:endParaRPr lang="en-US"/>
          </a:p>
        </p:txBody>
      </p:sp>
      <p:sp>
        <p:nvSpPr>
          <p:cNvPr id="5" name="Slide Number Placeholder 4"/>
          <p:cNvSpPr>
            <a:spLocks noGrp="1"/>
          </p:cNvSpPr>
          <p:nvPr>
            <p:ph type="sldNum" sz="quarter" idx="12"/>
          </p:nvPr>
        </p:nvSpPr>
        <p:spPr/>
        <p:txBody>
          <a:bodyPr/>
          <a:lstStyle/>
          <a:p>
            <a:pPr>
              <a:defRPr/>
            </a:pPr>
            <a:fld id="{8AB06EAB-239C-4149-AB77-20A6E1E80979}" type="slidenum">
              <a:rPr lang="en-US" smtClean="0"/>
              <a:pPr>
                <a:defRPr/>
              </a:pPr>
              <a:t>17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1.2.1.</a:t>
            </a:r>
            <a:r>
              <a:rPr lang="en-US" sz="3200" b="1" dirty="0">
                <a:solidFill>
                  <a:srgbClr val="FF33CC"/>
                </a:solidFill>
              </a:rPr>
              <a:t>	Abnormal Psychology</a:t>
            </a:r>
          </a:p>
        </p:txBody>
      </p:sp>
      <p:sp>
        <p:nvSpPr>
          <p:cNvPr id="4" name="Date Placeholder 3"/>
          <p:cNvSpPr>
            <a:spLocks noGrp="1"/>
          </p:cNvSpPr>
          <p:nvPr>
            <p:ph type="dt" sz="quarter" idx="10"/>
          </p:nvPr>
        </p:nvSpPr>
        <p:spPr/>
        <p:txBody>
          <a:bodyPr/>
          <a:lstStyle/>
          <a:p>
            <a:pPr>
              <a:defRPr/>
            </a:pPr>
            <a:fld id="{1D28C68F-2520-49F7-B572-67A3C0810247}" type="datetime9">
              <a:rPr lang="en-IN"/>
              <a:pPr>
                <a:defRPr/>
              </a:pPr>
              <a:t>22-10-2018 09:37:33</a:t>
            </a:fld>
            <a:endParaRPr lang="en-US"/>
          </a:p>
        </p:txBody>
      </p:sp>
      <p:sp>
        <p:nvSpPr>
          <p:cNvPr id="5" name="Slide Number Placeholder 4"/>
          <p:cNvSpPr>
            <a:spLocks noGrp="1"/>
          </p:cNvSpPr>
          <p:nvPr>
            <p:ph type="sldNum" sz="quarter" idx="12"/>
          </p:nvPr>
        </p:nvSpPr>
        <p:spPr/>
        <p:txBody>
          <a:bodyPr/>
          <a:lstStyle/>
          <a:p>
            <a:pPr>
              <a:defRPr/>
            </a:pPr>
            <a:fld id="{54118DB9-549D-42FA-9601-19BF1BA1819A}" type="slidenum">
              <a:rPr lang="en-US" smtClean="0"/>
              <a:pPr>
                <a:defRPr/>
              </a:pPr>
              <a:t>18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32774" name="Rectangle 3"/>
          <p:cNvSpPr>
            <a:spLocks noChangeArrowheads="1"/>
          </p:cNvSpPr>
          <p:nvPr/>
        </p:nvSpPr>
        <p:spPr bwMode="auto">
          <a:xfrm>
            <a:off x="914400" y="1676400"/>
            <a:ext cx="7772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Abnormal Psychology or Psychopathology is the most useful applied psychology which deals with psychological problems and their treatment</a:t>
            </a:r>
          </a:p>
          <a:p>
            <a:pPr marL="812800" indent="-812800">
              <a:spcBef>
                <a:spcPts val="1200"/>
              </a:spcBef>
              <a:buFont typeface="Arial" charset="0"/>
              <a:buChar char="•"/>
            </a:pPr>
            <a:r>
              <a:rPr lang="en-US" sz="2400" b="1" dirty="0">
                <a:solidFill>
                  <a:srgbClr val="0070C0"/>
                </a:solidFill>
              </a:rPr>
              <a:t>It deals with identification, prevention and treatment (therapy) of behaviour disorders, neurosis, psychoses, psycho somatic disorders, personality disorders, criminal behaviour and psychopaths</a:t>
            </a:r>
          </a:p>
          <a:p>
            <a:pPr marL="812800" indent="-812800">
              <a:spcBef>
                <a:spcPts val="1200"/>
              </a:spcBef>
              <a:buFont typeface="Arial" charset="0"/>
              <a:buChar char="•"/>
            </a:pPr>
            <a:r>
              <a:rPr lang="en-US" sz="2400" b="1" dirty="0">
                <a:solidFill>
                  <a:srgbClr val="0070C0"/>
                </a:solidFill>
              </a:rPr>
              <a:t>It is concerned with psycho analysis, counselling and other psycho therapies (ECT, drug therapy, occupational therapy, etc.)</a:t>
            </a:r>
          </a:p>
        </p:txBody>
      </p:sp>
    </p:spTree>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1.2.2.</a:t>
            </a:r>
            <a:r>
              <a:rPr lang="en-US" sz="3200" b="1" dirty="0">
                <a:solidFill>
                  <a:srgbClr val="FF33CC"/>
                </a:solidFill>
              </a:rPr>
              <a:t>	Clinical Psychology</a:t>
            </a:r>
          </a:p>
        </p:txBody>
      </p:sp>
      <p:sp>
        <p:nvSpPr>
          <p:cNvPr id="4" name="Date Placeholder 3"/>
          <p:cNvSpPr>
            <a:spLocks noGrp="1"/>
          </p:cNvSpPr>
          <p:nvPr>
            <p:ph type="dt" sz="quarter" idx="10"/>
          </p:nvPr>
        </p:nvSpPr>
        <p:spPr/>
        <p:txBody>
          <a:bodyPr/>
          <a:lstStyle/>
          <a:p>
            <a:pPr>
              <a:defRPr/>
            </a:pPr>
            <a:fld id="{7DCE693E-349A-4A02-AD15-C60B5BD70938}" type="datetime9">
              <a:rPr lang="en-IN"/>
              <a:pPr>
                <a:defRPr/>
              </a:pPr>
              <a:t>22-10-2018 09:37:33</a:t>
            </a:fld>
            <a:endParaRPr lang="en-US"/>
          </a:p>
        </p:txBody>
      </p:sp>
      <p:sp>
        <p:nvSpPr>
          <p:cNvPr id="5" name="Slide Number Placeholder 4"/>
          <p:cNvSpPr>
            <a:spLocks noGrp="1"/>
          </p:cNvSpPr>
          <p:nvPr>
            <p:ph type="sldNum" sz="quarter" idx="12"/>
          </p:nvPr>
        </p:nvSpPr>
        <p:spPr/>
        <p:txBody>
          <a:bodyPr/>
          <a:lstStyle/>
          <a:p>
            <a:pPr>
              <a:defRPr/>
            </a:pPr>
            <a:fld id="{E37CBBD3-D46F-4901-B680-16869D55334D}" type="slidenum">
              <a:rPr lang="en-US" smtClean="0"/>
              <a:pPr>
                <a:defRPr/>
              </a:pPr>
              <a:t>19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33798" name="Rectangle 3"/>
          <p:cNvSpPr>
            <a:spLocks noChangeArrowheads="1"/>
          </p:cNvSpPr>
          <p:nvPr/>
        </p:nvSpPr>
        <p:spPr bwMode="auto">
          <a:xfrm>
            <a:off x="914400" y="1676400"/>
            <a:ext cx="78486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Clinical psychology is the application of psychology to the understanding, treatment, and assessment of psychopathology, behavioural or mental health issues. </a:t>
            </a:r>
          </a:p>
          <a:p>
            <a:pPr marL="812800" indent="-812800">
              <a:spcBef>
                <a:spcPts val="1200"/>
              </a:spcBef>
              <a:buFont typeface="Arial" charset="0"/>
              <a:buChar char="•"/>
            </a:pPr>
            <a:r>
              <a:rPr lang="en-US" sz="2400" b="1" dirty="0">
                <a:solidFill>
                  <a:srgbClr val="0070C0"/>
                </a:solidFill>
              </a:rPr>
              <a:t>It has traditionally been associated with counselling and psychotherapy, although modern clinical psychology may take an eclectic approach </a:t>
            </a:r>
          </a:p>
          <a:p>
            <a:pPr marL="812800" indent="-812800">
              <a:spcBef>
                <a:spcPts val="1200"/>
              </a:spcBef>
              <a:buFont typeface="Arial" charset="0"/>
              <a:buChar char="•"/>
            </a:pPr>
            <a:r>
              <a:rPr lang="en-US" sz="2400" b="1" dirty="0">
                <a:solidFill>
                  <a:srgbClr val="0070C0"/>
                </a:solidFill>
              </a:rPr>
              <a:t>Typically, although working with many of the same clients as psychiatrists, clinical psychologists do not prescribe psychiatric drugs. </a:t>
            </a:r>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a:solidFill>
                  <a:srgbClr val="FF33CC"/>
                </a:solidFill>
              </a:rPr>
              <a:t>Definition of Psychology</a:t>
            </a:r>
          </a:p>
        </p:txBody>
      </p:sp>
      <p:sp>
        <p:nvSpPr>
          <p:cNvPr id="6147"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Psychology is the science of behavior </a:t>
            </a:r>
            <a:r>
              <a:rPr lang="en-US" sz="2400" b="1" i="1">
                <a:solidFill>
                  <a:srgbClr val="7030A0"/>
                </a:solidFill>
              </a:rPr>
              <a:t>(JB Watson, 1913)</a:t>
            </a:r>
          </a:p>
          <a:p>
            <a:pPr marL="812800" indent="-812800">
              <a:spcBef>
                <a:spcPts val="1200"/>
              </a:spcBef>
              <a:buFont typeface="Arial" charset="0"/>
              <a:buChar char="•"/>
            </a:pPr>
            <a:r>
              <a:rPr lang="en-US" sz="2400" b="1">
                <a:solidFill>
                  <a:srgbClr val="0070C0"/>
                </a:solidFill>
              </a:rPr>
              <a:t>Psychology is a science which aims to give us better understanding and </a:t>
            </a:r>
            <a:r>
              <a:rPr lang="en-US" sz="2400" b="1">
                <a:solidFill>
                  <a:srgbClr val="FF0000"/>
                </a:solidFill>
              </a:rPr>
              <a:t>control of the behaviour</a:t>
            </a:r>
            <a:r>
              <a:rPr lang="en-US" sz="2400" b="1">
                <a:solidFill>
                  <a:srgbClr val="0070C0"/>
                </a:solidFill>
              </a:rPr>
              <a:t> of the organism as a whole </a:t>
            </a:r>
            <a:r>
              <a:rPr lang="en-US" sz="2400" b="1" i="1">
                <a:solidFill>
                  <a:srgbClr val="7030A0"/>
                </a:solidFill>
              </a:rPr>
              <a:t>(William McDougall, 1949)</a:t>
            </a:r>
          </a:p>
          <a:p>
            <a:pPr marL="812800" indent="-812800">
              <a:spcBef>
                <a:spcPts val="1200"/>
              </a:spcBef>
              <a:buFont typeface="Arial" charset="0"/>
              <a:buChar char="•"/>
            </a:pPr>
            <a:r>
              <a:rPr lang="en-US" sz="2400" b="1">
                <a:solidFill>
                  <a:srgbClr val="0070C0"/>
                </a:solidFill>
              </a:rPr>
              <a:t>Psychology is a science and the properly trained psychologist is a </a:t>
            </a:r>
            <a:r>
              <a:rPr lang="en-US" sz="2400" b="1">
                <a:solidFill>
                  <a:srgbClr val="FF0000"/>
                </a:solidFill>
              </a:rPr>
              <a:t>scientist</a:t>
            </a:r>
            <a:r>
              <a:rPr lang="en-US" sz="2400" b="1">
                <a:solidFill>
                  <a:srgbClr val="0070C0"/>
                </a:solidFill>
              </a:rPr>
              <a:t> or at least a </a:t>
            </a:r>
            <a:r>
              <a:rPr lang="en-US" sz="2400" b="1">
                <a:solidFill>
                  <a:srgbClr val="FF0000"/>
                </a:solidFill>
              </a:rPr>
              <a:t>practitioner</a:t>
            </a:r>
            <a:r>
              <a:rPr lang="en-US" sz="2400" b="1">
                <a:solidFill>
                  <a:srgbClr val="0070C0"/>
                </a:solidFill>
              </a:rPr>
              <a:t> who uses scientific methods and information resulting from </a:t>
            </a:r>
            <a:r>
              <a:rPr lang="en-US" sz="2400" b="1">
                <a:solidFill>
                  <a:srgbClr val="FF0000"/>
                </a:solidFill>
              </a:rPr>
              <a:t>scientific investigation</a:t>
            </a:r>
            <a:r>
              <a:rPr lang="en-US" sz="2400" b="1">
                <a:solidFill>
                  <a:srgbClr val="0070C0"/>
                </a:solidFill>
              </a:rPr>
              <a:t> </a:t>
            </a:r>
            <a:r>
              <a:rPr lang="en-US" sz="2400" b="1" i="1">
                <a:solidFill>
                  <a:srgbClr val="7030A0"/>
                </a:solidFill>
              </a:rPr>
              <a:t>(NL Munn, 1967)</a:t>
            </a:r>
          </a:p>
        </p:txBody>
      </p:sp>
      <p:sp>
        <p:nvSpPr>
          <p:cNvPr id="4" name="Date Placeholder 3"/>
          <p:cNvSpPr>
            <a:spLocks noGrp="1"/>
          </p:cNvSpPr>
          <p:nvPr>
            <p:ph type="dt" sz="quarter" idx="10"/>
          </p:nvPr>
        </p:nvSpPr>
        <p:spPr/>
        <p:txBody>
          <a:bodyPr/>
          <a:lstStyle/>
          <a:p>
            <a:pPr>
              <a:defRPr/>
            </a:pPr>
            <a:fld id="{BD99D736-6492-4993-B8EA-E7874CCD5948}" type="datetime9">
              <a:rPr lang="en-IN"/>
              <a:pPr>
                <a:defRPr/>
              </a:pPr>
              <a:t>22-10-2018 09:37:25</a:t>
            </a:fld>
            <a:endParaRPr lang="en-US"/>
          </a:p>
        </p:txBody>
      </p:sp>
      <p:sp>
        <p:nvSpPr>
          <p:cNvPr id="5" name="Slide Number Placeholder 4"/>
          <p:cNvSpPr>
            <a:spLocks noGrp="1"/>
          </p:cNvSpPr>
          <p:nvPr>
            <p:ph type="sldNum" sz="quarter" idx="12"/>
          </p:nvPr>
        </p:nvSpPr>
        <p:spPr/>
        <p:txBody>
          <a:bodyPr/>
          <a:lstStyle/>
          <a:p>
            <a:pPr>
              <a:defRPr/>
            </a:pPr>
            <a:fld id="{EFF2F854-641C-4440-BEF6-63E5F946C750}" type="slidenum">
              <a:rPr lang="en-US" smtClean="0"/>
              <a:pPr>
                <a:defRPr/>
              </a:pPr>
              <a:t>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1.2.2.</a:t>
            </a:r>
            <a:r>
              <a:rPr lang="en-US" sz="3200" b="1" dirty="0">
                <a:solidFill>
                  <a:srgbClr val="FF33CC"/>
                </a:solidFill>
              </a:rPr>
              <a:t>	Clinical Psychology</a:t>
            </a:r>
          </a:p>
        </p:txBody>
      </p:sp>
      <p:sp>
        <p:nvSpPr>
          <p:cNvPr id="4" name="Date Placeholder 3"/>
          <p:cNvSpPr>
            <a:spLocks noGrp="1"/>
          </p:cNvSpPr>
          <p:nvPr>
            <p:ph type="dt" sz="quarter" idx="10"/>
          </p:nvPr>
        </p:nvSpPr>
        <p:spPr/>
        <p:txBody>
          <a:bodyPr/>
          <a:lstStyle/>
          <a:p>
            <a:pPr>
              <a:defRPr/>
            </a:pPr>
            <a:fld id="{3AB60332-9726-4D5A-BC9D-C92791FC0856}" type="datetime9">
              <a:rPr lang="en-IN"/>
              <a:pPr>
                <a:defRPr/>
              </a:pPr>
              <a:t>22-10-2018 09:37:33</a:t>
            </a:fld>
            <a:endParaRPr lang="en-US"/>
          </a:p>
        </p:txBody>
      </p:sp>
      <p:sp>
        <p:nvSpPr>
          <p:cNvPr id="5" name="Slide Number Placeholder 4"/>
          <p:cNvSpPr>
            <a:spLocks noGrp="1"/>
          </p:cNvSpPr>
          <p:nvPr>
            <p:ph type="sldNum" sz="quarter" idx="12"/>
          </p:nvPr>
        </p:nvSpPr>
        <p:spPr/>
        <p:txBody>
          <a:bodyPr/>
          <a:lstStyle/>
          <a:p>
            <a:pPr>
              <a:defRPr/>
            </a:pPr>
            <a:fld id="{CFEFA711-38D2-4045-B3E8-BD36D9CCE320}" type="slidenum">
              <a:rPr lang="en-US" smtClean="0"/>
              <a:pPr>
                <a:defRPr/>
              </a:pPr>
              <a:t>20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34822" name="Rectangle 3"/>
          <p:cNvSpPr>
            <a:spLocks noChangeArrowheads="1"/>
          </p:cNvSpPr>
          <p:nvPr/>
        </p:nvSpPr>
        <p:spPr bwMode="auto">
          <a:xfrm>
            <a:off x="914400" y="1676400"/>
            <a:ext cx="78486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Clinical psychologists largely work within the scientist-practitioner model where clinical problems are formulated as hypotheses to be tested as information is gathered about the patient and his or her mental state. </a:t>
            </a:r>
          </a:p>
          <a:p>
            <a:pPr marL="812800" indent="-812800">
              <a:spcBef>
                <a:spcPts val="1200"/>
              </a:spcBef>
              <a:buFont typeface="Arial" charset="0"/>
              <a:buChar char="•"/>
            </a:pPr>
            <a:r>
              <a:rPr lang="en-US" sz="2400" b="1">
                <a:solidFill>
                  <a:srgbClr val="0070C0"/>
                </a:solidFill>
              </a:rPr>
              <a:t>Some clinical psychologists may focus on the clinical management of patients with brain injury. This is known as clinical Neuro-psychology and typically involves additional training in brain function.</a:t>
            </a:r>
          </a:p>
        </p:txBody>
      </p:sp>
    </p:spTree>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1.2.3.</a:t>
            </a:r>
            <a:r>
              <a:rPr lang="en-US" sz="3200" b="1" dirty="0">
                <a:solidFill>
                  <a:srgbClr val="FF33CC"/>
                </a:solidFill>
              </a:rPr>
              <a:t>	Educational Psychology</a:t>
            </a:r>
          </a:p>
        </p:txBody>
      </p:sp>
      <p:sp>
        <p:nvSpPr>
          <p:cNvPr id="4" name="Date Placeholder 3"/>
          <p:cNvSpPr>
            <a:spLocks noGrp="1"/>
          </p:cNvSpPr>
          <p:nvPr>
            <p:ph type="dt" sz="quarter" idx="10"/>
          </p:nvPr>
        </p:nvSpPr>
        <p:spPr/>
        <p:txBody>
          <a:bodyPr/>
          <a:lstStyle/>
          <a:p>
            <a:pPr>
              <a:defRPr/>
            </a:pPr>
            <a:fld id="{5B5C73C3-491E-47DE-A1E8-B9DB72D84B49}" type="datetime9">
              <a:rPr lang="en-IN"/>
              <a:pPr>
                <a:defRPr/>
              </a:pPr>
              <a:t>22-10-2018 09:37:34</a:t>
            </a:fld>
            <a:endParaRPr lang="en-US"/>
          </a:p>
        </p:txBody>
      </p:sp>
      <p:sp>
        <p:nvSpPr>
          <p:cNvPr id="5" name="Slide Number Placeholder 4"/>
          <p:cNvSpPr>
            <a:spLocks noGrp="1"/>
          </p:cNvSpPr>
          <p:nvPr>
            <p:ph type="sldNum" sz="quarter" idx="12"/>
          </p:nvPr>
        </p:nvSpPr>
        <p:spPr/>
        <p:txBody>
          <a:bodyPr/>
          <a:lstStyle/>
          <a:p>
            <a:pPr>
              <a:defRPr/>
            </a:pPr>
            <a:fld id="{8E119227-1FBC-4076-89A2-2FB0B9D053A4}" type="slidenum">
              <a:rPr lang="en-US" smtClean="0"/>
              <a:pPr>
                <a:defRPr/>
              </a:pPr>
              <a:t>21</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3584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Educational psychology largely seeks to understand how learning can best take place in educational situations. </a:t>
            </a:r>
          </a:p>
          <a:p>
            <a:pPr marL="812800" indent="-812800">
              <a:spcBef>
                <a:spcPts val="1200"/>
              </a:spcBef>
              <a:buFont typeface="Arial" charset="0"/>
              <a:buChar char="•"/>
            </a:pPr>
            <a:r>
              <a:rPr lang="en-US" sz="2400" b="1" dirty="0">
                <a:solidFill>
                  <a:srgbClr val="0070C0"/>
                </a:solidFill>
              </a:rPr>
              <a:t>Because of this, the work of child psychologists such as Lev </a:t>
            </a:r>
            <a:r>
              <a:rPr lang="en-US" sz="2400" b="1" dirty="0" err="1">
                <a:solidFill>
                  <a:srgbClr val="0070C0"/>
                </a:solidFill>
              </a:rPr>
              <a:t>Vygotsky</a:t>
            </a:r>
            <a:r>
              <a:rPr lang="en-US" sz="2400" b="1" dirty="0">
                <a:solidFill>
                  <a:srgbClr val="0070C0"/>
                </a:solidFill>
              </a:rPr>
              <a:t>, Jean Piaget and Jerome Bruner has been influential in creating teaching methods and educational practices</a:t>
            </a:r>
          </a:p>
          <a:p>
            <a:pPr marL="812800" indent="-812800">
              <a:spcBef>
                <a:spcPts val="1200"/>
              </a:spcBef>
              <a:buFont typeface="Arial" charset="0"/>
              <a:buChar char="•"/>
            </a:pPr>
            <a:r>
              <a:rPr lang="en-US" sz="2400" b="1" dirty="0">
                <a:solidFill>
                  <a:srgbClr val="0070C0"/>
                </a:solidFill>
              </a:rPr>
              <a:t>Pedagogy is the branch of psychology that deals with facilitation of learning and teaching.</a:t>
            </a:r>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1.2.3.</a:t>
            </a:r>
            <a:r>
              <a:rPr lang="en-US" sz="3200" b="1" dirty="0">
                <a:solidFill>
                  <a:srgbClr val="FF33CC"/>
                </a:solidFill>
              </a:rPr>
              <a:t>	Educational Psychology</a:t>
            </a:r>
          </a:p>
        </p:txBody>
      </p:sp>
      <p:sp>
        <p:nvSpPr>
          <p:cNvPr id="4" name="Date Placeholder 3"/>
          <p:cNvSpPr>
            <a:spLocks noGrp="1"/>
          </p:cNvSpPr>
          <p:nvPr>
            <p:ph type="dt" sz="quarter" idx="10"/>
          </p:nvPr>
        </p:nvSpPr>
        <p:spPr/>
        <p:txBody>
          <a:bodyPr/>
          <a:lstStyle/>
          <a:p>
            <a:pPr>
              <a:defRPr/>
            </a:pPr>
            <a:fld id="{0D9B392D-2765-4DC5-A8BA-60EB46E074CB}" type="datetime9">
              <a:rPr lang="en-IN"/>
              <a:pPr>
                <a:defRPr/>
              </a:pPr>
              <a:t>22-10-2018 09:37:34</a:t>
            </a:fld>
            <a:endParaRPr lang="en-US"/>
          </a:p>
        </p:txBody>
      </p:sp>
      <p:sp>
        <p:nvSpPr>
          <p:cNvPr id="5" name="Slide Number Placeholder 4"/>
          <p:cNvSpPr>
            <a:spLocks noGrp="1"/>
          </p:cNvSpPr>
          <p:nvPr>
            <p:ph type="sldNum" sz="quarter" idx="12"/>
          </p:nvPr>
        </p:nvSpPr>
        <p:spPr/>
        <p:txBody>
          <a:bodyPr/>
          <a:lstStyle/>
          <a:p>
            <a:pPr>
              <a:defRPr/>
            </a:pPr>
            <a:fld id="{E06D0D10-9F6E-4A0A-8AA3-1380CD5C483B}" type="slidenum">
              <a:rPr lang="en-US" smtClean="0"/>
              <a:pPr>
                <a:defRPr/>
              </a:pPr>
              <a:t>22</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36870" name="Rectangle 3"/>
          <p:cNvSpPr>
            <a:spLocks noChangeArrowheads="1"/>
          </p:cNvSpPr>
          <p:nvPr/>
        </p:nvSpPr>
        <p:spPr bwMode="auto">
          <a:xfrm>
            <a:off x="609600" y="1676400"/>
            <a:ext cx="79248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It also deals with learning disabilities and their treatment</a:t>
            </a:r>
          </a:p>
          <a:p>
            <a:pPr marL="812800" indent="-812800">
              <a:spcBef>
                <a:spcPts val="1200"/>
              </a:spcBef>
              <a:buFont typeface="Arial" charset="0"/>
              <a:buChar char="•"/>
            </a:pPr>
            <a:r>
              <a:rPr lang="en-US" sz="2400" b="1" dirty="0">
                <a:solidFill>
                  <a:srgbClr val="0070C0"/>
                </a:solidFill>
              </a:rPr>
              <a:t>Identification and assessment of abilities and aptitudes is also the function of educational psychologists. </a:t>
            </a:r>
          </a:p>
          <a:p>
            <a:pPr marL="812800" indent="-812800">
              <a:spcBef>
                <a:spcPts val="1200"/>
              </a:spcBef>
              <a:buFont typeface="Arial" charset="0"/>
              <a:buChar char="•"/>
            </a:pPr>
            <a:r>
              <a:rPr lang="en-US" sz="2400" b="1" dirty="0">
                <a:solidFill>
                  <a:srgbClr val="0070C0"/>
                </a:solidFill>
              </a:rPr>
              <a:t>Vocational and career guidance and counselling</a:t>
            </a:r>
          </a:p>
          <a:p>
            <a:pPr marL="812800" indent="-812800">
              <a:spcBef>
                <a:spcPts val="1200"/>
              </a:spcBef>
              <a:buFont typeface="Arial" charset="0"/>
              <a:buChar char="•"/>
            </a:pPr>
            <a:r>
              <a:rPr lang="en-US" sz="2400" b="1" dirty="0">
                <a:solidFill>
                  <a:srgbClr val="0070C0"/>
                </a:solidFill>
              </a:rPr>
              <a:t>It deals with learning environment, programming the learning sequences, preparation of learning and teaching aids, discipline, designing of achievement tests etc.</a:t>
            </a:r>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1.2.4.</a:t>
            </a:r>
            <a:r>
              <a:rPr lang="en-US" sz="3200" b="1" dirty="0">
                <a:solidFill>
                  <a:srgbClr val="FF33CC"/>
                </a:solidFill>
              </a:rPr>
              <a:t>	Industrial Psychology</a:t>
            </a:r>
          </a:p>
        </p:txBody>
      </p:sp>
      <p:sp>
        <p:nvSpPr>
          <p:cNvPr id="4" name="Date Placeholder 3"/>
          <p:cNvSpPr>
            <a:spLocks noGrp="1"/>
          </p:cNvSpPr>
          <p:nvPr>
            <p:ph type="dt" sz="quarter" idx="10"/>
          </p:nvPr>
        </p:nvSpPr>
        <p:spPr/>
        <p:txBody>
          <a:bodyPr/>
          <a:lstStyle/>
          <a:p>
            <a:pPr>
              <a:defRPr/>
            </a:pPr>
            <a:fld id="{926B71B9-190E-4FCE-AE9D-62748A9F3CE0}" type="datetime9">
              <a:rPr lang="en-IN"/>
              <a:pPr>
                <a:defRPr/>
              </a:pPr>
              <a:t>22-10-2018 09:37:34</a:t>
            </a:fld>
            <a:endParaRPr lang="en-US"/>
          </a:p>
        </p:txBody>
      </p:sp>
      <p:sp>
        <p:nvSpPr>
          <p:cNvPr id="5" name="Slide Number Placeholder 4"/>
          <p:cNvSpPr>
            <a:spLocks noGrp="1"/>
          </p:cNvSpPr>
          <p:nvPr>
            <p:ph type="sldNum" sz="quarter" idx="12"/>
          </p:nvPr>
        </p:nvSpPr>
        <p:spPr/>
        <p:txBody>
          <a:bodyPr/>
          <a:lstStyle/>
          <a:p>
            <a:pPr>
              <a:defRPr/>
            </a:pPr>
            <a:fld id="{0E8CAF06-4A3C-4C76-B90C-3FCAEE9876EC}" type="slidenum">
              <a:rPr lang="en-US" smtClean="0"/>
              <a:pPr>
                <a:defRPr/>
              </a:pPr>
              <a:t>23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37894" name="Rectangle 3"/>
          <p:cNvSpPr>
            <a:spLocks noChangeArrowheads="1"/>
          </p:cNvSpPr>
          <p:nvPr/>
        </p:nvSpPr>
        <p:spPr bwMode="auto">
          <a:xfrm>
            <a:off x="228600" y="1676400"/>
            <a:ext cx="83820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Psychology that is applied in industry and management</a:t>
            </a:r>
          </a:p>
          <a:p>
            <a:pPr marL="812800" indent="-812800">
              <a:spcBef>
                <a:spcPts val="1200"/>
              </a:spcBef>
              <a:buFont typeface="Arial" charset="0"/>
              <a:buChar char="•"/>
            </a:pPr>
            <a:r>
              <a:rPr lang="en-US" sz="2400" b="1" dirty="0">
                <a:solidFill>
                  <a:srgbClr val="0070C0"/>
                </a:solidFill>
              </a:rPr>
              <a:t>Involved with the application of psychology to the world of business, industry and commerce</a:t>
            </a:r>
          </a:p>
          <a:p>
            <a:pPr marL="812800" indent="-812800">
              <a:spcBef>
                <a:spcPts val="1200"/>
              </a:spcBef>
              <a:buFont typeface="Arial" charset="0"/>
              <a:buChar char="•"/>
            </a:pPr>
            <a:r>
              <a:rPr lang="en-US" sz="2400" b="1" dirty="0">
                <a:solidFill>
                  <a:srgbClr val="0070C0"/>
                </a:solidFill>
              </a:rPr>
              <a:t>organizational psychology focuses to varying degrees on the psychology of the workforce, customer and consumer</a:t>
            </a:r>
          </a:p>
          <a:p>
            <a:pPr marL="812800" indent="-812800">
              <a:spcBef>
                <a:spcPts val="1200"/>
              </a:spcBef>
              <a:buFont typeface="Arial" charset="0"/>
              <a:buChar char="•"/>
            </a:pPr>
            <a:r>
              <a:rPr lang="en-US" sz="2400" b="1" dirty="0">
                <a:solidFill>
                  <a:srgbClr val="0070C0"/>
                </a:solidFill>
              </a:rPr>
              <a:t>Industrial psychology deals with aptitude tests, selection, training, development, appraisal and promotion of work force, designing of work environment</a:t>
            </a:r>
          </a:p>
        </p:txBody>
      </p:sp>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1.2.4.</a:t>
            </a:r>
            <a:r>
              <a:rPr lang="en-US" sz="3200" b="1" dirty="0">
                <a:solidFill>
                  <a:srgbClr val="FF33CC"/>
                </a:solidFill>
              </a:rPr>
              <a:t>	Industrial Psychology</a:t>
            </a:r>
          </a:p>
        </p:txBody>
      </p:sp>
      <p:sp>
        <p:nvSpPr>
          <p:cNvPr id="4" name="Date Placeholder 3"/>
          <p:cNvSpPr>
            <a:spLocks noGrp="1"/>
          </p:cNvSpPr>
          <p:nvPr>
            <p:ph type="dt" sz="quarter" idx="10"/>
          </p:nvPr>
        </p:nvSpPr>
        <p:spPr/>
        <p:txBody>
          <a:bodyPr/>
          <a:lstStyle/>
          <a:p>
            <a:pPr>
              <a:defRPr/>
            </a:pPr>
            <a:fld id="{907CC8C1-BD8F-41C2-B274-C591193B7CEC}" type="datetime9">
              <a:rPr lang="en-IN"/>
              <a:pPr>
                <a:defRPr/>
              </a:pPr>
              <a:t>22-10-2018 09:37:35</a:t>
            </a:fld>
            <a:endParaRPr lang="en-US"/>
          </a:p>
        </p:txBody>
      </p:sp>
      <p:sp>
        <p:nvSpPr>
          <p:cNvPr id="5" name="Slide Number Placeholder 4"/>
          <p:cNvSpPr>
            <a:spLocks noGrp="1"/>
          </p:cNvSpPr>
          <p:nvPr>
            <p:ph type="sldNum" sz="quarter" idx="12"/>
          </p:nvPr>
        </p:nvSpPr>
        <p:spPr/>
        <p:txBody>
          <a:bodyPr/>
          <a:lstStyle/>
          <a:p>
            <a:pPr>
              <a:defRPr/>
            </a:pPr>
            <a:fld id="{4E764FC4-8C2D-439D-8D32-3122300E519A}" type="slidenum">
              <a:rPr lang="en-US" smtClean="0"/>
              <a:pPr>
                <a:defRPr/>
              </a:pPr>
              <a:t>24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3891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Psychological tests and knowledge of managerial psychology are used in managerial functions such as recruitment, training, appraisal, job satisfaction, work behaviour, stress at work and management. </a:t>
            </a:r>
          </a:p>
          <a:p>
            <a:pPr marL="812800" indent="-812800">
              <a:spcBef>
                <a:spcPts val="1200"/>
              </a:spcBef>
              <a:buFont typeface="Arial" charset="0"/>
              <a:buChar char="•"/>
            </a:pPr>
            <a:r>
              <a:rPr lang="en-US" sz="2400" b="1">
                <a:solidFill>
                  <a:srgbClr val="0070C0"/>
                </a:solidFill>
              </a:rPr>
              <a:t>Psychologists may also work on job design, interaction with machines or software, advertising, sales, and marketing, to aid functionality and safety </a:t>
            </a:r>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1.2.5.</a:t>
            </a:r>
            <a:r>
              <a:rPr lang="en-US" sz="3200" b="1" dirty="0">
                <a:solidFill>
                  <a:srgbClr val="FF33CC"/>
                </a:solidFill>
              </a:rPr>
              <a:t>	Experimental Psychology</a:t>
            </a:r>
          </a:p>
        </p:txBody>
      </p:sp>
      <p:sp>
        <p:nvSpPr>
          <p:cNvPr id="4" name="Date Placeholder 3"/>
          <p:cNvSpPr>
            <a:spLocks noGrp="1"/>
          </p:cNvSpPr>
          <p:nvPr>
            <p:ph type="dt" sz="quarter" idx="10"/>
          </p:nvPr>
        </p:nvSpPr>
        <p:spPr/>
        <p:txBody>
          <a:bodyPr/>
          <a:lstStyle/>
          <a:p>
            <a:pPr>
              <a:defRPr/>
            </a:pPr>
            <a:fld id="{507C8BEF-335A-410C-905E-14B37B886DDA}" type="datetime9">
              <a:rPr lang="en-IN"/>
              <a:pPr>
                <a:defRPr/>
              </a:pPr>
              <a:t>22-10-2018 09:37:35</a:t>
            </a:fld>
            <a:endParaRPr lang="en-US"/>
          </a:p>
        </p:txBody>
      </p:sp>
      <p:sp>
        <p:nvSpPr>
          <p:cNvPr id="5" name="Slide Number Placeholder 4"/>
          <p:cNvSpPr>
            <a:spLocks noGrp="1"/>
          </p:cNvSpPr>
          <p:nvPr>
            <p:ph type="sldNum" sz="quarter" idx="12"/>
          </p:nvPr>
        </p:nvSpPr>
        <p:spPr/>
        <p:txBody>
          <a:bodyPr/>
          <a:lstStyle/>
          <a:p>
            <a:pPr>
              <a:defRPr/>
            </a:pPr>
            <a:fld id="{F2367F4A-E7F3-4A4B-BDC6-1399C6CF054E}" type="slidenum">
              <a:rPr lang="en-US" smtClean="0"/>
              <a:pPr>
                <a:defRPr/>
              </a:pPr>
              <a:t>25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3994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Psychometry or experimental psychology deals with conducting experiments on sensation and perception and developing psychological tests and scales such as personality tests, rating scales, inventories, attitude scales, performance tests, aptitude tests and achievement tests</a:t>
            </a:r>
          </a:p>
          <a:p>
            <a:pPr marL="812800" indent="-812800">
              <a:spcBef>
                <a:spcPts val="1200"/>
              </a:spcBef>
              <a:buFont typeface="Arial" charset="0"/>
              <a:buChar char="•"/>
            </a:pPr>
            <a:r>
              <a:rPr lang="en-US" sz="2400" b="1" dirty="0">
                <a:solidFill>
                  <a:srgbClr val="0070C0"/>
                </a:solidFill>
              </a:rPr>
              <a:t>It is also concerned with psychological and clinical research for the production of new knowledge and verification of existing knowledge in the applied fields of psychology</a:t>
            </a:r>
          </a:p>
        </p:txBody>
      </p:sp>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914400" y="228600"/>
            <a:ext cx="7772400" cy="762000"/>
          </a:xfrm>
          <a:prstGeom prst="rect">
            <a:avLst/>
          </a:prstGeom>
          <a:noFill/>
          <a:ln w="9525">
            <a:noFill/>
            <a:miter lim="800000"/>
            <a:headEnd/>
            <a:tailEnd/>
          </a:ln>
        </p:spPr>
        <p:txBody>
          <a:bodyPr anchor="ctr"/>
          <a:lstStyle/>
          <a:p>
            <a:pPr algn="ctr"/>
            <a:r>
              <a:rPr lang="en-US" sz="3200" b="1" dirty="0" smtClean="0">
                <a:solidFill>
                  <a:srgbClr val="FF33CC"/>
                </a:solidFill>
              </a:rPr>
              <a:t>1.2.6.</a:t>
            </a:r>
            <a:r>
              <a:rPr lang="en-US" sz="3200" b="1" dirty="0">
                <a:solidFill>
                  <a:srgbClr val="FF33CC"/>
                </a:solidFill>
              </a:rPr>
              <a:t>	Developmental Psychology</a:t>
            </a:r>
          </a:p>
        </p:txBody>
      </p:sp>
      <p:sp>
        <p:nvSpPr>
          <p:cNvPr id="4" name="Date Placeholder 3"/>
          <p:cNvSpPr>
            <a:spLocks noGrp="1"/>
          </p:cNvSpPr>
          <p:nvPr>
            <p:ph type="dt" sz="quarter" idx="10"/>
          </p:nvPr>
        </p:nvSpPr>
        <p:spPr/>
        <p:txBody>
          <a:bodyPr/>
          <a:lstStyle/>
          <a:p>
            <a:pPr>
              <a:defRPr/>
            </a:pPr>
            <a:fld id="{3E182134-DF8B-4E79-AC3D-233B300F3253}" type="datetime9">
              <a:rPr lang="en-IN"/>
              <a:pPr>
                <a:defRPr/>
              </a:pPr>
              <a:t>22-10-2018 09:37:35</a:t>
            </a:fld>
            <a:endParaRPr lang="en-US"/>
          </a:p>
        </p:txBody>
      </p:sp>
      <p:sp>
        <p:nvSpPr>
          <p:cNvPr id="5" name="Slide Number Placeholder 4"/>
          <p:cNvSpPr>
            <a:spLocks noGrp="1"/>
          </p:cNvSpPr>
          <p:nvPr>
            <p:ph type="sldNum" sz="quarter" idx="12"/>
          </p:nvPr>
        </p:nvSpPr>
        <p:spPr/>
        <p:txBody>
          <a:bodyPr/>
          <a:lstStyle/>
          <a:p>
            <a:pPr>
              <a:defRPr/>
            </a:pPr>
            <a:fld id="{4F96081F-00EF-4D43-9199-F4F0FA8813EB}" type="slidenum">
              <a:rPr lang="en-US" smtClean="0"/>
              <a:pPr>
                <a:defRPr/>
              </a:pPr>
              <a:t>26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0966" name="Rectangle 3"/>
          <p:cNvSpPr>
            <a:spLocks noChangeArrowheads="1"/>
          </p:cNvSpPr>
          <p:nvPr/>
        </p:nvSpPr>
        <p:spPr bwMode="auto">
          <a:xfrm>
            <a:off x="0" y="914400"/>
            <a:ext cx="8839200" cy="51816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A study on life span development of human being</a:t>
            </a:r>
          </a:p>
          <a:p>
            <a:pPr marL="812800" indent="-812800">
              <a:spcBef>
                <a:spcPts val="1200"/>
              </a:spcBef>
              <a:buFont typeface="Arial" charset="0"/>
              <a:buChar char="•"/>
            </a:pPr>
            <a:r>
              <a:rPr lang="en-US" sz="2400" b="1" dirty="0">
                <a:solidFill>
                  <a:srgbClr val="0070C0"/>
                </a:solidFill>
              </a:rPr>
              <a:t>Largely focusing on the development of the human mind through childhood (although development through adulthood is also studied), developmental psychology seeks to understand how children come to perceive, understand, and act within the world. </a:t>
            </a:r>
          </a:p>
          <a:p>
            <a:pPr marL="812800" indent="-812800">
              <a:spcBef>
                <a:spcPts val="1200"/>
              </a:spcBef>
              <a:buFont typeface="Arial" charset="0"/>
              <a:buChar char="•"/>
            </a:pPr>
            <a:r>
              <a:rPr lang="en-US" sz="2400" b="1" dirty="0">
                <a:solidFill>
                  <a:srgbClr val="0070C0"/>
                </a:solidFill>
              </a:rPr>
              <a:t>This may focus on intellectual, cognitive, neural, social, or moral development and involve a number of unique research methods to engage children in experimental tasks. </a:t>
            </a:r>
          </a:p>
          <a:p>
            <a:pPr marL="812800" indent="-812800">
              <a:spcBef>
                <a:spcPts val="1200"/>
              </a:spcBef>
              <a:buFont typeface="Arial" charset="0"/>
              <a:buChar char="•"/>
            </a:pPr>
            <a:r>
              <a:rPr lang="en-US" sz="2400" b="1" dirty="0">
                <a:solidFill>
                  <a:srgbClr val="0070C0"/>
                </a:solidFill>
              </a:rPr>
              <a:t>These tasks often resemble specially designed games and activities that are both enjoyable for the child and scientifically useful. </a:t>
            </a:r>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914400" y="457200"/>
            <a:ext cx="7772400" cy="609600"/>
          </a:xfrm>
          <a:prstGeom prst="rect">
            <a:avLst/>
          </a:prstGeom>
          <a:noFill/>
          <a:ln w="9525">
            <a:noFill/>
            <a:miter lim="800000"/>
            <a:headEnd/>
            <a:tailEnd/>
          </a:ln>
        </p:spPr>
        <p:txBody>
          <a:bodyPr anchor="ctr"/>
          <a:lstStyle/>
          <a:p>
            <a:pPr algn="ctr"/>
            <a:r>
              <a:rPr lang="en-US" sz="3200" b="1" dirty="0" smtClean="0">
                <a:solidFill>
                  <a:srgbClr val="FF33CC"/>
                </a:solidFill>
              </a:rPr>
              <a:t>1.2.7.</a:t>
            </a:r>
            <a:r>
              <a:rPr lang="en-US" sz="3200" b="1" dirty="0">
                <a:solidFill>
                  <a:srgbClr val="FF33CC"/>
                </a:solidFill>
              </a:rPr>
              <a:t>	Child Psychology</a:t>
            </a:r>
          </a:p>
        </p:txBody>
      </p:sp>
      <p:sp>
        <p:nvSpPr>
          <p:cNvPr id="4" name="Date Placeholder 3"/>
          <p:cNvSpPr>
            <a:spLocks noGrp="1"/>
          </p:cNvSpPr>
          <p:nvPr>
            <p:ph type="dt" sz="quarter" idx="10"/>
          </p:nvPr>
        </p:nvSpPr>
        <p:spPr/>
        <p:txBody>
          <a:bodyPr/>
          <a:lstStyle/>
          <a:p>
            <a:pPr>
              <a:defRPr/>
            </a:pPr>
            <a:fld id="{C61AA87E-7E87-48C2-9517-0BC4F2D08A84}" type="datetime9">
              <a:rPr lang="en-IN"/>
              <a:pPr>
                <a:defRPr/>
              </a:pPr>
              <a:t>22-10-2018 09:37:35</a:t>
            </a:fld>
            <a:endParaRPr lang="en-US"/>
          </a:p>
        </p:txBody>
      </p:sp>
      <p:sp>
        <p:nvSpPr>
          <p:cNvPr id="5" name="Slide Number Placeholder 4"/>
          <p:cNvSpPr>
            <a:spLocks noGrp="1"/>
          </p:cNvSpPr>
          <p:nvPr>
            <p:ph type="sldNum" sz="quarter" idx="12"/>
          </p:nvPr>
        </p:nvSpPr>
        <p:spPr/>
        <p:txBody>
          <a:bodyPr/>
          <a:lstStyle/>
          <a:p>
            <a:pPr>
              <a:defRPr/>
            </a:pPr>
            <a:fld id="{719D1E56-7F23-4A8C-917F-B3CA44A0061A}" type="slidenum">
              <a:rPr lang="en-US" smtClean="0"/>
              <a:pPr>
                <a:defRPr/>
              </a:pPr>
              <a:t>27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1990" name="Rectangle 3"/>
          <p:cNvSpPr>
            <a:spLocks noChangeArrowheads="1"/>
          </p:cNvSpPr>
          <p:nvPr/>
        </p:nvSpPr>
        <p:spPr bwMode="auto">
          <a:xfrm>
            <a:off x="0" y="1066800"/>
            <a:ext cx="8915400" cy="50292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It deals with child development, diagnosis of developmental problems in the children and treatment of development disorders in the children</a:t>
            </a:r>
          </a:p>
          <a:p>
            <a:pPr marL="812800" indent="-812800">
              <a:spcBef>
                <a:spcPts val="1200"/>
              </a:spcBef>
              <a:buFont typeface="Arial" charset="0"/>
              <a:buChar char="•"/>
            </a:pPr>
            <a:r>
              <a:rPr lang="en-US" sz="2400" b="1" dirty="0">
                <a:solidFill>
                  <a:srgbClr val="0070C0"/>
                </a:solidFill>
              </a:rPr>
              <a:t>Diagnosis of child pathology is not easy as the children and infants are not able to </a:t>
            </a:r>
            <a:r>
              <a:rPr lang="en-US" sz="2400" b="1" dirty="0" err="1">
                <a:solidFill>
                  <a:srgbClr val="0070C0"/>
                </a:solidFill>
              </a:rPr>
              <a:t>verbalise</a:t>
            </a:r>
            <a:r>
              <a:rPr lang="en-US" sz="2400" b="1" dirty="0">
                <a:solidFill>
                  <a:srgbClr val="0070C0"/>
                </a:solidFill>
              </a:rPr>
              <a:t> their problems</a:t>
            </a:r>
          </a:p>
          <a:p>
            <a:pPr marL="812800" indent="-812800">
              <a:spcBef>
                <a:spcPts val="1200"/>
              </a:spcBef>
              <a:buFont typeface="Arial" charset="0"/>
              <a:buChar char="•"/>
            </a:pPr>
            <a:r>
              <a:rPr lang="en-US" sz="2400" b="1" dirty="0">
                <a:solidFill>
                  <a:srgbClr val="0070C0"/>
                </a:solidFill>
              </a:rPr>
              <a:t>Various techniques of projection are used in diagnosis of children’s problems and illness</a:t>
            </a:r>
          </a:p>
          <a:p>
            <a:pPr marL="812800" indent="-812800">
              <a:spcBef>
                <a:spcPts val="1200"/>
              </a:spcBef>
              <a:buFont typeface="Arial" charset="0"/>
              <a:buChar char="•"/>
            </a:pPr>
            <a:r>
              <a:rPr lang="en-US" sz="2400" b="1" dirty="0">
                <a:solidFill>
                  <a:srgbClr val="0070C0"/>
                </a:solidFill>
              </a:rPr>
              <a:t>Child psychology is also concerned with identification of learning disabilities, assessment of </a:t>
            </a:r>
            <a:r>
              <a:rPr lang="en-US" sz="2400" b="1" dirty="0" smtClean="0">
                <a:solidFill>
                  <a:srgbClr val="0070C0"/>
                </a:solidFill>
              </a:rPr>
              <a:t>Intelligence Quotient and Emotional Quotient</a:t>
            </a:r>
            <a:endParaRPr lang="en-US" sz="2400" b="1" dirty="0">
              <a:solidFill>
                <a:srgbClr val="0070C0"/>
              </a:solidFill>
            </a:endParaRPr>
          </a:p>
          <a:p>
            <a:pPr marL="812800" indent="-812800">
              <a:spcBef>
                <a:spcPts val="1200"/>
              </a:spcBef>
              <a:buFont typeface="Arial" charset="0"/>
              <a:buChar char="•"/>
            </a:pPr>
            <a:r>
              <a:rPr lang="en-US" sz="2400" b="1" dirty="0">
                <a:solidFill>
                  <a:srgbClr val="0070C0"/>
                </a:solidFill>
              </a:rPr>
              <a:t>Child psychologists are also working with the children with disabilities </a:t>
            </a:r>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1.2.8.</a:t>
            </a:r>
            <a:r>
              <a:rPr lang="en-US" sz="3200" b="1" dirty="0">
                <a:solidFill>
                  <a:srgbClr val="FF33CC"/>
                </a:solidFill>
              </a:rPr>
              <a:t>	Adult Psychology</a:t>
            </a:r>
          </a:p>
        </p:txBody>
      </p:sp>
      <p:sp>
        <p:nvSpPr>
          <p:cNvPr id="4" name="Date Placeholder 3"/>
          <p:cNvSpPr>
            <a:spLocks noGrp="1"/>
          </p:cNvSpPr>
          <p:nvPr>
            <p:ph type="dt" sz="quarter" idx="10"/>
          </p:nvPr>
        </p:nvSpPr>
        <p:spPr/>
        <p:txBody>
          <a:bodyPr/>
          <a:lstStyle/>
          <a:p>
            <a:pPr>
              <a:defRPr/>
            </a:pPr>
            <a:fld id="{AAD57C38-4B44-49D9-896E-9039358E7D03}" type="datetime9">
              <a:rPr lang="en-IN"/>
              <a:pPr>
                <a:defRPr/>
              </a:pPr>
              <a:t>22-10-2018 09:37:36</a:t>
            </a:fld>
            <a:endParaRPr lang="en-US"/>
          </a:p>
        </p:txBody>
      </p:sp>
      <p:sp>
        <p:nvSpPr>
          <p:cNvPr id="5" name="Slide Number Placeholder 4"/>
          <p:cNvSpPr>
            <a:spLocks noGrp="1"/>
          </p:cNvSpPr>
          <p:nvPr>
            <p:ph type="sldNum" sz="quarter" idx="12"/>
          </p:nvPr>
        </p:nvSpPr>
        <p:spPr/>
        <p:txBody>
          <a:bodyPr/>
          <a:lstStyle/>
          <a:p>
            <a:pPr>
              <a:defRPr/>
            </a:pPr>
            <a:fld id="{BA12CB63-9CED-4556-B400-B9B52D034B9A}" type="slidenum">
              <a:rPr lang="en-US" smtClean="0"/>
              <a:pPr>
                <a:defRPr/>
              </a:pPr>
              <a:t>28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3014"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In contrast to child psychologists, adult psychologists are concerned with the development issues of the adolescents and adults</a:t>
            </a:r>
          </a:p>
          <a:p>
            <a:pPr marL="812800" indent="-812800">
              <a:spcBef>
                <a:spcPts val="1200"/>
              </a:spcBef>
              <a:buFont typeface="Arial" charset="0"/>
              <a:buChar char="•"/>
            </a:pPr>
            <a:r>
              <a:rPr lang="en-US" sz="2400" b="1" dirty="0">
                <a:solidFill>
                  <a:srgbClr val="0070C0"/>
                </a:solidFill>
              </a:rPr>
              <a:t>The relevant issues are developmental disorders associated with attainment of puberty and menopause, problems of the elderly, the destitute, the criminals, the drug addicts, psychological </a:t>
            </a:r>
            <a:r>
              <a:rPr lang="en-US" sz="2400" b="1" dirty="0" smtClean="0">
                <a:solidFill>
                  <a:srgbClr val="0070C0"/>
                </a:solidFill>
              </a:rPr>
              <a:t>issues and </a:t>
            </a:r>
            <a:r>
              <a:rPr lang="en-US" sz="2400" b="1" dirty="0">
                <a:solidFill>
                  <a:srgbClr val="0070C0"/>
                </a:solidFill>
              </a:rPr>
              <a:t>counselling needs of the women, youth, students, working class and professionals</a:t>
            </a:r>
          </a:p>
        </p:txBody>
      </p:sp>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1.2.8.</a:t>
            </a:r>
            <a:r>
              <a:rPr lang="en-US" sz="3200" b="1" dirty="0">
                <a:solidFill>
                  <a:srgbClr val="FF33CC"/>
                </a:solidFill>
              </a:rPr>
              <a:t>	Adult Psychology</a:t>
            </a:r>
          </a:p>
        </p:txBody>
      </p:sp>
      <p:sp>
        <p:nvSpPr>
          <p:cNvPr id="4" name="Date Placeholder 3"/>
          <p:cNvSpPr>
            <a:spLocks noGrp="1"/>
          </p:cNvSpPr>
          <p:nvPr>
            <p:ph type="dt" sz="quarter" idx="10"/>
          </p:nvPr>
        </p:nvSpPr>
        <p:spPr/>
        <p:txBody>
          <a:bodyPr/>
          <a:lstStyle/>
          <a:p>
            <a:pPr>
              <a:defRPr/>
            </a:pPr>
            <a:fld id="{5FD4E7B8-2D59-4D48-A6B1-2B980617E1EB}" type="datetime9">
              <a:rPr lang="en-IN"/>
              <a:pPr>
                <a:defRPr/>
              </a:pPr>
              <a:t>22-10-2018 09:37:36</a:t>
            </a:fld>
            <a:endParaRPr lang="en-US"/>
          </a:p>
        </p:txBody>
      </p:sp>
      <p:sp>
        <p:nvSpPr>
          <p:cNvPr id="5" name="Slide Number Placeholder 4"/>
          <p:cNvSpPr>
            <a:spLocks noGrp="1"/>
          </p:cNvSpPr>
          <p:nvPr>
            <p:ph type="sldNum" sz="quarter" idx="12"/>
          </p:nvPr>
        </p:nvSpPr>
        <p:spPr/>
        <p:txBody>
          <a:bodyPr/>
          <a:lstStyle/>
          <a:p>
            <a:pPr>
              <a:defRPr/>
            </a:pPr>
            <a:fld id="{2D018220-9F5B-4CC1-9BAA-FB024BE5628E}" type="slidenum">
              <a:rPr lang="en-US" smtClean="0"/>
              <a:pPr>
                <a:defRPr/>
              </a:pPr>
              <a:t>29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403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a:solidFill>
                  <a:srgbClr val="0070C0"/>
                </a:solidFill>
              </a:rPr>
              <a:t>It deals with the problems of suicide, behavioural disorders and personality disorders and the counselling needs of the adults</a:t>
            </a:r>
          </a:p>
          <a:p>
            <a:pPr marL="812800" indent="-812800">
              <a:spcBef>
                <a:spcPts val="1200"/>
              </a:spcBef>
              <a:buFont typeface="Arial" charset="0"/>
              <a:buChar char="•"/>
            </a:pPr>
            <a:r>
              <a:rPr lang="en-US" sz="2400" b="1" dirty="0">
                <a:solidFill>
                  <a:srgbClr val="0070C0"/>
                </a:solidFill>
              </a:rPr>
              <a:t>It also deals with issues concerned with gender, sex, marriage, family and parenting</a:t>
            </a:r>
          </a:p>
        </p:txBody>
      </p:sp>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a:solidFill>
                  <a:srgbClr val="FF33CC"/>
                </a:solidFill>
              </a:rPr>
              <a:t>Definition of Psychology</a:t>
            </a:r>
          </a:p>
        </p:txBody>
      </p:sp>
      <p:sp>
        <p:nvSpPr>
          <p:cNvPr id="7171"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Psychology can broadly be defined as the investigation of human and </a:t>
            </a:r>
            <a:r>
              <a:rPr lang="en-US" sz="2400" b="1">
                <a:solidFill>
                  <a:srgbClr val="FF0000"/>
                </a:solidFill>
              </a:rPr>
              <a:t>animal behaviour and of the mental and physiological processes </a:t>
            </a:r>
            <a:r>
              <a:rPr lang="en-US" sz="2400" b="1">
                <a:solidFill>
                  <a:srgbClr val="0070C0"/>
                </a:solidFill>
              </a:rPr>
              <a:t>associated with the behaviour </a:t>
            </a:r>
            <a:r>
              <a:rPr lang="en-US" sz="2400" b="1" i="1">
                <a:solidFill>
                  <a:srgbClr val="7030A0"/>
                </a:solidFill>
              </a:rPr>
              <a:t>(Desiderato, Howieson and Jackson, 1976)</a:t>
            </a:r>
          </a:p>
          <a:p>
            <a:pPr marL="812800" indent="-812800">
              <a:spcBef>
                <a:spcPts val="1200"/>
              </a:spcBef>
              <a:buFont typeface="Arial" charset="0"/>
              <a:buChar char="•"/>
            </a:pPr>
            <a:r>
              <a:rPr lang="en-US" sz="2400" b="1">
                <a:solidFill>
                  <a:srgbClr val="0070C0"/>
                </a:solidFill>
              </a:rPr>
              <a:t>Psychology is the science of human and animal behaviour; it includes the application of this science to human </a:t>
            </a:r>
            <a:r>
              <a:rPr lang="en-US" sz="2400" b="1">
                <a:solidFill>
                  <a:srgbClr val="FF0000"/>
                </a:solidFill>
              </a:rPr>
              <a:t>problems</a:t>
            </a:r>
            <a:r>
              <a:rPr lang="en-US" sz="2400" b="1">
                <a:solidFill>
                  <a:srgbClr val="0070C0"/>
                </a:solidFill>
              </a:rPr>
              <a:t> </a:t>
            </a:r>
            <a:r>
              <a:rPr lang="en-US" sz="2400" b="1" i="1">
                <a:solidFill>
                  <a:srgbClr val="7030A0"/>
                </a:solidFill>
              </a:rPr>
              <a:t>(CT Morgan, RA King, JR Weisz and J Schopler, 1986)</a:t>
            </a:r>
          </a:p>
        </p:txBody>
      </p:sp>
      <p:sp>
        <p:nvSpPr>
          <p:cNvPr id="4" name="Date Placeholder 3"/>
          <p:cNvSpPr>
            <a:spLocks noGrp="1"/>
          </p:cNvSpPr>
          <p:nvPr>
            <p:ph type="dt" sz="quarter" idx="10"/>
          </p:nvPr>
        </p:nvSpPr>
        <p:spPr/>
        <p:txBody>
          <a:bodyPr/>
          <a:lstStyle/>
          <a:p>
            <a:pPr>
              <a:defRPr/>
            </a:pPr>
            <a:fld id="{D6372785-6C42-4F0A-B719-B5077CFB9419}" type="datetime9">
              <a:rPr lang="en-IN"/>
              <a:pPr>
                <a:defRPr/>
              </a:pPr>
              <a:t>22-10-2018 09:37:25</a:t>
            </a:fld>
            <a:endParaRPr lang="en-US"/>
          </a:p>
        </p:txBody>
      </p:sp>
      <p:sp>
        <p:nvSpPr>
          <p:cNvPr id="5" name="Slide Number Placeholder 4"/>
          <p:cNvSpPr>
            <a:spLocks noGrp="1"/>
          </p:cNvSpPr>
          <p:nvPr>
            <p:ph type="sldNum" sz="quarter" idx="12"/>
          </p:nvPr>
        </p:nvSpPr>
        <p:spPr/>
        <p:txBody>
          <a:bodyPr/>
          <a:lstStyle/>
          <a:p>
            <a:pPr>
              <a:defRPr/>
            </a:pPr>
            <a:fld id="{77BF7021-773E-4BC5-9EA1-A95A7CC4EB67}" type="slidenum">
              <a:rPr lang="en-US" smtClean="0"/>
              <a:pPr>
                <a:defRPr/>
              </a:pPr>
              <a:t>3</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Tree>
  </p:cSld>
  <p:clrMapOvr>
    <a:masterClrMapping/>
  </p:clrMapOvr>
  <p:transition spd="slow">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1.2.9.</a:t>
            </a:r>
            <a:r>
              <a:rPr lang="en-US" sz="3200" b="1" dirty="0">
                <a:solidFill>
                  <a:srgbClr val="FF33CC"/>
                </a:solidFill>
              </a:rPr>
              <a:t>	</a:t>
            </a:r>
            <a:r>
              <a:rPr lang="en-US" sz="3200" b="1" dirty="0" smtClean="0">
                <a:solidFill>
                  <a:srgbClr val="FF33CC"/>
                </a:solidFill>
              </a:rPr>
              <a:t>Social Psychology</a:t>
            </a:r>
            <a:endParaRPr lang="en-US" sz="3200" b="1" dirty="0">
              <a:solidFill>
                <a:srgbClr val="FF33CC"/>
              </a:solidFill>
            </a:endParaRPr>
          </a:p>
        </p:txBody>
      </p:sp>
      <p:sp>
        <p:nvSpPr>
          <p:cNvPr id="4" name="Date Placeholder 3"/>
          <p:cNvSpPr>
            <a:spLocks noGrp="1"/>
          </p:cNvSpPr>
          <p:nvPr>
            <p:ph type="dt" sz="quarter" idx="10"/>
          </p:nvPr>
        </p:nvSpPr>
        <p:spPr/>
        <p:txBody>
          <a:bodyPr/>
          <a:lstStyle/>
          <a:p>
            <a:pPr>
              <a:defRPr/>
            </a:pPr>
            <a:fld id="{5FD4E7B8-2D59-4D48-A6B1-2B980617E1EB}" type="datetime9">
              <a:rPr lang="en-IN"/>
              <a:pPr>
                <a:defRPr/>
              </a:pPr>
              <a:t>22-10-2018 09:37:36</a:t>
            </a:fld>
            <a:endParaRPr lang="en-US"/>
          </a:p>
        </p:txBody>
      </p:sp>
      <p:sp>
        <p:nvSpPr>
          <p:cNvPr id="5" name="Slide Number Placeholder 4"/>
          <p:cNvSpPr>
            <a:spLocks noGrp="1"/>
          </p:cNvSpPr>
          <p:nvPr>
            <p:ph type="sldNum" sz="quarter" idx="12"/>
          </p:nvPr>
        </p:nvSpPr>
        <p:spPr/>
        <p:txBody>
          <a:bodyPr/>
          <a:lstStyle/>
          <a:p>
            <a:pPr>
              <a:defRPr/>
            </a:pPr>
            <a:fld id="{2D018220-9F5B-4CC1-9BAA-FB024BE5628E}" type="slidenum">
              <a:rPr lang="en-US" smtClean="0"/>
              <a:pPr>
                <a:defRPr/>
              </a:pPr>
              <a:t>30</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44038"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dirty="0" smtClean="0">
                <a:solidFill>
                  <a:srgbClr val="0070C0"/>
                </a:solidFill>
              </a:rPr>
              <a:t>Social psychology deals with psychological bases of social behaviour, such as, attitudes, prejudice, biases, stereotypes and conflicts (interpersonal and intergroup).</a:t>
            </a:r>
          </a:p>
          <a:p>
            <a:pPr marL="812800" indent="-812800">
              <a:spcBef>
                <a:spcPts val="1200"/>
              </a:spcBef>
              <a:buFont typeface="Arial" charset="0"/>
              <a:buChar char="•"/>
            </a:pPr>
            <a:r>
              <a:rPr lang="en-US" sz="2400" b="1" dirty="0" smtClean="0">
                <a:solidFill>
                  <a:srgbClr val="0070C0"/>
                </a:solidFill>
              </a:rPr>
              <a:t>Social perception and social influence (group pressure and group dynamics) are subjects of social psychology</a:t>
            </a:r>
          </a:p>
          <a:p>
            <a:pPr marL="812800" indent="-812800">
              <a:spcBef>
                <a:spcPts val="1200"/>
              </a:spcBef>
              <a:buFont typeface="Arial" charset="0"/>
              <a:buChar char="•"/>
            </a:pPr>
            <a:r>
              <a:rPr lang="en-US" sz="2400" b="1" dirty="0" smtClean="0">
                <a:solidFill>
                  <a:srgbClr val="0070C0"/>
                </a:solidFill>
              </a:rPr>
              <a:t>War and peace are psychosocial phenomenon and peace building is an important concern of social psychology</a:t>
            </a:r>
            <a:endParaRPr lang="en-US" sz="2400" b="1" dirty="0">
              <a:solidFill>
                <a:srgbClr val="0070C0"/>
              </a:solidFill>
            </a:endParaRPr>
          </a:p>
        </p:txBody>
      </p:sp>
    </p:spTree>
  </p:cSld>
  <p:clrMapOvr>
    <a:masterClrMapping/>
  </p:clrMapOvr>
  <p:transition spd="slow">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81000" y="3048000"/>
            <a:ext cx="8229600" cy="1143000"/>
          </a:xfrm>
        </p:spPr>
        <p:txBody>
          <a:bodyPr/>
          <a:lstStyle/>
          <a:p>
            <a:pPr algn="ctr"/>
            <a:r>
              <a:rPr lang="en-US" sz="9600" smtClean="0">
                <a:solidFill>
                  <a:srgbClr val="FF33CC"/>
                </a:solidFill>
                <a:latin typeface="Brush Script MT" pitchFamily="66" charset="0"/>
              </a:rPr>
              <a:t>Thank You</a:t>
            </a:r>
          </a:p>
        </p:txBody>
      </p:sp>
      <p:sp>
        <p:nvSpPr>
          <p:cNvPr id="4" name="Date Placeholder 3"/>
          <p:cNvSpPr>
            <a:spLocks noGrp="1"/>
          </p:cNvSpPr>
          <p:nvPr>
            <p:ph type="dt" sz="quarter" idx="10"/>
          </p:nvPr>
        </p:nvSpPr>
        <p:spPr/>
        <p:txBody>
          <a:bodyPr/>
          <a:lstStyle/>
          <a:p>
            <a:pPr>
              <a:defRPr/>
            </a:pPr>
            <a:fld id="{DA238280-CD86-4E72-9A11-AD4A67709371}" type="datetime9">
              <a:rPr lang="en-IN"/>
              <a:pPr>
                <a:defRPr/>
              </a:pPr>
              <a:t>22-10-2018 09:37:37</a:t>
            </a:fld>
            <a:endParaRPr lang="en-US"/>
          </a:p>
        </p:txBody>
      </p:sp>
      <p:sp>
        <p:nvSpPr>
          <p:cNvPr id="5" name="Footer Placeholder 4"/>
          <p:cNvSpPr>
            <a:spLocks noGrp="1"/>
          </p:cNvSpPr>
          <p:nvPr>
            <p:ph type="ftr" sz="quarter" idx="11"/>
          </p:nvPr>
        </p:nvSpPr>
        <p:spPr/>
        <p:txBody>
          <a:bodyPr/>
          <a:lstStyle/>
          <a:p>
            <a:pPr>
              <a:defRPr/>
            </a:pPr>
            <a:r>
              <a:rPr lang="en-US"/>
              <a:t>Psychology for Social Workers</a:t>
            </a:r>
          </a:p>
        </p:txBody>
      </p:sp>
      <p:sp>
        <p:nvSpPr>
          <p:cNvPr id="6" name="Slide Number Placeholder 5"/>
          <p:cNvSpPr>
            <a:spLocks noGrp="1"/>
          </p:cNvSpPr>
          <p:nvPr>
            <p:ph type="sldNum" sz="quarter" idx="12"/>
          </p:nvPr>
        </p:nvSpPr>
        <p:spPr/>
        <p:txBody>
          <a:bodyPr/>
          <a:lstStyle/>
          <a:p>
            <a:pPr>
              <a:defRPr/>
            </a:pPr>
            <a:fld id="{D7AAA750-A185-402E-98E4-2436D61AB527}" type="slidenum">
              <a:rPr lang="en-US" smtClean="0"/>
              <a:pPr>
                <a:defRPr/>
              </a:pPr>
              <a:t>31</a:t>
            </a:fld>
            <a:endParaRPr lang="en-US"/>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a:solidFill>
                  <a:srgbClr val="FF33CC"/>
                </a:solidFill>
              </a:rPr>
              <a:t>1.	Nature of Psychology</a:t>
            </a:r>
          </a:p>
        </p:txBody>
      </p:sp>
      <p:sp>
        <p:nvSpPr>
          <p:cNvPr id="8195" name="Rectangle 3"/>
          <p:cNvSpPr>
            <a:spLocks noChangeArrowheads="1"/>
          </p:cNvSpPr>
          <p:nvPr/>
        </p:nvSpPr>
        <p:spPr bwMode="auto">
          <a:xfrm>
            <a:off x="304800" y="1524000"/>
            <a:ext cx="8610600" cy="48768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Psychology is not normative (like ethics / social sciences ‘what behaviour ought to be’), but positive (like empirical / natural science ‘what behaviour is’)</a:t>
            </a:r>
          </a:p>
          <a:p>
            <a:pPr marL="812800" indent="-812800">
              <a:spcBef>
                <a:spcPts val="1200"/>
              </a:spcBef>
              <a:buFont typeface="Arial" charset="0"/>
              <a:buChar char="•"/>
            </a:pPr>
            <a:r>
              <a:rPr lang="en-US" sz="2400" b="1">
                <a:solidFill>
                  <a:srgbClr val="0070C0"/>
                </a:solidFill>
              </a:rPr>
              <a:t>Psychology is (trying to  be) a science with systematic, evidence based, researched knowledge</a:t>
            </a:r>
          </a:p>
          <a:p>
            <a:pPr marL="812800" indent="-812800">
              <a:spcBef>
                <a:spcPts val="1200"/>
              </a:spcBef>
              <a:buFont typeface="Arial" charset="0"/>
              <a:buChar char="•"/>
            </a:pPr>
            <a:r>
              <a:rPr lang="en-US" sz="2400" b="1">
                <a:solidFill>
                  <a:srgbClr val="0070C0"/>
                </a:solidFill>
              </a:rPr>
              <a:t>It is an applied science: methods of investigation (diagnostic) and methods of treatment. There are scientific tools for measurements of psychological attributes</a:t>
            </a:r>
          </a:p>
          <a:p>
            <a:pPr marL="812800" indent="-812800">
              <a:spcBef>
                <a:spcPts val="1200"/>
              </a:spcBef>
              <a:buFont typeface="Arial" charset="0"/>
              <a:buChar char="•"/>
            </a:pPr>
            <a:r>
              <a:rPr lang="en-US" sz="2400" b="1">
                <a:solidFill>
                  <a:srgbClr val="800000"/>
                </a:solidFill>
              </a:rPr>
              <a:t>However, behaviour is so unpredictable that psychology sometimes falls short of scientific parameters and become a social science</a:t>
            </a:r>
          </a:p>
        </p:txBody>
      </p:sp>
      <p:sp>
        <p:nvSpPr>
          <p:cNvPr id="4" name="Date Placeholder 3"/>
          <p:cNvSpPr>
            <a:spLocks noGrp="1"/>
          </p:cNvSpPr>
          <p:nvPr>
            <p:ph type="dt" sz="quarter" idx="10"/>
          </p:nvPr>
        </p:nvSpPr>
        <p:spPr/>
        <p:txBody>
          <a:bodyPr/>
          <a:lstStyle/>
          <a:p>
            <a:pPr>
              <a:defRPr/>
            </a:pPr>
            <a:fld id="{33F05DC2-B98F-467A-AF96-811FD3B03C57}" type="datetime9">
              <a:rPr lang="en-IN"/>
              <a:pPr>
                <a:defRPr/>
              </a:pPr>
              <a:t>22-10-2018 09:37:25</a:t>
            </a:fld>
            <a:endParaRPr lang="en-US"/>
          </a:p>
        </p:txBody>
      </p:sp>
      <p:sp>
        <p:nvSpPr>
          <p:cNvPr id="5" name="Slide Number Placeholder 4"/>
          <p:cNvSpPr>
            <a:spLocks noGrp="1"/>
          </p:cNvSpPr>
          <p:nvPr>
            <p:ph type="sldNum" sz="quarter" idx="12"/>
          </p:nvPr>
        </p:nvSpPr>
        <p:spPr/>
        <p:txBody>
          <a:bodyPr/>
          <a:lstStyle/>
          <a:p>
            <a:pPr>
              <a:defRPr/>
            </a:pPr>
            <a:fld id="{4110E842-0EA4-4F38-82E4-98DA8ABF7740}" type="slidenum">
              <a:rPr lang="en-US" smtClean="0"/>
              <a:pPr>
                <a:defRPr/>
              </a:pPr>
              <a:t>4</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a:solidFill>
                  <a:srgbClr val="FF33CC"/>
                </a:solidFill>
              </a:rPr>
              <a:t>1.	Scope of Psychology</a:t>
            </a:r>
          </a:p>
        </p:txBody>
      </p:sp>
      <p:sp>
        <p:nvSpPr>
          <p:cNvPr id="9219"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a:solidFill>
                  <a:srgbClr val="0070C0"/>
                </a:solidFill>
              </a:rPr>
              <a:t>•	Scope: schools, branches and fields</a:t>
            </a:r>
          </a:p>
          <a:p>
            <a:pPr marL="812800" indent="-812800">
              <a:spcBef>
                <a:spcPts val="1200"/>
              </a:spcBef>
            </a:pPr>
            <a:r>
              <a:rPr lang="en-US" sz="2400" b="1">
                <a:solidFill>
                  <a:srgbClr val="0070C0"/>
                </a:solidFill>
              </a:rPr>
              <a:t>•	Psychologists study processes of sensation, perception, thinking, learning, cognition, emotions, motivations, intelligence, consciousness, personality, interactions between individuals, and interactions with the environment. </a:t>
            </a:r>
          </a:p>
          <a:p>
            <a:pPr marL="812800" indent="-812800">
              <a:spcBef>
                <a:spcPts val="1200"/>
              </a:spcBef>
            </a:pPr>
            <a:r>
              <a:rPr lang="en-US" sz="2400" b="1">
                <a:solidFill>
                  <a:srgbClr val="0070C0"/>
                </a:solidFill>
              </a:rPr>
              <a:t>•	Psychology is concerned with social and environmental influences on behaviour; </a:t>
            </a:r>
          </a:p>
          <a:p>
            <a:pPr marL="812800" indent="-812800">
              <a:spcBef>
                <a:spcPts val="1200"/>
              </a:spcBef>
            </a:pPr>
            <a:endParaRPr lang="en-US" sz="2400" b="1">
              <a:solidFill>
                <a:srgbClr val="800000"/>
              </a:solidFill>
            </a:endParaRPr>
          </a:p>
        </p:txBody>
      </p:sp>
      <p:sp>
        <p:nvSpPr>
          <p:cNvPr id="4" name="Date Placeholder 3"/>
          <p:cNvSpPr>
            <a:spLocks noGrp="1"/>
          </p:cNvSpPr>
          <p:nvPr>
            <p:ph type="dt" sz="quarter" idx="10"/>
          </p:nvPr>
        </p:nvSpPr>
        <p:spPr/>
        <p:txBody>
          <a:bodyPr/>
          <a:lstStyle/>
          <a:p>
            <a:pPr>
              <a:defRPr/>
            </a:pPr>
            <a:fld id="{6DF73C00-C7B5-4087-9F18-B084AF1EF62B}" type="datetime9">
              <a:rPr lang="en-IN"/>
              <a:pPr>
                <a:defRPr/>
              </a:pPr>
              <a:t>22-10-2018 09:37:25</a:t>
            </a:fld>
            <a:endParaRPr lang="en-US"/>
          </a:p>
        </p:txBody>
      </p:sp>
      <p:sp>
        <p:nvSpPr>
          <p:cNvPr id="5" name="Slide Number Placeholder 4"/>
          <p:cNvSpPr>
            <a:spLocks noGrp="1"/>
          </p:cNvSpPr>
          <p:nvPr>
            <p:ph type="sldNum" sz="quarter" idx="12"/>
          </p:nvPr>
        </p:nvSpPr>
        <p:spPr/>
        <p:txBody>
          <a:bodyPr/>
          <a:lstStyle/>
          <a:p>
            <a:pPr>
              <a:defRPr/>
            </a:pPr>
            <a:fld id="{B64E4F03-B9BF-4CA1-8B1A-35972E4ACE27}" type="slidenum">
              <a:rPr lang="en-US" smtClean="0"/>
              <a:pPr>
                <a:defRPr/>
              </a:pPr>
              <a:t>5</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a:solidFill>
                  <a:srgbClr val="FF33CC"/>
                </a:solidFill>
              </a:rPr>
              <a:t>1.	Scope of Psychology</a:t>
            </a:r>
          </a:p>
        </p:txBody>
      </p:sp>
      <p:sp>
        <p:nvSpPr>
          <p:cNvPr id="10243"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pPr>
            <a:r>
              <a:rPr lang="en-US" sz="2400" b="1">
                <a:solidFill>
                  <a:srgbClr val="0070C0"/>
                </a:solidFill>
              </a:rPr>
              <a:t>•	Psychology is also useful science in its treatment of vision, hearing, and touch; and in the study of the physiological basis of behaviour. </a:t>
            </a:r>
          </a:p>
          <a:p>
            <a:pPr marL="812800" indent="-812800">
              <a:spcBef>
                <a:spcPts val="1200"/>
              </a:spcBef>
              <a:buFont typeface="Arial" charset="0"/>
              <a:buChar char="•"/>
            </a:pPr>
            <a:r>
              <a:rPr lang="en-US" sz="2400" b="1">
                <a:solidFill>
                  <a:srgbClr val="0070C0"/>
                </a:solidFill>
              </a:rPr>
              <a:t>Psychologists study abnormal behaviour, interested in disordered mental states, and provide therapy for individuals. </a:t>
            </a:r>
          </a:p>
          <a:p>
            <a:pPr marL="812800" indent="-812800">
              <a:spcBef>
                <a:spcPts val="1200"/>
              </a:spcBef>
              <a:buFont typeface="Arial" charset="0"/>
              <a:buChar char="•"/>
            </a:pPr>
            <a:r>
              <a:rPr lang="en-US" sz="2400" b="1">
                <a:solidFill>
                  <a:srgbClr val="0070C0"/>
                </a:solidFill>
              </a:rPr>
              <a:t>Social psychology deals with the mental processes of groups.</a:t>
            </a:r>
          </a:p>
          <a:p>
            <a:pPr marL="812800" indent="-812800">
              <a:spcBef>
                <a:spcPts val="1200"/>
              </a:spcBef>
              <a:buFont typeface="Arial" charset="0"/>
              <a:buChar char="•"/>
            </a:pPr>
            <a:endParaRPr lang="en-US" sz="2400" b="1">
              <a:solidFill>
                <a:srgbClr val="0070C0"/>
              </a:solidFill>
            </a:endParaRPr>
          </a:p>
          <a:p>
            <a:pPr marL="812800" indent="-812800">
              <a:spcBef>
                <a:spcPts val="1200"/>
              </a:spcBef>
            </a:pPr>
            <a:endParaRPr lang="en-US" sz="2400" b="1">
              <a:solidFill>
                <a:srgbClr val="800000"/>
              </a:solidFill>
            </a:endParaRPr>
          </a:p>
        </p:txBody>
      </p:sp>
      <p:sp>
        <p:nvSpPr>
          <p:cNvPr id="4" name="Date Placeholder 3"/>
          <p:cNvSpPr>
            <a:spLocks noGrp="1"/>
          </p:cNvSpPr>
          <p:nvPr>
            <p:ph type="dt" sz="quarter" idx="10"/>
          </p:nvPr>
        </p:nvSpPr>
        <p:spPr/>
        <p:txBody>
          <a:bodyPr/>
          <a:lstStyle/>
          <a:p>
            <a:pPr>
              <a:defRPr/>
            </a:pPr>
            <a:fld id="{40F251B0-DDAF-4598-8F11-E3683429CAB8}" type="datetime9">
              <a:rPr lang="en-IN"/>
              <a:pPr>
                <a:defRPr/>
              </a:pPr>
              <a:t>22-10-2018 09:37:25</a:t>
            </a:fld>
            <a:endParaRPr lang="en-US"/>
          </a:p>
        </p:txBody>
      </p:sp>
      <p:sp>
        <p:nvSpPr>
          <p:cNvPr id="5" name="Slide Number Placeholder 4"/>
          <p:cNvSpPr>
            <a:spLocks noGrp="1"/>
          </p:cNvSpPr>
          <p:nvPr>
            <p:ph type="sldNum" sz="quarter" idx="12"/>
          </p:nvPr>
        </p:nvSpPr>
        <p:spPr/>
        <p:txBody>
          <a:bodyPr/>
          <a:lstStyle/>
          <a:p>
            <a:pPr>
              <a:defRPr/>
            </a:pPr>
            <a:fld id="{150E1AD2-2FB6-4CD0-BA86-3B3C2FF01A2F}" type="slidenum">
              <a:rPr lang="en-US" smtClean="0"/>
              <a:pPr>
                <a:defRPr/>
              </a:pPr>
              <a:t>6</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a:solidFill>
                  <a:srgbClr val="FF33CC"/>
                </a:solidFill>
              </a:rPr>
              <a:t>1.	Scope of Psychology</a:t>
            </a:r>
          </a:p>
        </p:txBody>
      </p:sp>
      <p:sp>
        <p:nvSpPr>
          <p:cNvPr id="23555"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3816" indent="-813816">
              <a:spcBef>
                <a:spcPts val="1200"/>
              </a:spcBef>
              <a:spcAft>
                <a:spcPts val="0"/>
              </a:spcAft>
              <a:buSzPts val="2400"/>
              <a:buFont typeface="Arial"/>
              <a:buChar char="•"/>
              <a:defRPr/>
            </a:pPr>
            <a:r>
              <a:rPr lang="en-US" sz="2400" b="1" dirty="0">
                <a:solidFill>
                  <a:srgbClr val="0070C0"/>
                </a:solidFill>
                <a:latin typeface="Arial"/>
                <a:cs typeface="Arial"/>
              </a:rPr>
              <a:t>Increasingly an understanding of brain function is being included in psychological theory and practice, in areas of </a:t>
            </a:r>
            <a:r>
              <a:rPr lang="en-US" sz="2400" b="1" dirty="0" err="1">
                <a:solidFill>
                  <a:srgbClr val="0070C0"/>
                </a:solidFill>
                <a:latin typeface="Arial"/>
                <a:cs typeface="Arial"/>
              </a:rPr>
              <a:t>Neuro</a:t>
            </a:r>
            <a:r>
              <a:rPr lang="en-US" sz="2400" b="1" dirty="0">
                <a:solidFill>
                  <a:srgbClr val="0070C0"/>
                </a:solidFill>
                <a:latin typeface="Arial"/>
                <a:cs typeface="Arial"/>
              </a:rPr>
              <a:t>-psychology.</a:t>
            </a:r>
            <a:endParaRPr lang="en-US" sz="2400" dirty="0"/>
          </a:p>
          <a:p>
            <a:pPr marL="812800" indent="-812800">
              <a:spcBef>
                <a:spcPts val="1200"/>
              </a:spcBef>
              <a:buFont typeface="Arial" charset="0"/>
              <a:buChar char="•"/>
              <a:defRPr/>
            </a:pPr>
            <a:r>
              <a:rPr lang="en-US" sz="2400" b="1" dirty="0">
                <a:solidFill>
                  <a:srgbClr val="0070C0"/>
                </a:solidFill>
              </a:rPr>
              <a:t>In short, Psychology deals with human and animal behaviour, investigation and treatment, description, explanation and prediction of behaviour</a:t>
            </a:r>
          </a:p>
          <a:p>
            <a:pPr marL="812800" indent="-812800">
              <a:spcBef>
                <a:spcPts val="1200"/>
              </a:spcBef>
              <a:defRPr/>
            </a:pPr>
            <a:endParaRPr lang="en-US" sz="2400" b="1" dirty="0">
              <a:solidFill>
                <a:srgbClr val="800000"/>
              </a:solidFill>
            </a:endParaRPr>
          </a:p>
        </p:txBody>
      </p:sp>
      <p:sp>
        <p:nvSpPr>
          <p:cNvPr id="4" name="Date Placeholder 3"/>
          <p:cNvSpPr>
            <a:spLocks noGrp="1"/>
          </p:cNvSpPr>
          <p:nvPr>
            <p:ph type="dt" sz="quarter" idx="10"/>
          </p:nvPr>
        </p:nvSpPr>
        <p:spPr/>
        <p:txBody>
          <a:bodyPr/>
          <a:lstStyle/>
          <a:p>
            <a:pPr>
              <a:defRPr/>
            </a:pPr>
            <a:fld id="{605A5B96-76F9-4B32-9B2A-77D36203B9DF}" type="datetime9">
              <a:rPr lang="en-IN"/>
              <a:pPr>
                <a:defRPr/>
              </a:pPr>
              <a:t>22-10-2018 09:37:28</a:t>
            </a:fld>
            <a:endParaRPr lang="en-US"/>
          </a:p>
        </p:txBody>
      </p:sp>
      <p:sp>
        <p:nvSpPr>
          <p:cNvPr id="5" name="Slide Number Placeholder 4"/>
          <p:cNvSpPr>
            <a:spLocks noGrp="1"/>
          </p:cNvSpPr>
          <p:nvPr>
            <p:ph type="sldNum" sz="quarter" idx="12"/>
          </p:nvPr>
        </p:nvSpPr>
        <p:spPr/>
        <p:txBody>
          <a:bodyPr/>
          <a:lstStyle/>
          <a:p>
            <a:pPr>
              <a:defRPr/>
            </a:pPr>
            <a:fld id="{76ACD072-A7EA-426F-9C64-EEA75A87094C}" type="slidenum">
              <a:rPr lang="en-US" smtClean="0"/>
              <a:pPr>
                <a:defRPr/>
              </a:pPr>
              <a:t>7</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1.1.</a:t>
            </a:r>
            <a:r>
              <a:rPr lang="en-US" sz="3200" b="1" dirty="0">
                <a:solidFill>
                  <a:srgbClr val="FF33CC"/>
                </a:solidFill>
              </a:rPr>
              <a:t>	Schools of Psychology</a:t>
            </a:r>
          </a:p>
        </p:txBody>
      </p:sp>
      <p:sp>
        <p:nvSpPr>
          <p:cNvPr id="4" name="Date Placeholder 3"/>
          <p:cNvSpPr>
            <a:spLocks noGrp="1"/>
          </p:cNvSpPr>
          <p:nvPr>
            <p:ph type="dt" sz="quarter" idx="10"/>
          </p:nvPr>
        </p:nvSpPr>
        <p:spPr/>
        <p:txBody>
          <a:bodyPr/>
          <a:lstStyle/>
          <a:p>
            <a:pPr>
              <a:defRPr/>
            </a:pPr>
            <a:fld id="{6C9425EA-D518-4793-A705-7B72DF2E2DD5}" type="datetime9">
              <a:rPr lang="en-IN"/>
              <a:pPr>
                <a:defRPr/>
              </a:pPr>
              <a:t>22-10-2018 09:37:28</a:t>
            </a:fld>
            <a:endParaRPr lang="en-US"/>
          </a:p>
        </p:txBody>
      </p:sp>
      <p:sp>
        <p:nvSpPr>
          <p:cNvPr id="5" name="Slide Number Placeholder 4"/>
          <p:cNvSpPr>
            <a:spLocks noGrp="1"/>
          </p:cNvSpPr>
          <p:nvPr>
            <p:ph type="sldNum" sz="quarter" idx="12"/>
          </p:nvPr>
        </p:nvSpPr>
        <p:spPr/>
        <p:txBody>
          <a:bodyPr/>
          <a:lstStyle/>
          <a:p>
            <a:pPr>
              <a:defRPr/>
            </a:pPr>
            <a:fld id="{36E93E83-312A-44CE-80FE-27C87DF3C390}" type="slidenum">
              <a:rPr lang="en-US" smtClean="0"/>
              <a:pPr>
                <a:defRPr/>
              </a:pPr>
              <a:t>8</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4342"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Different ways and approaches to understand and explain human behaviour and personality</a:t>
            </a:r>
          </a:p>
          <a:p>
            <a:pPr marL="812800" indent="-812800">
              <a:spcBef>
                <a:spcPts val="1200"/>
              </a:spcBef>
              <a:buFont typeface="Arial" charset="0"/>
              <a:buChar char="•"/>
            </a:pPr>
            <a:r>
              <a:rPr lang="en-US" sz="2400" b="1">
                <a:solidFill>
                  <a:srgbClr val="0070C0"/>
                </a:solidFill>
              </a:rPr>
              <a:t>Human behaviour is complex. Several distinct perspectives emerged in course of time to understand, describe, analyze and predict human behaviour</a:t>
            </a:r>
          </a:p>
          <a:p>
            <a:pPr marL="812800" indent="-812800">
              <a:spcBef>
                <a:spcPts val="1200"/>
              </a:spcBef>
              <a:buFont typeface="Arial" charset="0"/>
              <a:buChar char="•"/>
            </a:pPr>
            <a:r>
              <a:rPr lang="en-US" sz="2400" b="1">
                <a:solidFill>
                  <a:srgbClr val="0070C0"/>
                </a:solidFill>
              </a:rPr>
              <a:t>Psychologists from different schools of thought explain behaviour from different perspectives and propose different solutions (e.g. allopathic &amp; ayurvedic treatment)</a:t>
            </a:r>
            <a:endParaRPr lang="en-US" sz="2400" b="1">
              <a:solidFill>
                <a:srgbClr val="800000"/>
              </a:solidFill>
            </a:endParaRPr>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914400" y="457200"/>
            <a:ext cx="7772400" cy="990600"/>
          </a:xfrm>
          <a:prstGeom prst="rect">
            <a:avLst/>
          </a:prstGeom>
          <a:noFill/>
          <a:ln w="9525">
            <a:noFill/>
            <a:miter lim="800000"/>
            <a:headEnd/>
            <a:tailEnd/>
          </a:ln>
        </p:spPr>
        <p:txBody>
          <a:bodyPr anchor="ctr"/>
          <a:lstStyle/>
          <a:p>
            <a:pPr algn="ctr"/>
            <a:r>
              <a:rPr lang="en-US" sz="3200" b="1" dirty="0" smtClean="0">
                <a:solidFill>
                  <a:srgbClr val="FF33CC"/>
                </a:solidFill>
              </a:rPr>
              <a:t>1.1.1</a:t>
            </a:r>
            <a:r>
              <a:rPr lang="en-US" sz="3200" b="1" dirty="0">
                <a:solidFill>
                  <a:srgbClr val="FF33CC"/>
                </a:solidFill>
              </a:rPr>
              <a:t>.	Structural School (1879)</a:t>
            </a:r>
          </a:p>
        </p:txBody>
      </p:sp>
      <p:sp>
        <p:nvSpPr>
          <p:cNvPr id="4" name="Date Placeholder 3"/>
          <p:cNvSpPr>
            <a:spLocks noGrp="1"/>
          </p:cNvSpPr>
          <p:nvPr>
            <p:ph type="dt" sz="quarter" idx="10"/>
          </p:nvPr>
        </p:nvSpPr>
        <p:spPr/>
        <p:txBody>
          <a:bodyPr/>
          <a:lstStyle/>
          <a:p>
            <a:pPr>
              <a:defRPr/>
            </a:pPr>
            <a:fld id="{65FD0251-00FE-4BD1-BDD2-B63F70905E30}" type="datetime9">
              <a:rPr lang="en-IN"/>
              <a:pPr>
                <a:defRPr/>
              </a:pPr>
              <a:t>22-10-2018 09:37:29</a:t>
            </a:fld>
            <a:endParaRPr lang="en-US"/>
          </a:p>
        </p:txBody>
      </p:sp>
      <p:sp>
        <p:nvSpPr>
          <p:cNvPr id="5" name="Slide Number Placeholder 4"/>
          <p:cNvSpPr>
            <a:spLocks noGrp="1"/>
          </p:cNvSpPr>
          <p:nvPr>
            <p:ph type="sldNum" sz="quarter" idx="12"/>
          </p:nvPr>
        </p:nvSpPr>
        <p:spPr/>
        <p:txBody>
          <a:bodyPr/>
          <a:lstStyle/>
          <a:p>
            <a:pPr>
              <a:defRPr/>
            </a:pPr>
            <a:fld id="{560D41FB-31F5-4BAD-B90B-248DDC2E3578}" type="slidenum">
              <a:rPr lang="en-US" smtClean="0"/>
              <a:pPr>
                <a:defRPr/>
              </a:pPr>
              <a:t>9</a:t>
            </a:fld>
            <a:endParaRPr lang="en-US"/>
          </a:p>
        </p:txBody>
      </p:sp>
      <p:sp>
        <p:nvSpPr>
          <p:cNvPr id="6" name="Footer Placeholder 5"/>
          <p:cNvSpPr>
            <a:spLocks noGrp="1"/>
          </p:cNvSpPr>
          <p:nvPr>
            <p:ph type="ftr" sz="quarter" idx="11"/>
          </p:nvPr>
        </p:nvSpPr>
        <p:spPr/>
        <p:txBody>
          <a:bodyPr/>
          <a:lstStyle/>
          <a:p>
            <a:pPr algn="ctr">
              <a:defRPr/>
            </a:pPr>
            <a:r>
              <a:rPr lang="en-US"/>
              <a:t>Psychology for Social Workers</a:t>
            </a:r>
          </a:p>
        </p:txBody>
      </p:sp>
      <p:sp>
        <p:nvSpPr>
          <p:cNvPr id="15366" name="Rectangle 3"/>
          <p:cNvSpPr>
            <a:spLocks noChangeArrowheads="1"/>
          </p:cNvSpPr>
          <p:nvPr/>
        </p:nvSpPr>
        <p:spPr bwMode="auto">
          <a:xfrm>
            <a:off x="914400" y="1676400"/>
            <a:ext cx="7391400" cy="4724400"/>
          </a:xfrm>
          <a:prstGeom prst="rect">
            <a:avLst/>
          </a:prstGeom>
          <a:noFill/>
          <a:ln w="9525">
            <a:noFill/>
            <a:miter lim="800000"/>
            <a:headEnd/>
            <a:tailEnd/>
          </a:ln>
        </p:spPr>
        <p:txBody>
          <a:bodyPr/>
          <a:lstStyle/>
          <a:p>
            <a:pPr marL="812800" indent="-812800">
              <a:spcBef>
                <a:spcPts val="1200"/>
              </a:spcBef>
              <a:buFont typeface="Arial" charset="0"/>
              <a:buChar char="•"/>
            </a:pPr>
            <a:r>
              <a:rPr lang="en-US" sz="2400" b="1">
                <a:solidFill>
                  <a:srgbClr val="0070C0"/>
                </a:solidFill>
              </a:rPr>
              <a:t>Structuralism sought to determine the structure of the mind using a method called introspection.  </a:t>
            </a:r>
          </a:p>
          <a:p>
            <a:pPr marL="812800" indent="-812800">
              <a:spcBef>
                <a:spcPts val="1200"/>
              </a:spcBef>
              <a:buFont typeface="Arial" charset="0"/>
              <a:buChar char="•"/>
            </a:pPr>
            <a:r>
              <a:rPr lang="en-US" sz="2400" b="1">
                <a:solidFill>
                  <a:srgbClr val="0070C0"/>
                </a:solidFill>
              </a:rPr>
              <a:t>The primary proponent of structuralism was Wilhelm Wundt who was concerned with mental thoughts and structures and finding universal laws and principles. His associates were Gustav Fechner and Hermann Hemholz </a:t>
            </a:r>
          </a:p>
          <a:p>
            <a:pPr marL="812800" indent="-812800">
              <a:spcBef>
                <a:spcPts val="1200"/>
              </a:spcBef>
              <a:buFont typeface="Arial" charset="0"/>
              <a:buChar char="•"/>
            </a:pPr>
            <a:r>
              <a:rPr lang="en-US" sz="2400" b="1">
                <a:solidFill>
                  <a:srgbClr val="0070C0"/>
                </a:solidFill>
              </a:rPr>
              <a:t>The first person to call himself a "psychologist" was Wilhelm Wundt. </a:t>
            </a:r>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9709</TotalTime>
  <Words>1987</Words>
  <Application>Microsoft Office PowerPoint</Application>
  <PresentationFormat>On-screen Show (4:3)</PresentationFormat>
  <Paragraphs>248</Paragraphs>
  <Slides>31</Slides>
  <Notes>29</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MSW I Semester I  G II</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   INTRODUCTION TO RESEARCH</dc:title>
  <dc:creator>ak</dc:creator>
  <cp:lastModifiedBy>Dr. Pathare</cp:lastModifiedBy>
  <cp:revision>425</cp:revision>
  <dcterms:created xsi:type="dcterms:W3CDTF">2008-06-21T00:02:03Z</dcterms:created>
  <dcterms:modified xsi:type="dcterms:W3CDTF">2018-10-22T05:57:23Z</dcterms:modified>
</cp:coreProperties>
</file>