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ppt/notesSlides/notesSlide6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8"/>
  </p:notesMasterIdLst>
  <p:handoutMasterIdLst>
    <p:handoutMasterId r:id="rId69"/>
  </p:handoutMasterIdLst>
  <p:sldIdLst>
    <p:sldId id="270" r:id="rId2"/>
    <p:sldId id="1066" r:id="rId3"/>
    <p:sldId id="978" r:id="rId4"/>
    <p:sldId id="1043" r:id="rId5"/>
    <p:sldId id="1062" r:id="rId6"/>
    <p:sldId id="1045" r:id="rId7"/>
    <p:sldId id="1050" r:id="rId8"/>
    <p:sldId id="1046" r:id="rId9"/>
    <p:sldId id="1063" r:id="rId10"/>
    <p:sldId id="1047" r:id="rId11"/>
    <p:sldId id="1048" r:id="rId12"/>
    <p:sldId id="1049" r:id="rId13"/>
    <p:sldId id="1044" r:id="rId14"/>
    <p:sldId id="1051" r:id="rId15"/>
    <p:sldId id="1052" r:id="rId16"/>
    <p:sldId id="1053" r:id="rId17"/>
    <p:sldId id="1054" r:id="rId18"/>
    <p:sldId id="1056" r:id="rId19"/>
    <p:sldId id="1057" r:id="rId20"/>
    <p:sldId id="1058" r:id="rId21"/>
    <p:sldId id="1059" r:id="rId22"/>
    <p:sldId id="1060" r:id="rId23"/>
    <p:sldId id="1061" r:id="rId24"/>
    <p:sldId id="975" r:id="rId25"/>
    <p:sldId id="1013" r:id="rId26"/>
    <p:sldId id="1014" r:id="rId27"/>
    <p:sldId id="1015" r:id="rId28"/>
    <p:sldId id="1016" r:id="rId29"/>
    <p:sldId id="1017" r:id="rId30"/>
    <p:sldId id="1018" r:id="rId31"/>
    <p:sldId id="976" r:id="rId32"/>
    <p:sldId id="1019" r:id="rId33"/>
    <p:sldId id="1020" r:id="rId34"/>
    <p:sldId id="1021" r:id="rId35"/>
    <p:sldId id="1022" r:id="rId36"/>
    <p:sldId id="1024" r:id="rId37"/>
    <p:sldId id="1025" r:id="rId38"/>
    <p:sldId id="1026" r:id="rId39"/>
    <p:sldId id="1023" r:id="rId40"/>
    <p:sldId id="1027" r:id="rId41"/>
    <p:sldId id="1028" r:id="rId42"/>
    <p:sldId id="1067" r:id="rId43"/>
    <p:sldId id="1068" r:id="rId44"/>
    <p:sldId id="1069" r:id="rId45"/>
    <p:sldId id="1070" r:id="rId46"/>
    <p:sldId id="1071" r:id="rId47"/>
    <p:sldId id="1072" r:id="rId48"/>
    <p:sldId id="1073" r:id="rId49"/>
    <p:sldId id="1074" r:id="rId50"/>
    <p:sldId id="1075" r:id="rId51"/>
    <p:sldId id="1076" r:id="rId52"/>
    <p:sldId id="1077" r:id="rId53"/>
    <p:sldId id="1078" r:id="rId54"/>
    <p:sldId id="1079" r:id="rId55"/>
    <p:sldId id="1080" r:id="rId56"/>
    <p:sldId id="1081" r:id="rId57"/>
    <p:sldId id="1082" r:id="rId58"/>
    <p:sldId id="1083" r:id="rId59"/>
    <p:sldId id="1084" r:id="rId60"/>
    <p:sldId id="1085" r:id="rId61"/>
    <p:sldId id="1086" r:id="rId62"/>
    <p:sldId id="1087" r:id="rId63"/>
    <p:sldId id="1088" r:id="rId64"/>
    <p:sldId id="1089" r:id="rId65"/>
    <p:sldId id="1090" r:id="rId66"/>
    <p:sldId id="915" r:id="rId67"/>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6719" autoAdjust="0"/>
    <p:restoredTop sz="94750" autoAdjust="0"/>
  </p:normalViewPr>
  <p:slideViewPr>
    <p:cSldViewPr>
      <p:cViewPr>
        <p:scale>
          <a:sx n="50" d="100"/>
          <a:sy n="50" d="100"/>
        </p:scale>
        <p:origin x="-750" y="-54"/>
      </p:cViewPr>
      <p:guideLst>
        <p:guide orient="horz" pos="2160"/>
        <p:guide pos="2880"/>
      </p:guideLst>
    </p:cSldViewPr>
  </p:slideViewPr>
  <p:outlineViewPr>
    <p:cViewPr>
      <p:scale>
        <a:sx n="33" d="100"/>
        <a:sy n="33" d="100"/>
      </p:scale>
      <p:origin x="0" y="1308"/>
    </p:cViewPr>
  </p:outlineViewPr>
  <p:notesTextViewPr>
    <p:cViewPr>
      <p:scale>
        <a:sx n="100" d="100"/>
        <a:sy n="100" d="100"/>
      </p:scale>
      <p:origin x="0" y="0"/>
    </p:cViewPr>
  </p:notesTextViewPr>
  <p:sorterViewPr>
    <p:cViewPr>
      <p:scale>
        <a:sx n="66" d="100"/>
        <a:sy n="66" d="100"/>
      </p:scale>
      <p:origin x="0" y="1413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a:defRPr sz="1200">
                <a:cs typeface="+mn-cs"/>
              </a:defRPr>
            </a:lvl1pPr>
          </a:lstStyle>
          <a:p>
            <a:pPr>
              <a:defRPr/>
            </a:pPr>
            <a:endParaRPr lang="en-US"/>
          </a:p>
        </p:txBody>
      </p:sp>
      <p:sp>
        <p:nvSpPr>
          <p:cNvPr id="16387" name="Rectangle 3"/>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a:defRPr sz="1200">
                <a:cs typeface="+mn-cs"/>
              </a:defRPr>
            </a:lvl1pPr>
          </a:lstStyle>
          <a:p>
            <a:pPr>
              <a:defRPr/>
            </a:pPr>
            <a:endParaRPr lang="en-US"/>
          </a:p>
        </p:txBody>
      </p:sp>
      <p:sp>
        <p:nvSpPr>
          <p:cNvPr id="16388" name="Rectangle 4"/>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a:defRPr sz="1200">
                <a:cs typeface="+mn-cs"/>
              </a:defRPr>
            </a:lvl1pPr>
          </a:lstStyle>
          <a:p>
            <a:pPr>
              <a:defRPr/>
            </a:pPr>
            <a:endParaRPr lang="en-US"/>
          </a:p>
        </p:txBody>
      </p:sp>
      <p:sp>
        <p:nvSpPr>
          <p:cNvPr id="16389" name="Rectangle 5"/>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a:defRPr sz="1200">
                <a:cs typeface="+mn-cs"/>
              </a:defRPr>
            </a:lvl1pPr>
          </a:lstStyle>
          <a:p>
            <a:pPr>
              <a:defRPr/>
            </a:pPr>
            <a:fld id="{9C217625-47A1-4120-945D-7EAD2EB846A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cs typeface="+mn-cs"/>
              </a:defRPr>
            </a:lvl1pPr>
          </a:lstStyle>
          <a:p>
            <a:pPr>
              <a:defRPr/>
            </a:pPr>
            <a:fld id="{71EA9494-A41A-40BA-BA71-53E05070EF69}" type="datetimeFigureOut">
              <a:rPr lang="en-US"/>
              <a:pPr>
                <a:defRPr/>
              </a:pPr>
              <a:t>7/23/2018</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cs typeface="+mn-cs"/>
              </a:defRPr>
            </a:lvl1pPr>
          </a:lstStyle>
          <a:p>
            <a:pPr>
              <a:defRPr/>
            </a:pPr>
            <a:fld id="{8B8D38D2-1670-4FB9-9058-FBA3DE49C20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EAD5EFB-55A5-4BBE-AA07-A7838FBB04CA}" type="slidenum">
              <a:rPr lang="en-US" smtClean="0"/>
              <a:pPr>
                <a:defRPr/>
              </a:pPr>
              <a:t>2</a:t>
            </a:fld>
            <a:endParaRPr lang="en-US" smtClean="0"/>
          </a:p>
        </p:txBody>
      </p:sp>
      <p:sp>
        <p:nvSpPr>
          <p:cNvPr id="368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8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BEF3736-D601-47D3-8845-5E0A4B208176}" type="slidenum">
              <a:rPr lang="en-US" smtClean="0"/>
              <a:pPr>
                <a:defRPr/>
              </a:pPr>
              <a:t>11</a:t>
            </a:fld>
            <a:endParaRPr lang="en-US" smtClean="0"/>
          </a:p>
        </p:txBody>
      </p:sp>
      <p:sp>
        <p:nvSpPr>
          <p:cNvPr id="1116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16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8C19404-B0DD-4F25-85C7-F8A9189D8AAB}" type="slidenum">
              <a:rPr lang="en-US" smtClean="0"/>
              <a:pPr>
                <a:defRPr/>
              </a:pPr>
              <a:t>12</a:t>
            </a:fld>
            <a:endParaRPr lang="en-US" smtClean="0"/>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2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ED39CBA-469A-4810-B7C1-9F8E8B9878FE}" type="slidenum">
              <a:rPr lang="en-US" smtClean="0"/>
              <a:pPr>
                <a:defRPr/>
              </a:pPr>
              <a:t>13</a:t>
            </a:fld>
            <a:endParaRPr lang="en-US" smtClean="0"/>
          </a:p>
        </p:txBody>
      </p:sp>
      <p:sp>
        <p:nvSpPr>
          <p:cNvPr id="1136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36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3897A82-36BA-4445-86BD-55B6FACAD0AC}" type="slidenum">
              <a:rPr lang="en-US" smtClean="0"/>
              <a:pPr>
                <a:defRPr/>
              </a:pPr>
              <a:t>14</a:t>
            </a:fld>
            <a:endParaRPr lang="en-US" smtClean="0"/>
          </a:p>
        </p:txBody>
      </p:sp>
      <p:sp>
        <p:nvSpPr>
          <p:cNvPr id="1146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46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739FFA0-A50B-42E5-92FD-261DDCDFC73D}" type="slidenum">
              <a:rPr lang="en-US" smtClean="0"/>
              <a:pPr>
                <a:defRPr/>
              </a:pPr>
              <a:t>15</a:t>
            </a:fld>
            <a:endParaRPr lang="en-US" smtClean="0"/>
          </a:p>
        </p:txBody>
      </p:sp>
      <p:sp>
        <p:nvSpPr>
          <p:cNvPr id="1157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57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12342D0-CEC9-4C66-B03F-4D4783BDF835}" type="slidenum">
              <a:rPr lang="en-US" smtClean="0"/>
              <a:pPr>
                <a:defRPr/>
              </a:pPr>
              <a:t>16</a:t>
            </a:fld>
            <a:endParaRPr lang="en-US" smtClean="0"/>
          </a:p>
        </p:txBody>
      </p:sp>
      <p:sp>
        <p:nvSpPr>
          <p:cNvPr id="1167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67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CF15BAC-6FB2-40F0-831E-F0161CB7660E}" type="slidenum">
              <a:rPr lang="en-US" smtClean="0"/>
              <a:pPr>
                <a:defRPr/>
              </a:pPr>
              <a:t>17</a:t>
            </a:fld>
            <a:endParaRPr lang="en-US" smtClean="0"/>
          </a:p>
        </p:txBody>
      </p:sp>
      <p:sp>
        <p:nvSpPr>
          <p:cNvPr id="1177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77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2ED18B0-26DE-4727-BBB8-6C576B0A4438}" type="slidenum">
              <a:rPr lang="en-US" smtClean="0"/>
              <a:pPr>
                <a:defRPr/>
              </a:pPr>
              <a:t>18</a:t>
            </a:fld>
            <a:endParaRPr lang="en-US" smtClean="0"/>
          </a:p>
        </p:txBody>
      </p:sp>
      <p:sp>
        <p:nvSpPr>
          <p:cNvPr id="1187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87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6167A99-02F4-4277-931B-F7961F7EA1CD}" type="slidenum">
              <a:rPr lang="en-US" smtClean="0"/>
              <a:pPr>
                <a:defRPr/>
              </a:pPr>
              <a:t>19</a:t>
            </a:fld>
            <a:endParaRPr lang="en-US" smtClean="0"/>
          </a:p>
        </p:txBody>
      </p:sp>
      <p:sp>
        <p:nvSpPr>
          <p:cNvPr id="1198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981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E4D65E8-D144-4F6E-8C1E-47309C134C56}" type="slidenum">
              <a:rPr lang="en-US" smtClean="0"/>
              <a:pPr>
                <a:defRPr/>
              </a:pPr>
              <a:t>20</a:t>
            </a:fld>
            <a:endParaRPr lang="en-US" smtClean="0"/>
          </a:p>
        </p:txBody>
      </p:sp>
      <p:sp>
        <p:nvSpPr>
          <p:cNvPr id="1208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08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CC736B1-9D16-4C52-887B-1F55D6A6F650}" type="slidenum">
              <a:rPr lang="en-US" smtClean="0"/>
              <a:pPr>
                <a:defRPr/>
              </a:pPr>
              <a:t>3</a:t>
            </a:fld>
            <a:endParaRPr lang="en-US" smtClean="0"/>
          </a:p>
        </p:txBody>
      </p:sp>
      <p:sp>
        <p:nvSpPr>
          <p:cNvPr id="1034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34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4D25C58-7254-4241-B4C6-FF1004DFBB79}" type="slidenum">
              <a:rPr lang="en-US" smtClean="0"/>
              <a:pPr>
                <a:defRPr/>
              </a:pPr>
              <a:t>21</a:t>
            </a:fld>
            <a:endParaRPr lang="en-US" smtClean="0"/>
          </a:p>
        </p:txBody>
      </p:sp>
      <p:sp>
        <p:nvSpPr>
          <p:cNvPr id="1218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18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C209D20-4B7A-458B-B959-041CBDC2E3F3}" type="slidenum">
              <a:rPr lang="en-US" smtClean="0"/>
              <a:pPr>
                <a:defRPr/>
              </a:pPr>
              <a:t>22</a:t>
            </a:fld>
            <a:endParaRPr lang="en-US" smtClean="0"/>
          </a:p>
        </p:txBody>
      </p:sp>
      <p:sp>
        <p:nvSpPr>
          <p:cNvPr id="1228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28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16C4067-6B07-4EA6-92D1-CC579A910948}" type="slidenum">
              <a:rPr lang="en-US" smtClean="0"/>
              <a:pPr>
                <a:defRPr/>
              </a:pPr>
              <a:t>23</a:t>
            </a:fld>
            <a:endParaRPr lang="en-US" smtClean="0"/>
          </a:p>
        </p:txBody>
      </p:sp>
      <p:sp>
        <p:nvSpPr>
          <p:cNvPr id="1239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39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517FB4E-FEE1-4E73-A5B3-7A24E1E54076}" type="slidenum">
              <a:rPr lang="en-US" smtClean="0"/>
              <a:pPr>
                <a:defRPr/>
              </a:pPr>
              <a:t>24</a:t>
            </a:fld>
            <a:endParaRPr lang="en-US" smtClean="0"/>
          </a:p>
        </p:txBody>
      </p:sp>
      <p:sp>
        <p:nvSpPr>
          <p:cNvPr id="696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96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28FFCB7-56FD-4C3C-BB88-3842FB70540A}" type="slidenum">
              <a:rPr lang="en-US" smtClean="0"/>
              <a:pPr>
                <a:defRPr/>
              </a:pPr>
              <a:t>25</a:t>
            </a:fld>
            <a:endParaRPr lang="en-US" smtClean="0"/>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06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19FE36F-D81B-451C-BD47-E1A444931BDC}" type="slidenum">
              <a:rPr lang="en-US" smtClean="0"/>
              <a:pPr>
                <a:defRPr/>
              </a:pPr>
              <a:t>26</a:t>
            </a:fld>
            <a:endParaRPr lang="en-US" smtClean="0"/>
          </a:p>
        </p:txBody>
      </p:sp>
      <p:sp>
        <p:nvSpPr>
          <p:cNvPr id="716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6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39A28C4-C489-41A7-B1EA-2FB118C6CA85}" type="slidenum">
              <a:rPr lang="en-US" smtClean="0"/>
              <a:pPr>
                <a:defRPr/>
              </a:pPr>
              <a:t>27</a:t>
            </a:fld>
            <a:endParaRPr lang="en-US" smtClean="0"/>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27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4C7BA99-F993-4021-998E-2D1113A8B900}" type="slidenum">
              <a:rPr lang="en-US" smtClean="0"/>
              <a:pPr>
                <a:defRPr/>
              </a:pPr>
              <a:t>28</a:t>
            </a:fld>
            <a:endParaRPr lang="en-US" smtClean="0"/>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37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3B8099C-CE37-47E5-927E-E84E754406AB}" type="slidenum">
              <a:rPr lang="en-US" smtClean="0"/>
              <a:pPr>
                <a:defRPr/>
              </a:pPr>
              <a:t>29</a:t>
            </a:fld>
            <a:endParaRPr lang="en-US" smtClean="0"/>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47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3A5E328-34AB-47EF-9A32-1404F06FFEBC}" type="slidenum">
              <a:rPr lang="en-US" smtClean="0"/>
              <a:pPr>
                <a:defRPr/>
              </a:pPr>
              <a:t>30</a:t>
            </a:fld>
            <a:endParaRPr lang="en-US" smtClean="0"/>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57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6A5C9A5-29F2-4E9A-A30B-460EA907BFBA}" type="slidenum">
              <a:rPr lang="en-US" smtClean="0"/>
              <a:pPr>
                <a:defRPr/>
              </a:pPr>
              <a:t>4</a:t>
            </a:fld>
            <a:endParaRPr lang="en-US" smtClean="0"/>
          </a:p>
        </p:txBody>
      </p:sp>
      <p:sp>
        <p:nvSpPr>
          <p:cNvPr id="1044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44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554B9ED-A693-4D5F-8CFD-E5785BADB384}" type="slidenum">
              <a:rPr lang="en-US" smtClean="0"/>
              <a:pPr>
                <a:defRPr/>
              </a:pPr>
              <a:t>31</a:t>
            </a:fld>
            <a:endParaRPr lang="en-US" smtClean="0"/>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68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22CA546-6D0D-43E6-9189-11DD17AAFAB3}" type="slidenum">
              <a:rPr lang="en-US" smtClean="0"/>
              <a:pPr>
                <a:defRPr/>
              </a:pPr>
              <a:t>32</a:t>
            </a:fld>
            <a:endParaRPr lang="en-US" smtClean="0"/>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78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A740F0A-497F-4557-95B8-D50DA01833D8}" type="slidenum">
              <a:rPr lang="en-US" smtClean="0"/>
              <a:pPr>
                <a:defRPr/>
              </a:pPr>
              <a:t>33</a:t>
            </a:fld>
            <a:endParaRPr lang="en-US" smtClean="0"/>
          </a:p>
        </p:txBody>
      </p:sp>
      <p:sp>
        <p:nvSpPr>
          <p:cNvPr id="788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88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93B5625-23D4-4D63-9F03-C56937092AC3}" type="slidenum">
              <a:rPr lang="en-US" smtClean="0"/>
              <a:pPr>
                <a:defRPr/>
              </a:pPr>
              <a:t>34</a:t>
            </a:fld>
            <a:endParaRPr lang="en-US" smtClean="0"/>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98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1D1C991-4F49-46F7-BEFD-1B489A58871E}" type="slidenum">
              <a:rPr lang="en-US" smtClean="0"/>
              <a:pPr>
                <a:defRPr/>
              </a:pPr>
              <a:t>35</a:t>
            </a:fld>
            <a:endParaRPr lang="en-US" smtClean="0"/>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09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2FF5747-DC57-45EA-B92D-D20DE8F88777}" type="slidenum">
              <a:rPr lang="en-US" smtClean="0"/>
              <a:pPr>
                <a:defRPr/>
              </a:pPr>
              <a:t>36</a:t>
            </a:fld>
            <a:endParaRPr lang="en-US" smtClean="0"/>
          </a:p>
        </p:txBody>
      </p:sp>
      <p:sp>
        <p:nvSpPr>
          <p:cNvPr id="819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19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ADA2957-7EED-4F3E-8747-0DEAEFE2D341}" type="slidenum">
              <a:rPr lang="en-US" smtClean="0"/>
              <a:pPr>
                <a:defRPr/>
              </a:pPr>
              <a:t>37</a:t>
            </a:fld>
            <a:endParaRPr lang="en-US" smtClean="0"/>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29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984C883-2B36-4370-9DF1-3ECB3455017D}" type="slidenum">
              <a:rPr lang="en-US" smtClean="0"/>
              <a:pPr>
                <a:defRPr/>
              </a:pPr>
              <a:t>38</a:t>
            </a:fld>
            <a:endParaRPr lang="en-US" smtClean="0"/>
          </a:p>
        </p:txBody>
      </p:sp>
      <p:sp>
        <p:nvSpPr>
          <p:cNvPr id="839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39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D9AA8DA-D656-4BFB-A74D-95727849C55A}" type="slidenum">
              <a:rPr lang="en-US" smtClean="0"/>
              <a:pPr>
                <a:defRPr/>
              </a:pPr>
              <a:t>39</a:t>
            </a:fld>
            <a:endParaRPr lang="en-US" smtClean="0"/>
          </a:p>
        </p:txBody>
      </p:sp>
      <p:sp>
        <p:nvSpPr>
          <p:cNvPr id="849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49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2D49837-D64B-46A8-A6CD-2F4A080BE3B4}" type="slidenum">
              <a:rPr lang="en-US" smtClean="0"/>
              <a:pPr>
                <a:defRPr/>
              </a:pPr>
              <a:t>40</a:t>
            </a:fld>
            <a:endParaRPr lang="en-US" smtClean="0"/>
          </a:p>
        </p:txBody>
      </p:sp>
      <p:sp>
        <p:nvSpPr>
          <p:cNvPr id="860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60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2CFC0E5-2199-478B-AFDD-EA164211ECCF}" type="slidenum">
              <a:rPr lang="en-US" smtClean="0"/>
              <a:pPr>
                <a:defRPr/>
              </a:pPr>
              <a:t>5</a:t>
            </a:fld>
            <a:endParaRPr lang="en-US"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54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1C427CC-900D-451E-B0DB-AEFCF2B9E2C2}" type="slidenum">
              <a:rPr lang="en-US" smtClean="0"/>
              <a:pPr>
                <a:defRPr/>
              </a:pPr>
              <a:t>41</a:t>
            </a:fld>
            <a:endParaRPr lang="en-US" smtClean="0"/>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70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001B586-D8C4-497B-A45B-FAAFC2816F17}" type="slidenum">
              <a:rPr lang="en-US" smtClean="0"/>
              <a:pPr>
                <a:defRPr/>
              </a:pPr>
              <a:t>42</a:t>
            </a:fld>
            <a:endParaRPr lang="en-US" smtClean="0"/>
          </a:p>
        </p:txBody>
      </p:sp>
      <p:sp>
        <p:nvSpPr>
          <p:cNvPr id="839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39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835AD13-7ADF-4643-9923-4B2E35B130A7}" type="slidenum">
              <a:rPr lang="en-US" smtClean="0"/>
              <a:pPr>
                <a:defRPr/>
              </a:pPr>
              <a:t>43</a:t>
            </a:fld>
            <a:endParaRPr lang="en-US" smtClean="0"/>
          </a:p>
        </p:txBody>
      </p:sp>
      <p:sp>
        <p:nvSpPr>
          <p:cNvPr id="849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49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835AD13-7ADF-4643-9923-4B2E35B130A7}" type="slidenum">
              <a:rPr lang="en-US" smtClean="0"/>
              <a:pPr>
                <a:defRPr/>
              </a:pPr>
              <a:t>44</a:t>
            </a:fld>
            <a:endParaRPr lang="en-US" smtClean="0"/>
          </a:p>
        </p:txBody>
      </p:sp>
      <p:sp>
        <p:nvSpPr>
          <p:cNvPr id="849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49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ADC3D17-F4F7-46BF-8307-4BB54D151BE8}" type="slidenum">
              <a:rPr lang="en-US" smtClean="0"/>
              <a:pPr>
                <a:defRPr/>
              </a:pPr>
              <a:t>45</a:t>
            </a:fld>
            <a:endParaRPr lang="en-US" smtClean="0"/>
          </a:p>
        </p:txBody>
      </p:sp>
      <p:sp>
        <p:nvSpPr>
          <p:cNvPr id="860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60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02CDAFD-575B-4800-98E1-146846CB520D}" type="slidenum">
              <a:rPr lang="en-US" smtClean="0"/>
              <a:pPr>
                <a:defRPr/>
              </a:pPr>
              <a:t>46</a:t>
            </a:fld>
            <a:endParaRPr lang="en-US" smtClean="0"/>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70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E1E5917-9EF2-4DB4-A3D1-A51697E9CE52}" type="slidenum">
              <a:rPr lang="en-US" smtClean="0"/>
              <a:pPr>
                <a:defRPr/>
              </a:pPr>
              <a:t>47</a:t>
            </a:fld>
            <a:endParaRPr lang="en-US" smtClean="0"/>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80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98BD56D-15CF-4EB7-A117-4768D5E9186B}" type="slidenum">
              <a:rPr lang="en-US" smtClean="0"/>
              <a:pPr>
                <a:defRPr/>
              </a:pPr>
              <a:t>48</a:t>
            </a:fld>
            <a:endParaRPr lang="en-US" smtClean="0"/>
          </a:p>
        </p:txBody>
      </p:sp>
      <p:sp>
        <p:nvSpPr>
          <p:cNvPr id="890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90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6519BBE-2EF5-4558-9ED1-1EAB7880775F}" type="slidenum">
              <a:rPr lang="en-US" smtClean="0"/>
              <a:pPr>
                <a:defRPr/>
              </a:pPr>
              <a:t>49</a:t>
            </a:fld>
            <a:endParaRPr lang="en-US" smtClean="0"/>
          </a:p>
        </p:txBody>
      </p:sp>
      <p:sp>
        <p:nvSpPr>
          <p:cNvPr id="901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01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3E9C502-396C-4E59-ACCA-FFBAF48017F2}" type="slidenum">
              <a:rPr lang="en-US" smtClean="0"/>
              <a:pPr>
                <a:defRPr/>
              </a:pPr>
              <a:t>50</a:t>
            </a:fld>
            <a:endParaRPr lang="en-US" smtClean="0"/>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11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A0A1D5D-18BC-4246-BCB3-40337BBBA5A2}" type="slidenum">
              <a:rPr lang="en-US" smtClean="0"/>
              <a:pPr>
                <a:defRPr/>
              </a:pPr>
              <a:t>6</a:t>
            </a:fld>
            <a:endParaRPr lang="en-US" smtClean="0"/>
          </a:p>
        </p:txBody>
      </p:sp>
      <p:sp>
        <p:nvSpPr>
          <p:cNvPr id="1064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65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E24B70A-47A3-44C7-BB81-30A1EBD77FAA}" type="slidenum">
              <a:rPr lang="en-US" smtClean="0"/>
              <a:pPr>
                <a:defRPr/>
              </a:pPr>
              <a:t>51</a:t>
            </a:fld>
            <a:endParaRPr lang="en-US" smtClean="0"/>
          </a:p>
        </p:txBody>
      </p:sp>
      <p:sp>
        <p:nvSpPr>
          <p:cNvPr id="921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21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2401993-A6A9-4C94-9908-096622236D66}" type="slidenum">
              <a:rPr lang="en-US" smtClean="0"/>
              <a:pPr>
                <a:defRPr/>
              </a:pPr>
              <a:t>52</a:t>
            </a:fld>
            <a:endParaRPr lang="en-US" smtClean="0"/>
          </a:p>
        </p:txBody>
      </p:sp>
      <p:sp>
        <p:nvSpPr>
          <p:cNvPr id="931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31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AC5A44A-71D1-4609-9942-7C07D03D08D8}" type="slidenum">
              <a:rPr lang="en-US" smtClean="0"/>
              <a:pPr>
                <a:defRPr/>
              </a:pPr>
              <a:t>53</a:t>
            </a:fld>
            <a:endParaRPr lang="en-US" smtClean="0"/>
          </a:p>
        </p:txBody>
      </p:sp>
      <p:sp>
        <p:nvSpPr>
          <p:cNvPr id="942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421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7026838-39FA-4894-A788-6AF4CC035892}" type="slidenum">
              <a:rPr lang="en-US" smtClean="0"/>
              <a:pPr>
                <a:defRPr/>
              </a:pPr>
              <a:t>54</a:t>
            </a:fld>
            <a:endParaRPr lang="en-US" smtClean="0"/>
          </a:p>
        </p:txBody>
      </p:sp>
      <p:sp>
        <p:nvSpPr>
          <p:cNvPr id="952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52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9775FE3-5DE3-421B-8AE8-C96E282481C0}" type="slidenum">
              <a:rPr lang="en-US" smtClean="0"/>
              <a:pPr>
                <a:defRPr/>
              </a:pPr>
              <a:t>55</a:t>
            </a:fld>
            <a:endParaRPr lang="en-US" smtClean="0"/>
          </a:p>
        </p:txBody>
      </p:sp>
      <p:sp>
        <p:nvSpPr>
          <p:cNvPr id="962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62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59955C0-1B61-414A-8965-6EE1FA137870}" type="slidenum">
              <a:rPr lang="en-US" smtClean="0"/>
              <a:pPr>
                <a:defRPr/>
              </a:pPr>
              <a:t>56</a:t>
            </a:fld>
            <a:endParaRPr lang="en-US" smtClean="0"/>
          </a:p>
        </p:txBody>
      </p:sp>
      <p:sp>
        <p:nvSpPr>
          <p:cNvPr id="972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72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4FA90D8-8D37-4B7B-B2BE-1A17D57E2D34}" type="slidenum">
              <a:rPr lang="en-US" smtClean="0"/>
              <a:pPr>
                <a:defRPr/>
              </a:pPr>
              <a:t>57</a:t>
            </a:fld>
            <a:endParaRPr lang="en-US" smtClean="0"/>
          </a:p>
        </p:txBody>
      </p:sp>
      <p:sp>
        <p:nvSpPr>
          <p:cNvPr id="983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83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D48DC17-5261-422F-B059-09808093EC19}" type="slidenum">
              <a:rPr lang="en-US" smtClean="0"/>
              <a:pPr>
                <a:defRPr/>
              </a:pPr>
              <a:t>58</a:t>
            </a:fld>
            <a:endParaRPr lang="en-US" smtClean="0"/>
          </a:p>
        </p:txBody>
      </p:sp>
      <p:sp>
        <p:nvSpPr>
          <p:cNvPr id="993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93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73CD5D9-60C5-4356-8C05-68FF168BC7C7}" type="slidenum">
              <a:rPr lang="en-US" smtClean="0"/>
              <a:pPr>
                <a:defRPr/>
              </a:pPr>
              <a:t>59</a:t>
            </a:fld>
            <a:endParaRPr lang="en-US" smtClean="0"/>
          </a:p>
        </p:txBody>
      </p:sp>
      <p:sp>
        <p:nvSpPr>
          <p:cNvPr id="1003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03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A35ED44-DCEF-45CD-B3E3-5C2C53C7708E}" type="slidenum">
              <a:rPr lang="en-US" smtClean="0"/>
              <a:pPr>
                <a:defRPr/>
              </a:pPr>
              <a:t>60</a:t>
            </a:fld>
            <a:endParaRPr lang="en-US" smtClean="0"/>
          </a:p>
        </p:txBody>
      </p:sp>
      <p:sp>
        <p:nvSpPr>
          <p:cNvPr id="1013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13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6EA0FC0-8A20-4B2E-9CB7-6824DBFA82D7}" type="slidenum">
              <a:rPr lang="en-US" smtClean="0"/>
              <a:pPr>
                <a:defRPr/>
              </a:pPr>
              <a:t>7</a:t>
            </a:fld>
            <a:endParaRPr lang="en-US" smtClean="0"/>
          </a:p>
        </p:txBody>
      </p:sp>
      <p:sp>
        <p:nvSpPr>
          <p:cNvPr id="1075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75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32AA934-84ED-480A-BCC9-50BEABEBC801}" type="slidenum">
              <a:rPr lang="en-US" smtClean="0"/>
              <a:pPr>
                <a:defRPr/>
              </a:pPr>
              <a:t>61</a:t>
            </a:fld>
            <a:endParaRPr lang="en-US" smtClean="0"/>
          </a:p>
        </p:txBody>
      </p:sp>
      <p:sp>
        <p:nvSpPr>
          <p:cNvPr id="1024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24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09D1F3B-4691-4358-9948-B5125FAE3025}" type="slidenum">
              <a:rPr lang="en-US" smtClean="0"/>
              <a:pPr>
                <a:defRPr/>
              </a:pPr>
              <a:t>62</a:t>
            </a:fld>
            <a:endParaRPr lang="en-US" smtClean="0"/>
          </a:p>
        </p:txBody>
      </p:sp>
      <p:sp>
        <p:nvSpPr>
          <p:cNvPr id="1034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34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C7D6B93-1773-470F-A9A8-168C1F5BA49B}" type="slidenum">
              <a:rPr lang="en-US" smtClean="0"/>
              <a:pPr>
                <a:defRPr/>
              </a:pPr>
              <a:t>63</a:t>
            </a:fld>
            <a:endParaRPr lang="en-US" smtClean="0"/>
          </a:p>
        </p:txBody>
      </p:sp>
      <p:sp>
        <p:nvSpPr>
          <p:cNvPr id="1044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44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7135365-8C30-44AF-A30A-C4251F1A26A9}" type="slidenum">
              <a:rPr lang="en-US" smtClean="0"/>
              <a:pPr>
                <a:defRPr/>
              </a:pPr>
              <a:t>64</a:t>
            </a:fld>
            <a:endParaRPr lang="en-US"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54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BEC487E-33EA-4AFF-9C6A-2D77A625B3A8}" type="slidenum">
              <a:rPr lang="en-US" smtClean="0"/>
              <a:pPr>
                <a:defRPr/>
              </a:pPr>
              <a:t>65</a:t>
            </a:fld>
            <a:endParaRPr lang="en-US" smtClean="0"/>
          </a:p>
        </p:txBody>
      </p:sp>
      <p:sp>
        <p:nvSpPr>
          <p:cNvPr id="1064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65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94DDADD-9482-497F-B0E0-43958BDB8FCE}" type="slidenum">
              <a:rPr lang="en-US" smtClean="0"/>
              <a:pPr>
                <a:defRPr/>
              </a:pPr>
              <a:t>8</a:t>
            </a:fld>
            <a:endParaRPr lang="en-US" smtClean="0"/>
          </a:p>
        </p:txBody>
      </p:sp>
      <p:sp>
        <p:nvSpPr>
          <p:cNvPr id="1085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85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8165805-946F-4DE2-9BA9-94AFB97EFF2E}" type="slidenum">
              <a:rPr lang="en-US" smtClean="0"/>
              <a:pPr>
                <a:defRPr/>
              </a:pPr>
              <a:t>9</a:t>
            </a:fld>
            <a:endParaRPr lang="en-US" smtClean="0"/>
          </a:p>
        </p:txBody>
      </p:sp>
      <p:sp>
        <p:nvSpPr>
          <p:cNvPr id="1095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95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5A86A29-84CA-489B-A94F-5DA7DA1FCCB4}" type="slidenum">
              <a:rPr lang="en-US" smtClean="0"/>
              <a:pPr>
                <a:defRPr/>
              </a:pPr>
              <a:t>10</a:t>
            </a:fld>
            <a:endParaRPr lang="en-US" smtClean="0"/>
          </a:p>
        </p:txBody>
      </p:sp>
      <p:sp>
        <p:nvSpPr>
          <p:cNvPr id="1105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05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1A2503BC-2626-4DD3-9825-42DB1C387F60}" type="datetime9">
              <a:rPr lang="en-IN"/>
              <a:pPr>
                <a:defRPr/>
              </a:pPr>
              <a:t>23-07-2018 22:01:13</a:t>
            </a:fld>
            <a:endParaRPr lang="en-US"/>
          </a:p>
        </p:txBody>
      </p:sp>
      <p:sp>
        <p:nvSpPr>
          <p:cNvPr id="5" name="Footer Placeholder 18"/>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26"/>
          <p:cNvSpPr>
            <a:spLocks noGrp="1"/>
          </p:cNvSpPr>
          <p:nvPr>
            <p:ph type="sldNum" sz="quarter" idx="12"/>
          </p:nvPr>
        </p:nvSpPr>
        <p:spPr/>
        <p:txBody>
          <a:bodyPr/>
          <a:lstStyle>
            <a:lvl1pPr>
              <a:defRPr/>
            </a:lvl1pPr>
          </a:lstStyle>
          <a:p>
            <a:pPr>
              <a:defRPr/>
            </a:pPr>
            <a:fld id="{9659C0D5-31A1-4A0A-B85B-7825B1A4EDB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3C401FC-4EAD-4350-BF1E-5234511EEB3E}" type="datetime9">
              <a:rPr lang="en-IN"/>
              <a:pPr>
                <a:defRPr/>
              </a:pPr>
              <a:t>23-07-2018 22:01:14</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17"/>
          <p:cNvSpPr>
            <a:spLocks noGrp="1"/>
          </p:cNvSpPr>
          <p:nvPr>
            <p:ph type="sldNum" sz="quarter" idx="12"/>
          </p:nvPr>
        </p:nvSpPr>
        <p:spPr/>
        <p:txBody>
          <a:bodyPr/>
          <a:lstStyle>
            <a:lvl1pPr>
              <a:defRPr/>
            </a:lvl1pPr>
          </a:lstStyle>
          <a:p>
            <a:pPr>
              <a:defRPr/>
            </a:pPr>
            <a:fld id="{EED4ADEC-B0B4-46BD-8B32-19569A01FEC2}" type="slidenum">
              <a:rPr lang="en-US"/>
              <a:pPr>
                <a:defRPr/>
              </a:pPr>
              <a:t>‹#›</a:t>
            </a:fld>
            <a:endParaRPr lang="en-US"/>
          </a:p>
        </p:txBody>
      </p:sp>
    </p:spTree>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239D214-4F44-4D19-AB8D-2DFBFAA3D7F3}" type="datetime9">
              <a:rPr lang="en-IN"/>
              <a:pPr>
                <a:defRPr/>
              </a:pPr>
              <a:t>23-07-2018 22:01:14</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17"/>
          <p:cNvSpPr>
            <a:spLocks noGrp="1"/>
          </p:cNvSpPr>
          <p:nvPr>
            <p:ph type="sldNum" sz="quarter" idx="12"/>
          </p:nvPr>
        </p:nvSpPr>
        <p:spPr/>
        <p:txBody>
          <a:bodyPr/>
          <a:lstStyle>
            <a:lvl1pPr>
              <a:defRPr/>
            </a:lvl1pPr>
          </a:lstStyle>
          <a:p>
            <a:pPr>
              <a:defRPr/>
            </a:pPr>
            <a:fld id="{DDB0A445-3FEA-4230-98A5-2FE34BA96F34}" type="slidenum">
              <a:rPr lang="en-US"/>
              <a:pPr>
                <a:defRPr/>
              </a:pPr>
              <a:t>‹#›</a:t>
            </a:fld>
            <a:endParaRPr lang="en-US"/>
          </a:p>
        </p:txBody>
      </p:sp>
    </p:spTree>
  </p:cSld>
  <p:clrMapOvr>
    <a:masterClrMapping/>
  </p:clrMapOvr>
  <p:transitio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normAutofit/>
          </a:bodyPr>
          <a:lstStyle/>
          <a:p>
            <a:pPr lvl="0"/>
            <a:endParaRPr lang="en-US" noProof="0" smtClean="0"/>
          </a:p>
        </p:txBody>
      </p:sp>
      <p:sp>
        <p:nvSpPr>
          <p:cNvPr id="4" name="Date Placeholder 9"/>
          <p:cNvSpPr>
            <a:spLocks noGrp="1"/>
          </p:cNvSpPr>
          <p:nvPr>
            <p:ph type="dt" sz="half" idx="10"/>
          </p:nvPr>
        </p:nvSpPr>
        <p:spPr/>
        <p:txBody>
          <a:bodyPr/>
          <a:lstStyle>
            <a:lvl1pPr>
              <a:defRPr/>
            </a:lvl1pPr>
          </a:lstStyle>
          <a:p>
            <a:pPr>
              <a:defRPr/>
            </a:pPr>
            <a:fld id="{E621EBB4-92EC-4DE2-847B-55613172D9D2}" type="datetime9">
              <a:rPr lang="en-IN"/>
              <a:pPr>
                <a:defRPr/>
              </a:pPr>
              <a:t>23-07-2018 22:01:14</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17"/>
          <p:cNvSpPr>
            <a:spLocks noGrp="1"/>
          </p:cNvSpPr>
          <p:nvPr>
            <p:ph type="sldNum" sz="quarter" idx="12"/>
          </p:nvPr>
        </p:nvSpPr>
        <p:spPr/>
        <p:txBody>
          <a:bodyPr/>
          <a:lstStyle>
            <a:lvl1pPr>
              <a:defRPr/>
            </a:lvl1pPr>
          </a:lstStyle>
          <a:p>
            <a:pPr>
              <a:defRPr/>
            </a:pPr>
            <a:fld id="{1B90B042-891F-4441-8DD5-826AB22BCB31}" type="slidenum">
              <a:rPr lang="en-US"/>
              <a:pPr>
                <a:defRPr/>
              </a:pPr>
              <a:t>‹#›</a:t>
            </a:fld>
            <a:endParaRPr lang="en-US"/>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8D3A494-0BA8-495F-8C53-F0AE7B6433D9}" type="datetime9">
              <a:rPr lang="en-IN"/>
              <a:pPr>
                <a:defRPr/>
              </a:pPr>
              <a:t>23-07-2018 22:01:13</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17"/>
          <p:cNvSpPr>
            <a:spLocks noGrp="1"/>
          </p:cNvSpPr>
          <p:nvPr>
            <p:ph type="sldNum" sz="quarter" idx="12"/>
          </p:nvPr>
        </p:nvSpPr>
        <p:spPr/>
        <p:txBody>
          <a:bodyPr/>
          <a:lstStyle>
            <a:lvl1pPr>
              <a:defRPr/>
            </a:lvl1pPr>
          </a:lstStyle>
          <a:p>
            <a:pPr>
              <a:defRPr/>
            </a:pPr>
            <a:fld id="{B984779E-BAF3-4038-81E6-5B42839F26A1}" type="slidenum">
              <a:rPr lang="en-US"/>
              <a:pPr>
                <a:defRPr/>
              </a:pPr>
              <a:t>‹#›</a:t>
            </a:fld>
            <a:endParaRPr lang="en-US"/>
          </a:p>
        </p:txBody>
      </p:sp>
    </p:spTree>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0CE0294-B04E-4BB4-94CE-CD551FDD0686}" type="datetime9">
              <a:rPr lang="en-IN"/>
              <a:pPr>
                <a:defRPr/>
              </a:pPr>
              <a:t>23-07-2018 22:01:13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5"/>
          <p:cNvSpPr>
            <a:spLocks noGrp="1"/>
          </p:cNvSpPr>
          <p:nvPr>
            <p:ph type="sldNum" sz="quarter" idx="12"/>
          </p:nvPr>
        </p:nvSpPr>
        <p:spPr/>
        <p:txBody>
          <a:bodyPr/>
          <a:lstStyle>
            <a:lvl1pPr>
              <a:defRPr/>
            </a:lvl1pPr>
          </a:lstStyle>
          <a:p>
            <a:pPr>
              <a:defRPr/>
            </a:pPr>
            <a:fld id="{AB9072BD-5AFB-4D0E-8396-DD467D55BE9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703E115-ECF9-4AA2-B769-B00641D0E836}" type="datetime9">
              <a:rPr lang="en-IN"/>
              <a:pPr>
                <a:defRPr/>
              </a:pPr>
              <a:t>23-07-2018 22:01:13</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7" name="Slide Number Placeholder 17"/>
          <p:cNvSpPr>
            <a:spLocks noGrp="1"/>
          </p:cNvSpPr>
          <p:nvPr>
            <p:ph type="sldNum" sz="quarter" idx="12"/>
          </p:nvPr>
        </p:nvSpPr>
        <p:spPr/>
        <p:txBody>
          <a:bodyPr/>
          <a:lstStyle>
            <a:lvl1pPr>
              <a:defRPr/>
            </a:lvl1pPr>
          </a:lstStyle>
          <a:p>
            <a:pPr>
              <a:defRPr/>
            </a:pPr>
            <a:fld id="{8B12B10A-7B27-4AB8-B0D5-C6B4523292D0}" type="slidenum">
              <a:rPr lang="en-US"/>
              <a:pPr>
                <a:defRPr/>
              </a:pPr>
              <a:t>‹#›</a:t>
            </a:fld>
            <a:endParaRPr lang="en-US"/>
          </a:p>
        </p:txBody>
      </p:sp>
    </p:spTree>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36FC3F94-A1CF-4AC4-BE9A-C9C3E933D159}" type="datetime9">
              <a:rPr lang="en-IN"/>
              <a:pPr>
                <a:defRPr/>
              </a:pPr>
              <a:t>23-07-2018 22:01:13</a:t>
            </a:fld>
            <a:endParaRPr lang="en-US"/>
          </a:p>
        </p:txBody>
      </p:sp>
      <p:sp>
        <p:nvSpPr>
          <p:cNvPr id="8"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9" name="Slide Number Placeholder 17"/>
          <p:cNvSpPr>
            <a:spLocks noGrp="1"/>
          </p:cNvSpPr>
          <p:nvPr>
            <p:ph type="sldNum" sz="quarter" idx="12"/>
          </p:nvPr>
        </p:nvSpPr>
        <p:spPr/>
        <p:txBody>
          <a:bodyPr/>
          <a:lstStyle>
            <a:lvl1pPr>
              <a:defRPr/>
            </a:lvl1pPr>
          </a:lstStyle>
          <a:p>
            <a:pPr>
              <a:defRPr/>
            </a:pPr>
            <a:fld id="{0A37B62F-50CD-4600-A820-4C08028CEFC7}" type="slidenum">
              <a:rPr lang="en-US"/>
              <a:pPr>
                <a:defRPr/>
              </a:pPr>
              <a:t>‹#›</a:t>
            </a:fld>
            <a:endParaRPr lang="en-US"/>
          </a:p>
        </p:txBody>
      </p:sp>
    </p:spTree>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A4FB6EA7-9B07-412D-8A35-4E991786FCC1}" type="datetime9">
              <a:rPr lang="en-IN"/>
              <a:pPr>
                <a:defRPr/>
              </a:pPr>
              <a:t>23-07-2018 22:01:13</a:t>
            </a:fld>
            <a:endParaRPr lang="en-US"/>
          </a:p>
        </p:txBody>
      </p:sp>
      <p:sp>
        <p:nvSpPr>
          <p:cNvPr id="4"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5" name="Slide Number Placeholder 17"/>
          <p:cNvSpPr>
            <a:spLocks noGrp="1"/>
          </p:cNvSpPr>
          <p:nvPr>
            <p:ph type="sldNum" sz="quarter" idx="12"/>
          </p:nvPr>
        </p:nvSpPr>
        <p:spPr/>
        <p:txBody>
          <a:bodyPr/>
          <a:lstStyle>
            <a:lvl1pPr>
              <a:defRPr/>
            </a:lvl1pPr>
          </a:lstStyle>
          <a:p>
            <a:pPr>
              <a:defRPr/>
            </a:pPr>
            <a:fld id="{1B7E1ECB-B7BC-4F27-A2FB-88503F5E5EA4}" type="slidenum">
              <a:rPr lang="en-US"/>
              <a:pPr>
                <a:defRPr/>
              </a:pPr>
              <a:t>‹#›</a:t>
            </a:fld>
            <a:endParaRPr lang="en-US"/>
          </a:p>
        </p:txBody>
      </p:sp>
    </p:spTree>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64E45D1D-EC3E-473B-AF34-D98C58BECC4C}" type="datetime9">
              <a:rPr lang="en-IN"/>
              <a:pPr>
                <a:defRPr/>
              </a:pPr>
              <a:t>23-07-2018 22:01:13</a:t>
            </a:fld>
            <a:endParaRPr lang="en-US"/>
          </a:p>
        </p:txBody>
      </p:sp>
      <p:sp>
        <p:nvSpPr>
          <p:cNvPr id="3"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4" name="Slide Number Placeholder 17"/>
          <p:cNvSpPr>
            <a:spLocks noGrp="1"/>
          </p:cNvSpPr>
          <p:nvPr>
            <p:ph type="sldNum" sz="quarter" idx="12"/>
          </p:nvPr>
        </p:nvSpPr>
        <p:spPr/>
        <p:txBody>
          <a:bodyPr/>
          <a:lstStyle>
            <a:lvl1pPr>
              <a:defRPr/>
            </a:lvl1pPr>
          </a:lstStyle>
          <a:p>
            <a:pPr>
              <a:defRPr/>
            </a:pPr>
            <a:fld id="{6ABFC7FA-52BC-4E86-9CE0-CE0B541BB56D}" type="slidenum">
              <a:rPr lang="en-US"/>
              <a:pPr>
                <a:defRPr/>
              </a:pPr>
              <a:t>‹#›</a:t>
            </a:fld>
            <a:endParaRPr lang="en-US"/>
          </a:p>
        </p:txBody>
      </p:sp>
    </p:spTree>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BA22EB58-E1ED-40A0-B3CE-66C96D2D137D}" type="datetime9">
              <a:rPr lang="en-IN"/>
              <a:pPr>
                <a:defRPr/>
              </a:pPr>
              <a:t>23-07-2018 22:01:13</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7" name="Slide Number Placeholder 17"/>
          <p:cNvSpPr>
            <a:spLocks noGrp="1"/>
          </p:cNvSpPr>
          <p:nvPr>
            <p:ph type="sldNum" sz="quarter" idx="12"/>
          </p:nvPr>
        </p:nvSpPr>
        <p:spPr/>
        <p:txBody>
          <a:bodyPr/>
          <a:lstStyle>
            <a:lvl1pPr>
              <a:defRPr/>
            </a:lvl1pPr>
          </a:lstStyle>
          <a:p>
            <a:pPr>
              <a:defRPr/>
            </a:pPr>
            <a:fld id="{84AF3BB2-8BC2-4317-86E8-B2516F996C38}" type="slidenum">
              <a:rPr lang="en-US"/>
              <a:pPr>
                <a:defRPr/>
              </a:pPr>
              <a:t>‹#›</a:t>
            </a:fld>
            <a:endParaRPr lang="en-US"/>
          </a:p>
        </p:txBody>
      </p:sp>
    </p:spTree>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EB219E69-8FD2-4B08-8B3E-FB8C5E9D4906}" type="datetime9">
              <a:rPr lang="en-IN"/>
              <a:pPr>
                <a:defRPr/>
              </a:pPr>
              <a:t>23-07-2018 22:01:13</a:t>
            </a:fld>
            <a:endParaRPr lang="en-US"/>
          </a:p>
        </p:txBody>
      </p:sp>
      <p:sp>
        <p:nvSpPr>
          <p:cNvPr id="10" name="Footer Placeholder 5"/>
          <p:cNvSpPr>
            <a:spLocks noGrp="1"/>
          </p:cNvSpPr>
          <p:nvPr>
            <p:ph type="ftr" sz="quarter" idx="11"/>
          </p:nvPr>
        </p:nvSpPr>
        <p:spPr/>
        <p:txBody>
          <a:bodyPr/>
          <a:lstStyle>
            <a:lvl1pPr>
              <a:defRPr/>
            </a:lvl1pPr>
          </a:lstStyle>
          <a:p>
            <a:pPr>
              <a:defRPr/>
            </a:pPr>
            <a:r>
              <a:rPr lang="en-US"/>
              <a:t>Psychology for Social Workers</a:t>
            </a: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2C15850F-F1B5-4E66-AACD-5820E42C4E89}" type="slidenum">
              <a:rPr lang="en-US"/>
              <a:pPr>
                <a:defRPr/>
              </a:pPr>
              <a:t>‹#›</a:t>
            </a:fld>
            <a:endParaRPr lang="en-US"/>
          </a:p>
        </p:txBody>
      </p:sp>
    </p:spTree>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mn-cs"/>
              </a:defRPr>
            </a:lvl1pPr>
          </a:lstStyle>
          <a:p>
            <a:pPr>
              <a:defRPr/>
            </a:pPr>
            <a:fld id="{531E4BE3-0DC5-462A-9548-47789823101C}" type="datetime9">
              <a:rPr lang="en-IN"/>
              <a:pPr>
                <a:defRPr/>
              </a:pPr>
              <a:t>23-07-2018 22:01:14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mn-cs"/>
              </a:defRPr>
            </a:lvl1pPr>
          </a:lstStyle>
          <a:p>
            <a:pPr>
              <a:defRPr/>
            </a:pPr>
            <a:r>
              <a:rPr lang="en-US"/>
              <a:t>Psychology for Social Workers</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cs typeface="+mn-cs"/>
              </a:defRPr>
            </a:lvl1pPr>
          </a:lstStyle>
          <a:p>
            <a:pPr>
              <a:defRPr/>
            </a:pPr>
            <a:fld id="{7992A437-5530-4222-BDB2-07250B3FAB7F}"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cs typeface="+mn-cs"/>
              </a:endParaRPr>
            </a:p>
          </p:txBody>
        </p:sp>
      </p:grpSp>
    </p:spTree>
  </p:cSld>
  <p:clrMap bg1="lt1" tx1="dk1" bg2="lt2" tx2="dk2" accent1="accent1" accent2="accent2" accent3="accent3" accent4="accent4" accent5="accent5" accent6="accent6" hlink="hlink" folHlink="folHlink"/>
  <p:sldLayoutIdLst>
    <p:sldLayoutId id="2147483937" r:id="rId1"/>
    <p:sldLayoutId id="2147483928" r:id="rId2"/>
    <p:sldLayoutId id="2147483938" r:id="rId3"/>
    <p:sldLayoutId id="2147483929" r:id="rId4"/>
    <p:sldLayoutId id="2147483930" r:id="rId5"/>
    <p:sldLayoutId id="2147483931" r:id="rId6"/>
    <p:sldLayoutId id="2147483932" r:id="rId7"/>
    <p:sldLayoutId id="2147483933" r:id="rId8"/>
    <p:sldLayoutId id="2147483939" r:id="rId9"/>
    <p:sldLayoutId id="2147483934" r:id="rId10"/>
    <p:sldLayoutId id="2147483935" r:id="rId11"/>
    <p:sldLayoutId id="2147483936" r:id="rId12"/>
  </p:sldLayoutIdLst>
  <p:transition spd="slow">
    <p:push/>
  </p:transition>
  <p:hf hdr="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609600"/>
            <a:ext cx="7851775" cy="2286000"/>
          </a:xfrm>
        </p:spPr>
        <p:txBody>
          <a:bodyPr/>
          <a:lstStyle/>
          <a:p>
            <a:pPr algn="ctr" eaLnBrk="1" fontAlgn="auto" hangingPunct="1">
              <a:spcAft>
                <a:spcPts val="0"/>
              </a:spcAft>
              <a:defRPr/>
            </a:pPr>
            <a:r>
              <a:rPr lang="en-IN" sz="6000" dirty="0" smtClean="0">
                <a:solidFill>
                  <a:schemeClr val="bg2">
                    <a:lumMod val="60000"/>
                    <a:lumOff val="40000"/>
                  </a:schemeClr>
                </a:solidFill>
                <a:effectLst>
                  <a:outerShdw blurRad="38100" dist="38100" dir="2700000" algn="tl">
                    <a:srgbClr val="000000">
                      <a:alpha val="43137"/>
                    </a:srgbClr>
                  </a:outerShdw>
                </a:effectLst>
              </a:rPr>
              <a:t>MSW I Semester I </a:t>
            </a:r>
            <a:br>
              <a:rPr lang="en-IN" sz="6000" dirty="0" smtClean="0">
                <a:solidFill>
                  <a:schemeClr val="bg2">
                    <a:lumMod val="60000"/>
                    <a:lumOff val="40000"/>
                  </a:schemeClr>
                </a:solidFill>
                <a:effectLst>
                  <a:outerShdw blurRad="38100" dist="38100" dir="2700000" algn="tl">
                    <a:srgbClr val="000000">
                      <a:alpha val="43137"/>
                    </a:srgbClr>
                  </a:outerShdw>
                </a:effectLst>
              </a:rPr>
            </a:br>
            <a:r>
              <a:rPr lang="en-IN" sz="6000" dirty="0" smtClean="0">
                <a:solidFill>
                  <a:srgbClr val="FFC000"/>
                </a:solidFill>
                <a:effectLst>
                  <a:outerShdw blurRad="38100" dist="38100" dir="2700000" algn="tl">
                    <a:srgbClr val="000000">
                      <a:alpha val="43137"/>
                    </a:srgbClr>
                  </a:outerShdw>
                </a:effectLst>
              </a:rPr>
              <a:t>G </a:t>
            </a:r>
            <a:r>
              <a:rPr lang="en-IN" sz="6000" dirty="0" smtClean="0">
                <a:solidFill>
                  <a:srgbClr val="FFC000"/>
                </a:solidFill>
                <a:effectLst>
                  <a:outerShdw blurRad="38100" dist="38100" dir="2700000" algn="tl">
                    <a:srgbClr val="000000">
                      <a:alpha val="43137"/>
                    </a:srgbClr>
                  </a:outerShdw>
                </a:effectLst>
              </a:rPr>
              <a:t>II</a:t>
            </a:r>
            <a:endParaRPr lang="en-IN" dirty="0">
              <a:solidFill>
                <a:srgbClr val="FFC000"/>
              </a:solidFill>
              <a:effectLst>
                <a:outerShdw blurRad="38100" dist="38100" dir="2700000" algn="tl">
                  <a:srgbClr val="000000">
                    <a:alpha val="43137"/>
                  </a:srgbClr>
                </a:outerShdw>
              </a:effectLst>
            </a:endParaRPr>
          </a:p>
        </p:txBody>
      </p:sp>
      <p:sp>
        <p:nvSpPr>
          <p:cNvPr id="5123" name="Rectangle 3"/>
          <p:cNvSpPr>
            <a:spLocks noGrp="1" noChangeArrowheads="1"/>
          </p:cNvSpPr>
          <p:nvPr>
            <p:ph type="subTitle" idx="1"/>
          </p:nvPr>
        </p:nvSpPr>
        <p:spPr>
          <a:xfrm>
            <a:off x="228600" y="2209800"/>
            <a:ext cx="8915400" cy="4419600"/>
          </a:xfrm>
        </p:spPr>
        <p:txBody>
          <a:bodyPr/>
          <a:lstStyle/>
          <a:p>
            <a:pPr marR="0" algn="ctr" eaLnBrk="1" hangingPunct="1">
              <a:defRPr/>
            </a:pPr>
            <a:endParaRPr lang="en-IN" sz="6000" b="1" dirty="0" smtClean="0">
              <a:solidFill>
                <a:srgbClr val="C9FAFC"/>
              </a:solidFill>
            </a:endParaRPr>
          </a:p>
          <a:p>
            <a:pPr marR="0" algn="ctr" eaLnBrk="1" hangingPunct="1">
              <a:defRPr/>
            </a:pPr>
            <a:r>
              <a:rPr lang="en-IN" sz="8000" b="1" dirty="0" smtClean="0">
                <a:solidFill>
                  <a:srgbClr val="FFC000"/>
                </a:solidFill>
                <a:effectLst>
                  <a:outerShdw blurRad="38100" dist="38100" dir="2700000" algn="tl">
                    <a:srgbClr val="000000">
                      <a:alpha val="43137"/>
                    </a:srgbClr>
                  </a:outerShdw>
                </a:effectLst>
              </a:rPr>
              <a:t>Psychology</a:t>
            </a:r>
            <a:r>
              <a:rPr lang="en-IN" sz="6000" b="1" dirty="0" smtClean="0">
                <a:solidFill>
                  <a:srgbClr val="FFC000"/>
                </a:solidFill>
                <a:effectLst>
                  <a:outerShdw blurRad="38100" dist="38100" dir="2700000" algn="tl">
                    <a:srgbClr val="000000">
                      <a:alpha val="43137"/>
                    </a:srgbClr>
                  </a:outerShdw>
                </a:effectLst>
              </a:rPr>
              <a:t> </a:t>
            </a:r>
          </a:p>
          <a:p>
            <a:pPr marR="0" algn="ctr" eaLnBrk="1" hangingPunct="1">
              <a:defRPr/>
            </a:pPr>
            <a:r>
              <a:rPr lang="en-IN" sz="4800" b="1" dirty="0" smtClean="0">
                <a:solidFill>
                  <a:srgbClr val="FFC000"/>
                </a:solidFill>
                <a:effectLst>
                  <a:outerShdw blurRad="38100" dist="38100" dir="2700000" algn="tl">
                    <a:srgbClr val="000000">
                      <a:alpha val="43137"/>
                    </a:srgbClr>
                  </a:outerShdw>
                </a:effectLst>
              </a:rPr>
              <a:t>for Social </a:t>
            </a:r>
            <a:r>
              <a:rPr lang="en-IN" sz="4800" b="1" dirty="0" smtClean="0">
                <a:solidFill>
                  <a:srgbClr val="FFC000"/>
                </a:solidFill>
                <a:effectLst>
                  <a:outerShdw blurRad="38100" dist="38100" dir="2700000" algn="tl">
                    <a:srgbClr val="000000">
                      <a:alpha val="43137"/>
                    </a:srgbClr>
                  </a:outerShdw>
                </a:effectLst>
              </a:rPr>
              <a:t>Work</a:t>
            </a:r>
            <a:endParaRPr lang="en-IN" sz="4800" b="1" dirty="0" smtClean="0">
              <a:solidFill>
                <a:srgbClr val="FFC000"/>
              </a:solidFill>
              <a:effectLst>
                <a:outerShdw blurRad="38100" dist="38100" dir="2700000" algn="tl">
                  <a:srgbClr val="000000">
                    <a:alpha val="43137"/>
                  </a:srgbClr>
                </a:outerShdw>
              </a:effectLst>
            </a:endParaRPr>
          </a:p>
          <a:p>
            <a:pPr marR="0" eaLnBrk="1" hangingPunct="1">
              <a:defRPr/>
            </a:pPr>
            <a:endParaRPr lang="en-IN" sz="2800" b="1" dirty="0" smtClean="0">
              <a:solidFill>
                <a:schemeClr val="accent1"/>
              </a:solidFill>
              <a:effectLst>
                <a:outerShdw blurRad="38100" dist="38100" dir="2700000" algn="tl">
                  <a:srgbClr val="000000">
                    <a:alpha val="43137"/>
                  </a:srgbClr>
                </a:outerShdw>
              </a:effectLst>
            </a:endParaRPr>
          </a:p>
          <a:p>
            <a:pPr marR="0" eaLnBrk="1" hangingPunct="1">
              <a:defRPr/>
            </a:pPr>
            <a:r>
              <a:rPr lang="en-IN" sz="2800" b="1" dirty="0" smtClean="0">
                <a:effectLst>
                  <a:outerShdw blurRad="38100" dist="38100" dir="2700000" algn="tl">
                    <a:srgbClr val="000000">
                      <a:alpha val="43137"/>
                    </a:srgbClr>
                  </a:outerShdw>
                </a:effectLst>
              </a:rPr>
              <a:t>- </a:t>
            </a:r>
            <a:r>
              <a:rPr lang="en-IN" sz="2800" b="1" i="1" dirty="0" smtClean="0">
                <a:effectLst>
                  <a:outerShdw blurRad="38100" dist="38100" dir="2700000" algn="tl">
                    <a:srgbClr val="000000">
                      <a:alpha val="43137"/>
                    </a:srgbClr>
                  </a:outerShdw>
                </a:effectLst>
              </a:rPr>
              <a:t>Dr. Jaimon Varghese</a:t>
            </a:r>
            <a:endParaRPr lang="en-IN" sz="4800" b="1" dirty="0" smtClean="0">
              <a:effectLst>
                <a:outerShdw blurRad="38100" dist="38100" dir="2700000" algn="tl">
                  <a:srgbClr val="000000">
                    <a:alpha val="43137"/>
                  </a:srgbClr>
                </a:outerShdw>
              </a:effectLst>
            </a:endParaRPr>
          </a:p>
        </p:txBody>
      </p:sp>
    </p:spTree>
  </p:cSld>
  <p:clrMapOvr>
    <a:masterClrMapping/>
  </p:clrMapOvr>
  <p:transition spd="slow">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3.1.1 </a:t>
            </a:r>
            <a:r>
              <a:rPr lang="en-US" sz="3200" b="1" dirty="0">
                <a:solidFill>
                  <a:srgbClr val="FF33CC"/>
                </a:solidFill>
              </a:rPr>
              <a:t>		Learning: theories</a:t>
            </a:r>
          </a:p>
        </p:txBody>
      </p:sp>
      <p:sp>
        <p:nvSpPr>
          <p:cNvPr id="4" name="Date Placeholder 3"/>
          <p:cNvSpPr>
            <a:spLocks noGrp="1"/>
          </p:cNvSpPr>
          <p:nvPr>
            <p:ph type="dt" sz="quarter" idx="10"/>
          </p:nvPr>
        </p:nvSpPr>
        <p:spPr/>
        <p:txBody>
          <a:bodyPr/>
          <a:lstStyle/>
          <a:p>
            <a:pPr>
              <a:defRPr/>
            </a:pPr>
            <a:fld id="{CEB0EC88-E9D0-41B0-8126-2992CB226677}" type="datetime9">
              <a:rPr lang="en-IN"/>
              <a:pPr>
                <a:defRPr/>
              </a:pPr>
              <a:t>23-07-2018 22:08:10</a:t>
            </a:fld>
            <a:endParaRPr lang="en-US"/>
          </a:p>
        </p:txBody>
      </p:sp>
      <p:sp>
        <p:nvSpPr>
          <p:cNvPr id="5" name="Slide Number Placeholder 4"/>
          <p:cNvSpPr>
            <a:spLocks noGrp="1"/>
          </p:cNvSpPr>
          <p:nvPr>
            <p:ph type="sldNum" sz="quarter" idx="12"/>
          </p:nvPr>
        </p:nvSpPr>
        <p:spPr/>
        <p:txBody>
          <a:bodyPr/>
          <a:lstStyle/>
          <a:p>
            <a:pPr>
              <a:defRPr/>
            </a:pPr>
            <a:fld id="{737B2327-C4B0-404B-AE6F-22137D59EFBA}" type="slidenum">
              <a:rPr lang="en-US" smtClean="0"/>
              <a:pPr>
                <a:defRPr/>
              </a:pPr>
              <a:t>10</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50182" name="Rectangle 3"/>
          <p:cNvSpPr>
            <a:spLocks noChangeArrowheads="1"/>
          </p:cNvSpPr>
          <p:nvPr/>
        </p:nvSpPr>
        <p:spPr bwMode="auto">
          <a:xfrm>
            <a:off x="457200" y="1676400"/>
            <a:ext cx="8077200" cy="4724400"/>
          </a:xfrm>
          <a:prstGeom prst="rect">
            <a:avLst/>
          </a:prstGeom>
          <a:noFill/>
          <a:ln w="9525">
            <a:noFill/>
            <a:miter lim="800000"/>
            <a:headEnd/>
            <a:tailEnd/>
          </a:ln>
        </p:spPr>
        <p:txBody>
          <a:bodyPr/>
          <a:lstStyle/>
          <a:p>
            <a:pPr marL="812800" indent="-812800">
              <a:spcBef>
                <a:spcPts val="1200"/>
              </a:spcBef>
              <a:buFont typeface="Calibri" pitchFamily="34" charset="0"/>
              <a:buAutoNum type="arabicPeriod"/>
            </a:pPr>
            <a:r>
              <a:rPr lang="en-US" sz="2000" b="1" i="1">
                <a:solidFill>
                  <a:srgbClr val="7030A0"/>
                </a:solidFill>
              </a:rPr>
              <a:t>Connectionism (Thorndike, E (1913) Educational Psychology: The Psychology of Learning, New York: Teachers College Press) </a:t>
            </a:r>
          </a:p>
          <a:p>
            <a:pPr marL="812800" indent="-812800">
              <a:spcBef>
                <a:spcPts val="1200"/>
              </a:spcBef>
              <a:buFont typeface="Arial" charset="0"/>
              <a:buChar char="•"/>
            </a:pPr>
            <a:r>
              <a:rPr lang="en-US" sz="2000" b="1">
                <a:solidFill>
                  <a:srgbClr val="0070C0"/>
                </a:solidFill>
              </a:rPr>
              <a:t>Thorndike's theory consists of three primary laws: (1) law of effect - responses to a situation which are followed by a rewarding state of affairs will be strengthened and become habitual responses to that situation, (2) law of readiness - a series of responses can be chained together to satisfy some goal which will result in annoyance if blocked, and (3) law of exercise - connections become strengthened with practice and weakened when practice is discontinued. A corollary of the law of effect was that responses that reduce the likelihood of achieving a rewarding state (i.e., punishments, failures) will decrease in strength. </a:t>
            </a:r>
          </a:p>
        </p:txBody>
      </p:sp>
    </p:spTree>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3.1.1 </a:t>
            </a:r>
            <a:r>
              <a:rPr lang="en-US" sz="3200" b="1" dirty="0">
                <a:solidFill>
                  <a:srgbClr val="FF33CC"/>
                </a:solidFill>
              </a:rPr>
              <a:t>		Learning theories</a:t>
            </a:r>
          </a:p>
        </p:txBody>
      </p:sp>
      <p:sp>
        <p:nvSpPr>
          <p:cNvPr id="4" name="Date Placeholder 3"/>
          <p:cNvSpPr>
            <a:spLocks noGrp="1"/>
          </p:cNvSpPr>
          <p:nvPr>
            <p:ph type="dt" sz="quarter" idx="10"/>
          </p:nvPr>
        </p:nvSpPr>
        <p:spPr/>
        <p:txBody>
          <a:bodyPr/>
          <a:lstStyle/>
          <a:p>
            <a:pPr>
              <a:defRPr/>
            </a:pPr>
            <a:fld id="{D7662744-8D19-4CBD-8336-7764CA58C210}" type="datetime9">
              <a:rPr lang="en-IN"/>
              <a:pPr>
                <a:defRPr/>
              </a:pPr>
              <a:t>23-07-2018 22:08:16</a:t>
            </a:fld>
            <a:endParaRPr lang="en-US"/>
          </a:p>
        </p:txBody>
      </p:sp>
      <p:sp>
        <p:nvSpPr>
          <p:cNvPr id="5" name="Slide Number Placeholder 4"/>
          <p:cNvSpPr>
            <a:spLocks noGrp="1"/>
          </p:cNvSpPr>
          <p:nvPr>
            <p:ph type="sldNum" sz="quarter" idx="12"/>
          </p:nvPr>
        </p:nvSpPr>
        <p:spPr/>
        <p:txBody>
          <a:bodyPr/>
          <a:lstStyle/>
          <a:p>
            <a:pPr>
              <a:defRPr/>
            </a:pPr>
            <a:fld id="{1720C3FA-4184-411A-949B-B0ED60F9DF39}" type="slidenum">
              <a:rPr lang="en-US" smtClean="0"/>
              <a:pPr>
                <a:defRPr/>
              </a:pPr>
              <a:t>11</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51206" name="Rectangle 3"/>
          <p:cNvSpPr>
            <a:spLocks noChangeArrowheads="1"/>
          </p:cNvSpPr>
          <p:nvPr/>
        </p:nvSpPr>
        <p:spPr bwMode="auto">
          <a:xfrm>
            <a:off x="381000" y="1524000"/>
            <a:ext cx="8382000" cy="4876800"/>
          </a:xfrm>
          <a:prstGeom prst="rect">
            <a:avLst/>
          </a:prstGeom>
          <a:noFill/>
          <a:ln w="9525">
            <a:noFill/>
            <a:miter lim="800000"/>
            <a:headEnd/>
            <a:tailEnd/>
          </a:ln>
        </p:spPr>
        <p:txBody>
          <a:bodyPr/>
          <a:lstStyle/>
          <a:p>
            <a:pPr marL="812800" indent="-812800">
              <a:spcBef>
                <a:spcPts val="1200"/>
              </a:spcBef>
              <a:buFont typeface="Calibri" pitchFamily="34" charset="0"/>
              <a:buAutoNum type="arabicPeriod" startAt="2"/>
            </a:pPr>
            <a:r>
              <a:rPr lang="en-US" sz="2000" b="1" i="1">
                <a:solidFill>
                  <a:srgbClr val="7030A0"/>
                </a:solidFill>
              </a:rPr>
              <a:t>Drive Reduction Theory (Hull, C. (1943) Principles of Behaviour, New York: Appleton-Century-Crofts): </a:t>
            </a:r>
            <a:r>
              <a:rPr lang="en-US" sz="2000" b="1">
                <a:solidFill>
                  <a:srgbClr val="0070C0"/>
                </a:solidFill>
              </a:rPr>
              <a:t>Drive is essential in order for responses to occur (i.e., the student must want to learn). Learning must satisfy the learner's wants). </a:t>
            </a:r>
          </a:p>
          <a:p>
            <a:pPr marL="812800" indent="-812800">
              <a:spcBef>
                <a:spcPts val="1200"/>
              </a:spcBef>
              <a:buFont typeface="Calibri" pitchFamily="34" charset="0"/>
              <a:buAutoNum type="arabicPeriod" startAt="2"/>
            </a:pPr>
            <a:r>
              <a:rPr lang="en-US" sz="2000" b="1" i="1">
                <a:solidFill>
                  <a:srgbClr val="7030A0"/>
                </a:solidFill>
              </a:rPr>
              <a:t>Gestalt Theory (Wertheimer, M (1959) Productive Thinking, New York: Harper &amp; Row):</a:t>
            </a:r>
            <a:r>
              <a:rPr lang="en-US" sz="2000" b="1">
                <a:solidFill>
                  <a:srgbClr val="0070C0"/>
                </a:solidFill>
              </a:rPr>
              <a:t> the idea of "grouping”, forming a gestalt (pattern or fullness), insightful problem-solving. </a:t>
            </a:r>
          </a:p>
          <a:p>
            <a:pPr marL="812800" indent="-812800">
              <a:spcBef>
                <a:spcPts val="1200"/>
              </a:spcBef>
              <a:buFont typeface="Calibri" pitchFamily="34" charset="0"/>
              <a:buAutoNum type="arabicPeriod" startAt="2"/>
            </a:pPr>
            <a:r>
              <a:rPr lang="en-US" sz="2000" b="1" i="1">
                <a:solidFill>
                  <a:srgbClr val="7030A0"/>
                </a:solidFill>
              </a:rPr>
              <a:t>Classical conditioning of Ian Pavlov:</a:t>
            </a:r>
            <a:r>
              <a:rPr lang="en-US" sz="2000" b="1">
                <a:solidFill>
                  <a:srgbClr val="0070C0"/>
                </a:solidFill>
              </a:rPr>
              <a:t> Stimulus – Response Theory</a:t>
            </a:r>
          </a:p>
          <a:p>
            <a:pPr marL="812800" indent="-812800">
              <a:spcBef>
                <a:spcPts val="1200"/>
              </a:spcBef>
              <a:buFont typeface="Calibri" pitchFamily="34" charset="0"/>
              <a:buAutoNum type="arabicPeriod" startAt="2"/>
            </a:pPr>
            <a:r>
              <a:rPr lang="en-US" sz="2000" b="1" i="1">
                <a:solidFill>
                  <a:srgbClr val="7030A0"/>
                </a:solidFill>
              </a:rPr>
              <a:t>Operant conditioning of BF Skinner: </a:t>
            </a:r>
            <a:r>
              <a:rPr lang="en-US" sz="2000" b="1">
                <a:solidFill>
                  <a:srgbClr val="0070C0"/>
                </a:solidFill>
              </a:rPr>
              <a:t>Reward and punishment; behaviour modification [Skinner, B.F. (1954) The science of learning and the art of teaching, Harvard Educational Review, 24(2), 86-97]</a:t>
            </a:r>
          </a:p>
        </p:txBody>
      </p:sp>
    </p:spTree>
  </p:cSld>
  <p:clrMapOvr>
    <a:masterClrMapping/>
  </p:clrMapOvr>
  <p:transition spd="slow">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3.1.1 </a:t>
            </a:r>
            <a:r>
              <a:rPr lang="en-US" sz="3200" b="1" dirty="0">
                <a:solidFill>
                  <a:srgbClr val="FF33CC"/>
                </a:solidFill>
              </a:rPr>
              <a:t>		Learning theories</a:t>
            </a:r>
          </a:p>
        </p:txBody>
      </p:sp>
      <p:sp>
        <p:nvSpPr>
          <p:cNvPr id="4" name="Date Placeholder 3"/>
          <p:cNvSpPr>
            <a:spLocks noGrp="1"/>
          </p:cNvSpPr>
          <p:nvPr>
            <p:ph type="dt" sz="quarter" idx="10"/>
          </p:nvPr>
        </p:nvSpPr>
        <p:spPr/>
        <p:txBody>
          <a:bodyPr/>
          <a:lstStyle/>
          <a:p>
            <a:pPr>
              <a:defRPr/>
            </a:pPr>
            <a:fld id="{448819CB-82D0-41C4-AAA5-BA5BD095BB91}" type="datetime9">
              <a:rPr lang="en-IN"/>
              <a:pPr>
                <a:defRPr/>
              </a:pPr>
              <a:t>23-07-2018 22:08:21</a:t>
            </a:fld>
            <a:endParaRPr lang="en-US"/>
          </a:p>
        </p:txBody>
      </p:sp>
      <p:sp>
        <p:nvSpPr>
          <p:cNvPr id="5" name="Slide Number Placeholder 4"/>
          <p:cNvSpPr>
            <a:spLocks noGrp="1"/>
          </p:cNvSpPr>
          <p:nvPr>
            <p:ph type="sldNum" sz="quarter" idx="12"/>
          </p:nvPr>
        </p:nvSpPr>
        <p:spPr/>
        <p:txBody>
          <a:bodyPr/>
          <a:lstStyle/>
          <a:p>
            <a:pPr>
              <a:defRPr/>
            </a:pPr>
            <a:fld id="{E2666BCE-CE07-4F32-998E-71C9AACBDBA9}" type="slidenum">
              <a:rPr lang="en-US" smtClean="0"/>
              <a:pPr>
                <a:defRPr/>
              </a:pPr>
              <a:t>12</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52230" name="Rectangle 3"/>
          <p:cNvSpPr>
            <a:spLocks noChangeArrowheads="1"/>
          </p:cNvSpPr>
          <p:nvPr/>
        </p:nvSpPr>
        <p:spPr bwMode="auto">
          <a:xfrm>
            <a:off x="457200" y="1447800"/>
            <a:ext cx="8229600" cy="4953000"/>
          </a:xfrm>
          <a:prstGeom prst="rect">
            <a:avLst/>
          </a:prstGeom>
          <a:noFill/>
          <a:ln w="9525">
            <a:noFill/>
            <a:miter lim="800000"/>
            <a:headEnd/>
            <a:tailEnd/>
          </a:ln>
        </p:spPr>
        <p:txBody>
          <a:bodyPr/>
          <a:lstStyle/>
          <a:p>
            <a:pPr marL="812800" indent="-812800">
              <a:spcBef>
                <a:spcPts val="1200"/>
              </a:spcBef>
              <a:buFont typeface="Calibri" pitchFamily="34" charset="0"/>
              <a:buAutoNum type="arabicPeriod" startAt="6"/>
            </a:pPr>
            <a:r>
              <a:rPr lang="en-US" sz="2000" b="1" i="1">
                <a:solidFill>
                  <a:srgbClr val="7030A0"/>
                </a:solidFill>
              </a:rPr>
              <a:t>Social Learning Theory [Bandura, A. (1977) Social Learning Theory, New York: General Learning Press]:</a:t>
            </a:r>
            <a:r>
              <a:rPr lang="en-US" sz="2000" b="1">
                <a:solidFill>
                  <a:srgbClr val="0070C0"/>
                </a:solidFill>
              </a:rPr>
              <a:t> most human behaviour is learned observationally through modelling: from observing others one forms an idea of how new behaviours are performed</a:t>
            </a:r>
          </a:p>
          <a:p>
            <a:pPr marL="812800" indent="-812800">
              <a:spcBef>
                <a:spcPts val="1200"/>
              </a:spcBef>
              <a:buFont typeface="Arial" charset="0"/>
              <a:buChar char="•"/>
            </a:pPr>
            <a:r>
              <a:rPr lang="en-US" sz="2000" b="1">
                <a:solidFill>
                  <a:srgbClr val="0070C0"/>
                </a:solidFill>
              </a:rPr>
              <a:t>The component processes underlying observational learning are: (1) Attention, including modelled events (distinctiveness, affective valence, complexity, prevalence, functional value) and observer characteristics (sensory capacities, arousal level, perceptual set, past reinforcement), (2) Retention, including symbolic coding, cognitive organization, symbolic rehearsal, motor rehearsal), (3) Motor Reproduction, including physical capabilities, self-observation of reproduction, accuracy of feedback, and (4) Motivation, including external, vicarious and self reinforcement. </a:t>
            </a:r>
          </a:p>
        </p:txBody>
      </p:sp>
    </p:spTree>
  </p:cSld>
  <p:clrMapOvr>
    <a:masterClrMapping/>
  </p:clrMapOvr>
  <p:transition spd="slow">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3.1.1 </a:t>
            </a:r>
            <a:r>
              <a:rPr lang="en-US" sz="3200" b="1" dirty="0">
                <a:solidFill>
                  <a:srgbClr val="FF33CC"/>
                </a:solidFill>
              </a:rPr>
              <a:t>		Learning</a:t>
            </a:r>
          </a:p>
        </p:txBody>
      </p:sp>
      <p:sp>
        <p:nvSpPr>
          <p:cNvPr id="4" name="Date Placeholder 3"/>
          <p:cNvSpPr>
            <a:spLocks noGrp="1"/>
          </p:cNvSpPr>
          <p:nvPr>
            <p:ph type="dt" sz="quarter" idx="10"/>
          </p:nvPr>
        </p:nvSpPr>
        <p:spPr/>
        <p:txBody>
          <a:bodyPr/>
          <a:lstStyle/>
          <a:p>
            <a:pPr>
              <a:defRPr/>
            </a:pPr>
            <a:fld id="{AD4FBE77-EC4A-46C8-B414-281CCB210AE1}" type="datetime9">
              <a:rPr lang="en-IN"/>
              <a:pPr>
                <a:defRPr/>
              </a:pPr>
              <a:t>23-07-2018 22:08:25</a:t>
            </a:fld>
            <a:endParaRPr lang="en-US"/>
          </a:p>
        </p:txBody>
      </p:sp>
      <p:sp>
        <p:nvSpPr>
          <p:cNvPr id="5" name="Slide Number Placeholder 4"/>
          <p:cNvSpPr>
            <a:spLocks noGrp="1"/>
          </p:cNvSpPr>
          <p:nvPr>
            <p:ph type="sldNum" sz="quarter" idx="12"/>
          </p:nvPr>
        </p:nvSpPr>
        <p:spPr/>
        <p:txBody>
          <a:bodyPr/>
          <a:lstStyle/>
          <a:p>
            <a:pPr>
              <a:defRPr/>
            </a:pPr>
            <a:fld id="{131D8A60-2701-4B2E-86E9-14870E610EBE}" type="slidenum">
              <a:rPr lang="en-US" smtClean="0"/>
              <a:pPr>
                <a:defRPr/>
              </a:pPr>
              <a:t>13</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5325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Transfer of learning: </a:t>
            </a:r>
          </a:p>
          <a:p>
            <a:pPr marL="1270000" lvl="1" indent="-812800">
              <a:spcBef>
                <a:spcPts val="1200"/>
              </a:spcBef>
              <a:buFont typeface="Arial" charset="0"/>
              <a:buChar char="•"/>
            </a:pPr>
            <a:r>
              <a:rPr lang="en-US" sz="2400" b="1">
                <a:solidFill>
                  <a:srgbClr val="0070C0"/>
                </a:solidFill>
              </a:rPr>
              <a:t>positive, </a:t>
            </a:r>
          </a:p>
          <a:p>
            <a:pPr marL="1270000" lvl="1" indent="-812800">
              <a:spcBef>
                <a:spcPts val="1200"/>
              </a:spcBef>
              <a:buFont typeface="Arial" charset="0"/>
              <a:buChar char="•"/>
            </a:pPr>
            <a:r>
              <a:rPr lang="en-US" sz="2400" b="1">
                <a:solidFill>
                  <a:srgbClr val="0070C0"/>
                </a:solidFill>
              </a:rPr>
              <a:t>negative &amp; </a:t>
            </a:r>
          </a:p>
          <a:p>
            <a:pPr marL="1270000" lvl="1" indent="-812800">
              <a:spcBef>
                <a:spcPts val="1200"/>
              </a:spcBef>
              <a:buFont typeface="Arial" charset="0"/>
              <a:buChar char="•"/>
            </a:pPr>
            <a:r>
              <a:rPr lang="en-US" sz="2400" b="1">
                <a:solidFill>
                  <a:srgbClr val="0070C0"/>
                </a:solidFill>
              </a:rPr>
              <a:t>zero transfer</a:t>
            </a:r>
          </a:p>
          <a:p>
            <a:pPr marL="812800" indent="-812800">
              <a:spcBef>
                <a:spcPts val="1200"/>
              </a:spcBef>
            </a:pPr>
            <a:r>
              <a:rPr lang="en-US" sz="2400" b="1" i="1">
                <a:solidFill>
                  <a:srgbClr val="7030A0"/>
                </a:solidFill>
              </a:rPr>
              <a:t>Factors influencing learning:</a:t>
            </a:r>
          </a:p>
          <a:p>
            <a:pPr marL="1270000" lvl="1" indent="-812800">
              <a:spcBef>
                <a:spcPts val="1200"/>
              </a:spcBef>
              <a:buFont typeface="Arial" charset="0"/>
              <a:buChar char="•"/>
            </a:pPr>
            <a:r>
              <a:rPr lang="en-US" sz="2400" b="1">
                <a:solidFill>
                  <a:srgbClr val="0070C0"/>
                </a:solidFill>
              </a:rPr>
              <a:t>Knowledge of results and feedback</a:t>
            </a:r>
          </a:p>
          <a:p>
            <a:pPr marL="1270000" lvl="1" indent="-812800">
              <a:spcBef>
                <a:spcPts val="1200"/>
              </a:spcBef>
              <a:buFont typeface="Arial" charset="0"/>
              <a:buChar char="•"/>
            </a:pPr>
            <a:r>
              <a:rPr lang="en-US" sz="2400" b="1">
                <a:solidFill>
                  <a:srgbClr val="0070C0"/>
                </a:solidFill>
              </a:rPr>
              <a:t>Methods of learning</a:t>
            </a:r>
          </a:p>
          <a:p>
            <a:pPr marL="1270000" lvl="1" indent="-812800">
              <a:spcBef>
                <a:spcPts val="1200"/>
              </a:spcBef>
              <a:buFont typeface="Arial" charset="0"/>
              <a:buChar char="•"/>
            </a:pPr>
            <a:r>
              <a:rPr lang="en-US" sz="2400" b="1">
                <a:solidFill>
                  <a:srgbClr val="0070C0"/>
                </a:solidFill>
              </a:rPr>
              <a:t>Motivational variables</a:t>
            </a:r>
          </a:p>
          <a:p>
            <a:pPr marL="1270000" lvl="1" indent="-812800">
              <a:spcBef>
                <a:spcPts val="1200"/>
              </a:spcBef>
              <a:buFont typeface="Arial" charset="0"/>
              <a:buChar char="•"/>
            </a:pPr>
            <a:r>
              <a:rPr lang="en-US" sz="2400" b="1">
                <a:solidFill>
                  <a:srgbClr val="0070C0"/>
                </a:solidFill>
              </a:rPr>
              <a:t>Fatigue</a:t>
            </a:r>
            <a:endParaRPr lang="en-US" sz="2400" b="1">
              <a:solidFill>
                <a:srgbClr val="800000"/>
              </a:solidFill>
            </a:endParaRPr>
          </a:p>
        </p:txBody>
      </p:sp>
    </p:spTree>
  </p:cSld>
  <p:clrMapOvr>
    <a:masterClrMapping/>
  </p:clrMapOvr>
  <p:transition spd="slow">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3.1.2</a:t>
            </a:r>
            <a:r>
              <a:rPr lang="en-US" sz="3200" b="1" dirty="0">
                <a:solidFill>
                  <a:srgbClr val="FF33CC"/>
                </a:solidFill>
              </a:rPr>
              <a:t>		Motivation</a:t>
            </a:r>
          </a:p>
        </p:txBody>
      </p:sp>
      <p:sp>
        <p:nvSpPr>
          <p:cNvPr id="4" name="Date Placeholder 3"/>
          <p:cNvSpPr>
            <a:spLocks noGrp="1"/>
          </p:cNvSpPr>
          <p:nvPr>
            <p:ph type="dt" sz="quarter" idx="10"/>
          </p:nvPr>
        </p:nvSpPr>
        <p:spPr/>
        <p:txBody>
          <a:bodyPr/>
          <a:lstStyle/>
          <a:p>
            <a:pPr>
              <a:defRPr/>
            </a:pPr>
            <a:fld id="{8C0FC294-0F49-451D-B17C-D7F8B0FE9118}" type="datetime9">
              <a:rPr lang="en-IN"/>
              <a:pPr>
                <a:defRPr/>
              </a:pPr>
              <a:t>23-07-2018 22:08:32</a:t>
            </a:fld>
            <a:endParaRPr lang="en-US"/>
          </a:p>
        </p:txBody>
      </p:sp>
      <p:sp>
        <p:nvSpPr>
          <p:cNvPr id="5" name="Slide Number Placeholder 4"/>
          <p:cNvSpPr>
            <a:spLocks noGrp="1"/>
          </p:cNvSpPr>
          <p:nvPr>
            <p:ph type="sldNum" sz="quarter" idx="12"/>
          </p:nvPr>
        </p:nvSpPr>
        <p:spPr/>
        <p:txBody>
          <a:bodyPr/>
          <a:lstStyle/>
          <a:p>
            <a:pPr>
              <a:defRPr/>
            </a:pPr>
            <a:fld id="{E39A754C-D75A-4133-98BC-5E281B109A37}" type="slidenum">
              <a:rPr lang="en-US" smtClean="0"/>
              <a:pPr>
                <a:defRPr/>
              </a:pPr>
              <a:t>14</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5427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Motivation is the intention of achieving a goal, leading to goal-directed behaviour.</a:t>
            </a:r>
          </a:p>
          <a:p>
            <a:pPr marL="812800" indent="-812800">
              <a:spcBef>
                <a:spcPts val="1200"/>
              </a:spcBef>
              <a:buFont typeface="Arial" charset="0"/>
              <a:buChar char="•"/>
            </a:pPr>
            <a:r>
              <a:rPr lang="en-US" sz="2400" b="1">
                <a:solidFill>
                  <a:srgbClr val="0070C0"/>
                </a:solidFill>
              </a:rPr>
              <a:t>Some human activity seems to be best explained by postulating an inner directing drive. </a:t>
            </a:r>
          </a:p>
          <a:p>
            <a:pPr marL="812800" indent="-812800">
              <a:spcBef>
                <a:spcPts val="1200"/>
              </a:spcBef>
              <a:buFont typeface="Arial" charset="0"/>
              <a:buChar char="•"/>
            </a:pPr>
            <a:r>
              <a:rPr lang="en-US" sz="2400" b="1">
                <a:solidFill>
                  <a:srgbClr val="0070C0"/>
                </a:solidFill>
              </a:rPr>
              <a:t>A drive is often considered to be an innate biological mechanism that determines the organism's activity, a motive is defined as an innate mechanism modified by learning. </a:t>
            </a:r>
          </a:p>
        </p:txBody>
      </p:sp>
    </p:spTree>
  </p:cSld>
  <p:clrMapOvr>
    <a:masterClrMapping/>
  </p:clrMapOvr>
  <p:transition spd="slow">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3.1.2 </a:t>
            </a:r>
            <a:r>
              <a:rPr lang="en-US" sz="3200" b="1" dirty="0">
                <a:solidFill>
                  <a:srgbClr val="FF33CC"/>
                </a:solidFill>
              </a:rPr>
              <a:t>		Motivation</a:t>
            </a:r>
          </a:p>
        </p:txBody>
      </p:sp>
      <p:sp>
        <p:nvSpPr>
          <p:cNvPr id="4" name="Date Placeholder 3"/>
          <p:cNvSpPr>
            <a:spLocks noGrp="1"/>
          </p:cNvSpPr>
          <p:nvPr>
            <p:ph type="dt" sz="quarter" idx="10"/>
          </p:nvPr>
        </p:nvSpPr>
        <p:spPr/>
        <p:txBody>
          <a:bodyPr/>
          <a:lstStyle/>
          <a:p>
            <a:pPr>
              <a:defRPr/>
            </a:pPr>
            <a:fld id="{DF181211-D280-4AC3-B1AB-0725E6C7D52B}" type="datetime9">
              <a:rPr lang="en-IN"/>
              <a:pPr>
                <a:defRPr/>
              </a:pPr>
              <a:t>23-07-2018 22:08:50</a:t>
            </a:fld>
            <a:endParaRPr lang="en-US"/>
          </a:p>
        </p:txBody>
      </p:sp>
      <p:sp>
        <p:nvSpPr>
          <p:cNvPr id="5" name="Slide Number Placeholder 4"/>
          <p:cNvSpPr>
            <a:spLocks noGrp="1"/>
          </p:cNvSpPr>
          <p:nvPr>
            <p:ph type="sldNum" sz="quarter" idx="12"/>
          </p:nvPr>
        </p:nvSpPr>
        <p:spPr/>
        <p:txBody>
          <a:bodyPr/>
          <a:lstStyle/>
          <a:p>
            <a:pPr>
              <a:defRPr/>
            </a:pPr>
            <a:fld id="{7691D674-F96E-4305-8018-F1DC8F33ED3C}" type="slidenum">
              <a:rPr lang="en-US" smtClean="0"/>
              <a:pPr>
                <a:defRPr/>
              </a:pPr>
              <a:t>15</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5530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Human drives serve to satisfy biological needs, such as hunger, while motives serve to satisfy needs that are not directly tied to the body requirements, such as companionship. </a:t>
            </a:r>
          </a:p>
          <a:p>
            <a:pPr marL="812800" indent="-812800">
              <a:spcBef>
                <a:spcPts val="1200"/>
              </a:spcBef>
              <a:buFont typeface="Arial" charset="0"/>
              <a:buChar char="•"/>
            </a:pPr>
            <a:r>
              <a:rPr lang="en-US" sz="2400" b="1">
                <a:solidFill>
                  <a:srgbClr val="0070C0"/>
                </a:solidFill>
              </a:rPr>
              <a:t>Motives are sometimes classed as deficiency motives, such as the need to remove the physiological deficiency of hunger or thirst, or abundancy motives, i.e., motives to attain greater satisfaction and stimulation. </a:t>
            </a:r>
          </a:p>
        </p:txBody>
      </p:sp>
    </p:spTree>
  </p:cSld>
  <p:clrMapOvr>
    <a:masterClrMapping/>
  </p:clrMapOvr>
  <p:transition spd="slow">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0" y="0"/>
            <a:ext cx="9144000" cy="609600"/>
          </a:xfrm>
          <a:prstGeom prst="rect">
            <a:avLst/>
          </a:prstGeom>
          <a:noFill/>
          <a:ln w="9525">
            <a:noFill/>
            <a:miter lim="800000"/>
            <a:headEnd/>
            <a:tailEnd/>
          </a:ln>
        </p:spPr>
        <p:txBody>
          <a:bodyPr anchor="ctr"/>
          <a:lstStyle/>
          <a:p>
            <a:pPr algn="ctr"/>
            <a:r>
              <a:rPr lang="en-US" sz="3200" b="1" dirty="0" smtClean="0">
                <a:solidFill>
                  <a:srgbClr val="FF33CC"/>
                </a:solidFill>
              </a:rPr>
              <a:t>3.1.2 </a:t>
            </a:r>
            <a:r>
              <a:rPr lang="en-US" sz="3200" b="1" dirty="0">
                <a:solidFill>
                  <a:srgbClr val="FF33CC"/>
                </a:solidFill>
              </a:rPr>
              <a:t>		Motivation theory</a:t>
            </a:r>
          </a:p>
        </p:txBody>
      </p:sp>
      <p:sp>
        <p:nvSpPr>
          <p:cNvPr id="4" name="Date Placeholder 3"/>
          <p:cNvSpPr>
            <a:spLocks noGrp="1"/>
          </p:cNvSpPr>
          <p:nvPr>
            <p:ph type="dt" sz="quarter" idx="10"/>
          </p:nvPr>
        </p:nvSpPr>
        <p:spPr/>
        <p:txBody>
          <a:bodyPr/>
          <a:lstStyle/>
          <a:p>
            <a:pPr>
              <a:defRPr/>
            </a:pPr>
            <a:fld id="{4D82B2CC-1B0C-4D02-B30B-AAEF23CA351D}" type="datetime9">
              <a:rPr lang="en-IN"/>
              <a:pPr>
                <a:defRPr/>
              </a:pPr>
              <a:t>23-07-2018 22:08:54</a:t>
            </a:fld>
            <a:endParaRPr lang="en-US"/>
          </a:p>
        </p:txBody>
      </p:sp>
      <p:sp>
        <p:nvSpPr>
          <p:cNvPr id="5" name="Slide Number Placeholder 4"/>
          <p:cNvSpPr>
            <a:spLocks noGrp="1"/>
          </p:cNvSpPr>
          <p:nvPr>
            <p:ph type="sldNum" sz="quarter" idx="12"/>
          </p:nvPr>
        </p:nvSpPr>
        <p:spPr/>
        <p:txBody>
          <a:bodyPr/>
          <a:lstStyle/>
          <a:p>
            <a:pPr>
              <a:defRPr/>
            </a:pPr>
            <a:fld id="{AB856C1F-CA0C-43A7-B41B-F6A2567297EE}" type="slidenum">
              <a:rPr lang="en-US" smtClean="0"/>
              <a:pPr>
                <a:defRPr/>
              </a:pPr>
              <a:t>16</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56326" name="Rectangle 3"/>
          <p:cNvSpPr>
            <a:spLocks noChangeArrowheads="1"/>
          </p:cNvSpPr>
          <p:nvPr/>
        </p:nvSpPr>
        <p:spPr bwMode="auto">
          <a:xfrm>
            <a:off x="0" y="685800"/>
            <a:ext cx="6705600" cy="5715000"/>
          </a:xfrm>
          <a:prstGeom prst="rect">
            <a:avLst/>
          </a:prstGeom>
          <a:noFill/>
          <a:ln w="9525">
            <a:noFill/>
            <a:miter lim="800000"/>
            <a:headEnd/>
            <a:tailEnd/>
          </a:ln>
        </p:spPr>
        <p:txBody>
          <a:bodyPr/>
          <a:lstStyle/>
          <a:p>
            <a:pPr marL="812800" indent="-812800">
              <a:spcBef>
                <a:spcPts val="1200"/>
              </a:spcBef>
              <a:buFont typeface="Calibri" pitchFamily="34" charset="0"/>
              <a:buAutoNum type="arabicPeriod"/>
            </a:pPr>
            <a:r>
              <a:rPr lang="en-US" sz="2000" b="1" i="1" dirty="0">
                <a:solidFill>
                  <a:srgbClr val="7030A0"/>
                </a:solidFill>
              </a:rPr>
              <a:t>Maslow's hierarchy of needs</a:t>
            </a:r>
            <a:r>
              <a:rPr lang="en-US" sz="2000" b="1" dirty="0">
                <a:solidFill>
                  <a:srgbClr val="0070C0"/>
                </a:solidFill>
              </a:rPr>
              <a:t> is a theory in psychology that Abraham Maslow proposed in his 1943 paper A Theory of Human Motivation </a:t>
            </a:r>
          </a:p>
          <a:p>
            <a:pPr marL="812800" indent="-812800">
              <a:spcBef>
                <a:spcPts val="1200"/>
              </a:spcBef>
              <a:buFont typeface="Arial" charset="0"/>
              <a:buChar char="•"/>
            </a:pPr>
            <a:r>
              <a:rPr lang="en-US" sz="2000" b="1" dirty="0">
                <a:solidFill>
                  <a:srgbClr val="0070C0"/>
                </a:solidFill>
              </a:rPr>
              <a:t>He classified motives into five developmental levels, with the satisfaction of physiological needs </a:t>
            </a:r>
            <a:r>
              <a:rPr lang="en-US" sz="2000" b="1" dirty="0" smtClean="0">
                <a:solidFill>
                  <a:srgbClr val="0070C0"/>
                </a:solidFill>
              </a:rPr>
              <a:t>– </a:t>
            </a:r>
          </a:p>
          <a:p>
            <a:pPr marL="1270000" lvl="1" indent="-812800">
              <a:spcBef>
                <a:spcPts val="1200"/>
              </a:spcBef>
              <a:buFont typeface="+mj-lt"/>
              <a:buAutoNum type="arabicPeriod"/>
            </a:pPr>
            <a:r>
              <a:rPr lang="en-US" sz="2000" b="1" dirty="0" smtClean="0">
                <a:solidFill>
                  <a:srgbClr val="0070C0"/>
                </a:solidFill>
              </a:rPr>
              <a:t>survival</a:t>
            </a:r>
            <a:r>
              <a:rPr lang="en-US" sz="2000" b="1" dirty="0">
                <a:solidFill>
                  <a:srgbClr val="0070C0"/>
                </a:solidFill>
              </a:rPr>
              <a:t>, </a:t>
            </a:r>
            <a:endParaRPr lang="en-US" sz="2000" b="1" dirty="0" smtClean="0">
              <a:solidFill>
                <a:srgbClr val="0070C0"/>
              </a:solidFill>
            </a:endParaRPr>
          </a:p>
          <a:p>
            <a:pPr marL="1270000" lvl="1" indent="-812800">
              <a:spcBef>
                <a:spcPts val="1200"/>
              </a:spcBef>
              <a:buFont typeface="+mj-lt"/>
              <a:buAutoNum type="arabicPeriod"/>
            </a:pPr>
            <a:r>
              <a:rPr lang="en-US" sz="2000" b="1" dirty="0" smtClean="0">
                <a:solidFill>
                  <a:srgbClr val="0070C0"/>
                </a:solidFill>
              </a:rPr>
              <a:t>safety</a:t>
            </a:r>
            <a:r>
              <a:rPr lang="en-US" sz="2000" b="1" dirty="0">
                <a:solidFill>
                  <a:srgbClr val="0070C0"/>
                </a:solidFill>
              </a:rPr>
              <a:t>, </a:t>
            </a:r>
            <a:endParaRPr lang="en-US" sz="2000" b="1" dirty="0" smtClean="0">
              <a:solidFill>
                <a:srgbClr val="0070C0"/>
              </a:solidFill>
            </a:endParaRPr>
          </a:p>
          <a:p>
            <a:pPr marL="1270000" lvl="1" indent="-812800">
              <a:spcBef>
                <a:spcPts val="1200"/>
              </a:spcBef>
              <a:buFont typeface="+mj-lt"/>
              <a:buAutoNum type="arabicPeriod"/>
            </a:pPr>
            <a:r>
              <a:rPr lang="en-US" sz="2000" b="1" dirty="0" smtClean="0">
                <a:solidFill>
                  <a:srgbClr val="0070C0"/>
                </a:solidFill>
              </a:rPr>
              <a:t>belongingness</a:t>
            </a:r>
            <a:r>
              <a:rPr lang="en-US" sz="2000" b="1" dirty="0">
                <a:solidFill>
                  <a:srgbClr val="0070C0"/>
                </a:solidFill>
              </a:rPr>
              <a:t>, </a:t>
            </a:r>
            <a:endParaRPr lang="en-US" sz="2000" b="1" dirty="0" smtClean="0">
              <a:solidFill>
                <a:srgbClr val="0070C0"/>
              </a:solidFill>
            </a:endParaRPr>
          </a:p>
          <a:p>
            <a:pPr marL="1270000" lvl="1" indent="-812800">
              <a:spcBef>
                <a:spcPts val="1200"/>
              </a:spcBef>
              <a:buFont typeface="+mj-lt"/>
              <a:buAutoNum type="arabicPeriod"/>
            </a:pPr>
            <a:r>
              <a:rPr lang="en-US" sz="2000" b="1" dirty="0" smtClean="0">
                <a:solidFill>
                  <a:srgbClr val="0070C0"/>
                </a:solidFill>
              </a:rPr>
              <a:t>esteem </a:t>
            </a:r>
            <a:r>
              <a:rPr lang="en-US" sz="2000" b="1" dirty="0">
                <a:solidFill>
                  <a:srgbClr val="0070C0"/>
                </a:solidFill>
              </a:rPr>
              <a:t>and </a:t>
            </a:r>
            <a:endParaRPr lang="en-US" sz="2000" b="1" dirty="0" smtClean="0">
              <a:solidFill>
                <a:srgbClr val="0070C0"/>
              </a:solidFill>
            </a:endParaRPr>
          </a:p>
          <a:p>
            <a:pPr marL="1270000" lvl="1" indent="-812800">
              <a:spcBef>
                <a:spcPts val="1200"/>
              </a:spcBef>
              <a:buFont typeface="+mj-lt"/>
              <a:buAutoNum type="arabicPeriod"/>
            </a:pPr>
            <a:r>
              <a:rPr lang="en-US" sz="2000" b="1" dirty="0" smtClean="0">
                <a:solidFill>
                  <a:srgbClr val="0070C0"/>
                </a:solidFill>
              </a:rPr>
              <a:t>self-actualization </a:t>
            </a:r>
            <a:r>
              <a:rPr lang="en-US" sz="2000" b="1" dirty="0">
                <a:solidFill>
                  <a:srgbClr val="0070C0"/>
                </a:solidFill>
              </a:rPr>
              <a:t>needs.</a:t>
            </a:r>
          </a:p>
          <a:p>
            <a:pPr marL="812800" indent="-812800">
              <a:spcBef>
                <a:spcPts val="1200"/>
              </a:spcBef>
              <a:buFont typeface="Arial" charset="0"/>
              <a:buChar char="•"/>
            </a:pPr>
            <a:r>
              <a:rPr lang="en-US" sz="2000" b="1" dirty="0">
                <a:solidFill>
                  <a:srgbClr val="0070C0"/>
                </a:solidFill>
              </a:rPr>
              <a:t>According to Maslow, the basic needs must be satisfied before successively higher needs can emerge. </a:t>
            </a:r>
          </a:p>
        </p:txBody>
      </p:sp>
      <p:sp>
        <p:nvSpPr>
          <p:cNvPr id="7" name="Isosceles Triangle 6"/>
          <p:cNvSpPr/>
          <p:nvPr/>
        </p:nvSpPr>
        <p:spPr>
          <a:xfrm>
            <a:off x="7086600" y="990600"/>
            <a:ext cx="1447800" cy="5029200"/>
          </a:xfrm>
          <a:prstGeom prst="triangle">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Tree>
  </p:cSld>
  <p:clrMapOvr>
    <a:masterClrMapping/>
  </p:clrMapOvr>
  <p:transition spd="slow">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3.1.2 </a:t>
            </a:r>
            <a:r>
              <a:rPr lang="en-US" sz="3200" b="1" dirty="0">
                <a:solidFill>
                  <a:srgbClr val="FF33CC"/>
                </a:solidFill>
              </a:rPr>
              <a:t>		Motivation theory</a:t>
            </a:r>
          </a:p>
        </p:txBody>
      </p:sp>
      <p:sp>
        <p:nvSpPr>
          <p:cNvPr id="4" name="Date Placeholder 3"/>
          <p:cNvSpPr>
            <a:spLocks noGrp="1"/>
          </p:cNvSpPr>
          <p:nvPr>
            <p:ph type="dt" sz="quarter" idx="10"/>
          </p:nvPr>
        </p:nvSpPr>
        <p:spPr/>
        <p:txBody>
          <a:bodyPr/>
          <a:lstStyle/>
          <a:p>
            <a:pPr>
              <a:defRPr/>
            </a:pPr>
            <a:fld id="{A4191BE6-5A79-4BCC-A6E6-15652DFFDA67}" type="datetime9">
              <a:rPr lang="en-IN"/>
              <a:pPr>
                <a:defRPr/>
              </a:pPr>
              <a:t>23-07-2018 22:09:01</a:t>
            </a:fld>
            <a:endParaRPr lang="en-US"/>
          </a:p>
        </p:txBody>
      </p:sp>
      <p:sp>
        <p:nvSpPr>
          <p:cNvPr id="5" name="Slide Number Placeholder 4"/>
          <p:cNvSpPr>
            <a:spLocks noGrp="1"/>
          </p:cNvSpPr>
          <p:nvPr>
            <p:ph type="sldNum" sz="quarter" idx="12"/>
          </p:nvPr>
        </p:nvSpPr>
        <p:spPr/>
        <p:txBody>
          <a:bodyPr/>
          <a:lstStyle/>
          <a:p>
            <a:pPr>
              <a:defRPr/>
            </a:pPr>
            <a:fld id="{14669655-84AA-48D4-A185-377B46482097}" type="slidenum">
              <a:rPr lang="en-US" smtClean="0"/>
              <a:pPr>
                <a:defRPr/>
              </a:pPr>
              <a:t>17</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5735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Maslow's hierarchy of needs is often depicted as a pyramid consisting of five levels: the four lower levels are grouped together as deficiency needs, while the top level is referred to as being needs. </a:t>
            </a:r>
          </a:p>
          <a:p>
            <a:pPr marL="812800" indent="-812800">
              <a:spcBef>
                <a:spcPts val="1200"/>
              </a:spcBef>
              <a:buFont typeface="Arial" charset="0"/>
              <a:buChar char="•"/>
            </a:pPr>
            <a:r>
              <a:rPr lang="en-US" sz="2400" b="1">
                <a:solidFill>
                  <a:srgbClr val="0070C0"/>
                </a:solidFill>
              </a:rPr>
              <a:t>While our deficiency needs must be met, our being needs are continually shaping our behaviour. </a:t>
            </a:r>
          </a:p>
          <a:p>
            <a:pPr marL="812800" indent="-812800">
              <a:spcBef>
                <a:spcPts val="1200"/>
              </a:spcBef>
              <a:buFont typeface="Arial" charset="0"/>
              <a:buChar char="•"/>
            </a:pPr>
            <a:r>
              <a:rPr lang="en-US" sz="2400" b="1">
                <a:solidFill>
                  <a:srgbClr val="0070C0"/>
                </a:solidFill>
              </a:rPr>
              <a:t>The basic concept is that the higher needs in this hierarchy only come into focus once all the needs that are lower down in the pyramid are mainly or entirely satisfied. </a:t>
            </a:r>
          </a:p>
        </p:txBody>
      </p:sp>
    </p:spTree>
  </p:cSld>
  <p:clrMapOvr>
    <a:masterClrMapping/>
  </p:clrMapOvr>
  <p:transition spd="slow">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3.1.2 </a:t>
            </a:r>
            <a:r>
              <a:rPr lang="en-US" sz="3200" b="1" dirty="0">
                <a:solidFill>
                  <a:srgbClr val="FF33CC"/>
                </a:solidFill>
              </a:rPr>
              <a:t>		Motivation theory</a:t>
            </a:r>
          </a:p>
        </p:txBody>
      </p:sp>
      <p:sp>
        <p:nvSpPr>
          <p:cNvPr id="4" name="Date Placeholder 3"/>
          <p:cNvSpPr>
            <a:spLocks noGrp="1"/>
          </p:cNvSpPr>
          <p:nvPr>
            <p:ph type="dt" sz="quarter" idx="10"/>
          </p:nvPr>
        </p:nvSpPr>
        <p:spPr/>
        <p:txBody>
          <a:bodyPr/>
          <a:lstStyle/>
          <a:p>
            <a:pPr>
              <a:defRPr/>
            </a:pPr>
            <a:fld id="{06D7DB63-BF40-4900-8CEA-13874BCEBCFE}" type="datetime9">
              <a:rPr lang="en-IN"/>
              <a:pPr>
                <a:defRPr/>
              </a:pPr>
              <a:t>23-07-2018 22:09:06</a:t>
            </a:fld>
            <a:endParaRPr lang="en-US"/>
          </a:p>
        </p:txBody>
      </p:sp>
      <p:sp>
        <p:nvSpPr>
          <p:cNvPr id="5" name="Slide Number Placeholder 4"/>
          <p:cNvSpPr>
            <a:spLocks noGrp="1"/>
          </p:cNvSpPr>
          <p:nvPr>
            <p:ph type="sldNum" sz="quarter" idx="12"/>
          </p:nvPr>
        </p:nvSpPr>
        <p:spPr/>
        <p:txBody>
          <a:bodyPr/>
          <a:lstStyle/>
          <a:p>
            <a:pPr>
              <a:defRPr/>
            </a:pPr>
            <a:fld id="{4B094DC9-A711-4A84-A320-AFC7ACAC952A}" type="slidenum">
              <a:rPr lang="en-US" smtClean="0"/>
              <a:pPr>
                <a:defRPr/>
              </a:pPr>
              <a:t>18</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58374" name="Rectangle 3"/>
          <p:cNvSpPr>
            <a:spLocks noChangeArrowheads="1"/>
          </p:cNvSpPr>
          <p:nvPr/>
        </p:nvSpPr>
        <p:spPr bwMode="auto">
          <a:xfrm>
            <a:off x="533400" y="1676400"/>
            <a:ext cx="7772400" cy="4724400"/>
          </a:xfrm>
          <a:prstGeom prst="rect">
            <a:avLst/>
          </a:prstGeom>
          <a:noFill/>
          <a:ln w="9525">
            <a:noFill/>
            <a:miter lim="800000"/>
            <a:headEnd/>
            <a:tailEnd/>
          </a:ln>
        </p:spPr>
        <p:txBody>
          <a:bodyPr/>
          <a:lstStyle/>
          <a:p>
            <a:pPr marL="812800" indent="-812800">
              <a:spcBef>
                <a:spcPts val="1200"/>
              </a:spcBef>
              <a:buFont typeface="Calibri" pitchFamily="34" charset="0"/>
              <a:buAutoNum type="arabicPeriod" startAt="2"/>
            </a:pPr>
            <a:r>
              <a:rPr lang="en-US" sz="2400" b="1" i="1">
                <a:solidFill>
                  <a:srgbClr val="7030A0"/>
                </a:solidFill>
              </a:rPr>
              <a:t>Clayton Alderfer</a:t>
            </a:r>
            <a:r>
              <a:rPr lang="en-US" sz="2400" b="1">
                <a:solidFill>
                  <a:srgbClr val="0070C0"/>
                </a:solidFill>
              </a:rPr>
              <a:t> further expanded Maslow's hierarchy of needs by categorizing the hierarchy into his ERG theory (Existence, Relatedness and Growth). </a:t>
            </a:r>
          </a:p>
          <a:p>
            <a:pPr marL="812800" indent="-812800">
              <a:spcBef>
                <a:spcPts val="1200"/>
              </a:spcBef>
              <a:buFont typeface="Arial" charset="0"/>
              <a:buChar char="•"/>
            </a:pPr>
            <a:r>
              <a:rPr lang="en-US" sz="2400" b="1">
                <a:solidFill>
                  <a:srgbClr val="0070C0"/>
                </a:solidFill>
              </a:rPr>
              <a:t>Alderfer categorized the lower order needs (Physiological and Safety) into the Existence category. </a:t>
            </a:r>
          </a:p>
          <a:p>
            <a:pPr marL="812800" indent="-812800">
              <a:spcBef>
                <a:spcPts val="1200"/>
              </a:spcBef>
              <a:buFont typeface="Arial" charset="0"/>
              <a:buChar char="•"/>
            </a:pPr>
            <a:r>
              <a:rPr lang="en-US" sz="2400" b="1">
                <a:solidFill>
                  <a:srgbClr val="0070C0"/>
                </a:solidFill>
              </a:rPr>
              <a:t>He fit Maslow's interpersonal love and esteem needs into the relatedness category. </a:t>
            </a:r>
          </a:p>
          <a:p>
            <a:pPr marL="812800" indent="-812800">
              <a:spcBef>
                <a:spcPts val="1200"/>
              </a:spcBef>
              <a:buFont typeface="Arial" charset="0"/>
              <a:buChar char="•"/>
            </a:pPr>
            <a:r>
              <a:rPr lang="en-US" sz="2400" b="1">
                <a:solidFill>
                  <a:srgbClr val="0070C0"/>
                </a:solidFill>
              </a:rPr>
              <a:t>The growth category contained the Self Actualization and self esteem needs.</a:t>
            </a:r>
          </a:p>
        </p:txBody>
      </p:sp>
    </p:spTree>
  </p:cSld>
  <p:clrMapOvr>
    <a:masterClrMapping/>
  </p:clrMapOvr>
  <p:transition spd="slow">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0" y="3810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3.1.2 </a:t>
            </a:r>
            <a:r>
              <a:rPr lang="en-US" sz="3200" b="1" dirty="0">
                <a:solidFill>
                  <a:srgbClr val="FF33CC"/>
                </a:solidFill>
              </a:rPr>
              <a:t>		Motivation theory</a:t>
            </a:r>
          </a:p>
        </p:txBody>
      </p:sp>
      <p:sp>
        <p:nvSpPr>
          <p:cNvPr id="4" name="Date Placeholder 3"/>
          <p:cNvSpPr>
            <a:spLocks noGrp="1"/>
          </p:cNvSpPr>
          <p:nvPr>
            <p:ph type="dt" sz="quarter" idx="10"/>
          </p:nvPr>
        </p:nvSpPr>
        <p:spPr/>
        <p:txBody>
          <a:bodyPr/>
          <a:lstStyle/>
          <a:p>
            <a:pPr>
              <a:defRPr/>
            </a:pPr>
            <a:fld id="{0363AC44-50D2-448B-BE2C-41A2FD0802E2}" type="datetime9">
              <a:rPr lang="en-IN"/>
              <a:pPr>
                <a:defRPr/>
              </a:pPr>
              <a:t>23-07-2018 22:09:11</a:t>
            </a:fld>
            <a:endParaRPr lang="en-US"/>
          </a:p>
        </p:txBody>
      </p:sp>
      <p:sp>
        <p:nvSpPr>
          <p:cNvPr id="5" name="Slide Number Placeholder 4"/>
          <p:cNvSpPr>
            <a:spLocks noGrp="1"/>
          </p:cNvSpPr>
          <p:nvPr>
            <p:ph type="sldNum" sz="quarter" idx="12"/>
          </p:nvPr>
        </p:nvSpPr>
        <p:spPr/>
        <p:txBody>
          <a:bodyPr/>
          <a:lstStyle/>
          <a:p>
            <a:pPr>
              <a:defRPr/>
            </a:pPr>
            <a:fld id="{98BCD836-04A5-4232-A34B-898064A5D711}" type="slidenum">
              <a:rPr lang="en-US" smtClean="0"/>
              <a:pPr>
                <a:defRPr/>
              </a:pPr>
              <a:t>19</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59398" name="Rectangle 3"/>
          <p:cNvSpPr>
            <a:spLocks noChangeArrowheads="1"/>
          </p:cNvSpPr>
          <p:nvPr/>
        </p:nvSpPr>
        <p:spPr bwMode="auto">
          <a:xfrm>
            <a:off x="0" y="1219200"/>
            <a:ext cx="9144000" cy="4724400"/>
          </a:xfrm>
          <a:prstGeom prst="rect">
            <a:avLst/>
          </a:prstGeom>
          <a:noFill/>
          <a:ln w="9525">
            <a:noFill/>
            <a:miter lim="800000"/>
            <a:headEnd/>
            <a:tailEnd/>
          </a:ln>
        </p:spPr>
        <p:txBody>
          <a:bodyPr/>
          <a:lstStyle/>
          <a:p>
            <a:pPr marL="812800" indent="-812800">
              <a:spcBef>
                <a:spcPts val="1200"/>
              </a:spcBef>
              <a:buFont typeface="Calibri" pitchFamily="34" charset="0"/>
              <a:buAutoNum type="arabicPeriod" startAt="3"/>
            </a:pPr>
            <a:r>
              <a:rPr lang="en-US" sz="2400" b="1" i="1">
                <a:solidFill>
                  <a:srgbClr val="7030A0"/>
                </a:solidFill>
              </a:rPr>
              <a:t>Frederick Herzberg (1923 - 2000) </a:t>
            </a:r>
            <a:r>
              <a:rPr lang="en-US" sz="2400" b="1">
                <a:solidFill>
                  <a:srgbClr val="0070C0"/>
                </a:solidFill>
              </a:rPr>
              <a:t>proposed the Two Factor theory of human motivation. According to his theory people were influenced by two factors. </a:t>
            </a:r>
          </a:p>
          <a:p>
            <a:pPr marL="812800" indent="-812800">
              <a:spcBef>
                <a:spcPts val="1200"/>
              </a:spcBef>
              <a:buFont typeface="Arial" charset="0"/>
              <a:buChar char="•"/>
            </a:pPr>
            <a:r>
              <a:rPr lang="en-US" sz="2400" b="1">
                <a:solidFill>
                  <a:srgbClr val="0070C0"/>
                </a:solidFill>
              </a:rPr>
              <a:t>Satisfaction and psychological growth was a factor of motivation factors. Dissatisfaction was a result of hygiene factors. </a:t>
            </a:r>
          </a:p>
          <a:p>
            <a:pPr marL="812800" indent="-812800">
              <a:spcBef>
                <a:spcPts val="1200"/>
              </a:spcBef>
              <a:buFont typeface="Arial" charset="0"/>
              <a:buChar char="•"/>
            </a:pPr>
            <a:r>
              <a:rPr lang="en-US" sz="2400" b="1">
                <a:solidFill>
                  <a:srgbClr val="0070C0"/>
                </a:solidFill>
              </a:rPr>
              <a:t>Essentially, hygiene factors were needed to ensure an employee was not dissatisfied. </a:t>
            </a:r>
          </a:p>
          <a:p>
            <a:pPr marL="812800" indent="-812800">
              <a:spcBef>
                <a:spcPts val="1200"/>
              </a:spcBef>
              <a:buFont typeface="Arial" charset="0"/>
              <a:buChar char="•"/>
            </a:pPr>
            <a:r>
              <a:rPr lang="en-US" sz="2400" b="1">
                <a:solidFill>
                  <a:srgbClr val="0070C0"/>
                </a:solidFill>
              </a:rPr>
              <a:t>Hygiene Factors include working conditions, Salary, Status, Security, interpersonal relations </a:t>
            </a:r>
          </a:p>
          <a:p>
            <a:pPr marL="812800" indent="-812800">
              <a:spcBef>
                <a:spcPts val="1200"/>
              </a:spcBef>
              <a:buFont typeface="Arial" charset="0"/>
              <a:buChar char="•"/>
            </a:pPr>
            <a:r>
              <a:rPr lang="en-US" sz="2400" b="1">
                <a:solidFill>
                  <a:srgbClr val="0070C0"/>
                </a:solidFill>
              </a:rPr>
              <a:t>Motivation Factors Include Achievement, Achievement,  Recognition, Responsibility, Advancement and Growth </a:t>
            </a:r>
          </a:p>
        </p:txBody>
      </p:sp>
    </p:spTree>
  </p:cSld>
  <p:clrMapOvr>
    <a:masterClrMapping/>
  </p:clrMapOvr>
  <p:transition spd="slow">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a:solidFill>
                  <a:srgbClr val="FF33CC"/>
                </a:solidFill>
              </a:rPr>
              <a:t>3.	Psychological </a:t>
            </a:r>
            <a:r>
              <a:rPr lang="en-US" sz="3200" b="1" dirty="0" smtClean="0">
                <a:solidFill>
                  <a:srgbClr val="FF33CC"/>
                </a:solidFill>
              </a:rPr>
              <a:t>&amp; Social Processes </a:t>
            </a:r>
            <a:r>
              <a:rPr lang="en-US" sz="3200" b="1" dirty="0">
                <a:solidFill>
                  <a:srgbClr val="FF33CC"/>
                </a:solidFill>
              </a:rPr>
              <a:t>in Behaviour</a:t>
            </a:r>
          </a:p>
        </p:txBody>
      </p:sp>
      <p:sp>
        <p:nvSpPr>
          <p:cNvPr id="16387" name="Rectangle 3"/>
          <p:cNvSpPr>
            <a:spLocks noChangeArrowheads="1"/>
          </p:cNvSpPr>
          <p:nvPr/>
        </p:nvSpPr>
        <p:spPr bwMode="auto">
          <a:xfrm>
            <a:off x="1524000" y="2057400"/>
            <a:ext cx="6781800" cy="4343400"/>
          </a:xfrm>
          <a:prstGeom prst="rect">
            <a:avLst/>
          </a:prstGeom>
          <a:noFill/>
          <a:ln w="9525">
            <a:noFill/>
            <a:miter lim="800000"/>
            <a:headEnd/>
            <a:tailEnd/>
          </a:ln>
        </p:spPr>
        <p:txBody>
          <a:bodyPr/>
          <a:lstStyle/>
          <a:p>
            <a:pPr marL="812800" indent="-812800">
              <a:spcBef>
                <a:spcPts val="1200"/>
              </a:spcBef>
            </a:pPr>
            <a:r>
              <a:rPr lang="en-US" sz="2800" b="1" dirty="0">
                <a:solidFill>
                  <a:srgbClr val="0070C0"/>
                </a:solidFill>
              </a:rPr>
              <a:t>3.1.	</a:t>
            </a:r>
            <a:r>
              <a:rPr lang="en-US" sz="2800" b="1" dirty="0" smtClean="0">
                <a:solidFill>
                  <a:srgbClr val="0070C0"/>
                </a:solidFill>
              </a:rPr>
              <a:t>Learning and motivation</a:t>
            </a:r>
            <a:endParaRPr lang="en-US" sz="2800" b="1" dirty="0">
              <a:solidFill>
                <a:srgbClr val="0070C0"/>
              </a:solidFill>
            </a:endParaRPr>
          </a:p>
          <a:p>
            <a:pPr marL="812800" indent="-812800">
              <a:spcBef>
                <a:spcPts val="1200"/>
              </a:spcBef>
            </a:pPr>
            <a:r>
              <a:rPr lang="en-US" sz="2800" b="1" dirty="0">
                <a:solidFill>
                  <a:srgbClr val="0070C0"/>
                </a:solidFill>
              </a:rPr>
              <a:t>3.2.	Emotions</a:t>
            </a:r>
          </a:p>
          <a:p>
            <a:pPr marL="812800" indent="-812800">
              <a:spcBef>
                <a:spcPts val="1200"/>
              </a:spcBef>
            </a:pPr>
            <a:r>
              <a:rPr lang="en-US" sz="2800" b="1" dirty="0">
                <a:solidFill>
                  <a:srgbClr val="0070C0"/>
                </a:solidFill>
              </a:rPr>
              <a:t>3.3.	Perception</a:t>
            </a:r>
          </a:p>
          <a:p>
            <a:pPr marL="812800" indent="-812800">
              <a:spcBef>
                <a:spcPts val="1200"/>
              </a:spcBef>
            </a:pPr>
            <a:r>
              <a:rPr lang="en-US" sz="2800" b="1" dirty="0">
                <a:solidFill>
                  <a:srgbClr val="0070C0"/>
                </a:solidFill>
              </a:rPr>
              <a:t>3.4.	</a:t>
            </a:r>
            <a:r>
              <a:rPr lang="en-US" sz="2800" b="1" dirty="0" smtClean="0">
                <a:solidFill>
                  <a:srgbClr val="0070C0"/>
                </a:solidFill>
              </a:rPr>
              <a:t>Attitudes, </a:t>
            </a:r>
          </a:p>
          <a:p>
            <a:pPr marL="812800" indent="-812800">
              <a:spcBef>
                <a:spcPts val="1200"/>
              </a:spcBef>
            </a:pPr>
            <a:r>
              <a:rPr lang="en-US" sz="2800" b="1" dirty="0" smtClean="0">
                <a:solidFill>
                  <a:srgbClr val="0070C0"/>
                </a:solidFill>
              </a:rPr>
              <a:t>3.5	Prejudices, Biases &amp; Stereotyping</a:t>
            </a:r>
          </a:p>
        </p:txBody>
      </p:sp>
      <p:sp>
        <p:nvSpPr>
          <p:cNvPr id="4" name="Date Placeholder 3"/>
          <p:cNvSpPr>
            <a:spLocks noGrp="1"/>
          </p:cNvSpPr>
          <p:nvPr>
            <p:ph type="dt" sz="quarter" idx="10"/>
          </p:nvPr>
        </p:nvSpPr>
        <p:spPr/>
        <p:txBody>
          <a:bodyPr/>
          <a:lstStyle/>
          <a:p>
            <a:pPr>
              <a:defRPr/>
            </a:pPr>
            <a:fld id="{5F91EA10-DE4B-4FEF-977D-2C9EBA8585FA}" type="datetime9">
              <a:rPr lang="en-IN"/>
              <a:pPr>
                <a:defRPr/>
              </a:pPr>
              <a:t>23-07-2018 22:02:52</a:t>
            </a:fld>
            <a:endParaRPr lang="en-US"/>
          </a:p>
        </p:txBody>
      </p:sp>
      <p:sp>
        <p:nvSpPr>
          <p:cNvPr id="5" name="Slide Number Placeholder 4"/>
          <p:cNvSpPr>
            <a:spLocks noGrp="1"/>
          </p:cNvSpPr>
          <p:nvPr>
            <p:ph type="sldNum" sz="quarter" idx="12"/>
          </p:nvPr>
        </p:nvSpPr>
        <p:spPr/>
        <p:txBody>
          <a:bodyPr/>
          <a:lstStyle/>
          <a:p>
            <a:pPr>
              <a:defRPr/>
            </a:pPr>
            <a:fld id="{7181250A-AB95-47F5-AA4D-D5DC3E97F6F9}" type="slidenum">
              <a:rPr lang="en-US" smtClean="0"/>
              <a:pPr>
                <a:defRPr/>
              </a:pPr>
              <a:t>2</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Tree>
  </p:cSld>
  <p:clrMapOvr>
    <a:masterClrMapping/>
  </p:clrMapOvr>
  <p:transition spd="slow">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0" y="4572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3.1.2 </a:t>
            </a:r>
            <a:r>
              <a:rPr lang="en-US" sz="3200" b="1" dirty="0">
                <a:solidFill>
                  <a:srgbClr val="FF33CC"/>
                </a:solidFill>
              </a:rPr>
              <a:t>		Motivation theory</a:t>
            </a:r>
          </a:p>
        </p:txBody>
      </p:sp>
      <p:sp>
        <p:nvSpPr>
          <p:cNvPr id="4" name="Date Placeholder 3"/>
          <p:cNvSpPr>
            <a:spLocks noGrp="1"/>
          </p:cNvSpPr>
          <p:nvPr>
            <p:ph type="dt" sz="quarter" idx="10"/>
          </p:nvPr>
        </p:nvSpPr>
        <p:spPr/>
        <p:txBody>
          <a:bodyPr/>
          <a:lstStyle/>
          <a:p>
            <a:pPr>
              <a:defRPr/>
            </a:pPr>
            <a:fld id="{BDFF2E36-9E58-4830-A9BD-78EA7336C097}" type="datetime9">
              <a:rPr lang="en-IN"/>
              <a:pPr>
                <a:defRPr/>
              </a:pPr>
              <a:t>23-07-2018 22:09:16</a:t>
            </a:fld>
            <a:endParaRPr lang="en-US"/>
          </a:p>
        </p:txBody>
      </p:sp>
      <p:sp>
        <p:nvSpPr>
          <p:cNvPr id="5" name="Slide Number Placeholder 4"/>
          <p:cNvSpPr>
            <a:spLocks noGrp="1"/>
          </p:cNvSpPr>
          <p:nvPr>
            <p:ph type="sldNum" sz="quarter" idx="12"/>
          </p:nvPr>
        </p:nvSpPr>
        <p:spPr/>
        <p:txBody>
          <a:bodyPr/>
          <a:lstStyle/>
          <a:p>
            <a:pPr>
              <a:defRPr/>
            </a:pPr>
            <a:fld id="{CDFD03C6-197A-4481-AF67-6E7934990A82}" type="slidenum">
              <a:rPr lang="en-US" smtClean="0"/>
              <a:pPr>
                <a:defRPr/>
              </a:pPr>
              <a:t>20</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60422" name="Rectangle 3"/>
          <p:cNvSpPr>
            <a:spLocks noChangeArrowheads="1"/>
          </p:cNvSpPr>
          <p:nvPr/>
        </p:nvSpPr>
        <p:spPr bwMode="auto">
          <a:xfrm>
            <a:off x="0" y="1371600"/>
            <a:ext cx="9144000" cy="5029200"/>
          </a:xfrm>
          <a:prstGeom prst="rect">
            <a:avLst/>
          </a:prstGeom>
          <a:noFill/>
          <a:ln w="9525">
            <a:noFill/>
            <a:miter lim="800000"/>
            <a:headEnd/>
            <a:tailEnd/>
          </a:ln>
        </p:spPr>
        <p:txBody>
          <a:bodyPr/>
          <a:lstStyle/>
          <a:p>
            <a:pPr marL="812800" indent="-812800">
              <a:spcBef>
                <a:spcPts val="1200"/>
              </a:spcBef>
              <a:buFont typeface="Arial" charset="0"/>
              <a:buChar char="•"/>
            </a:pPr>
            <a:r>
              <a:rPr lang="en-US" sz="2200" b="1">
                <a:solidFill>
                  <a:srgbClr val="0070C0"/>
                </a:solidFill>
              </a:rPr>
              <a:t>The combination of hygiene and motivation factors can result in four conditions.</a:t>
            </a:r>
          </a:p>
          <a:p>
            <a:pPr marL="812800" indent="-812800">
              <a:spcBef>
                <a:spcPts val="1200"/>
              </a:spcBef>
              <a:buFont typeface="Arial" charset="0"/>
              <a:buChar char="•"/>
            </a:pPr>
            <a:r>
              <a:rPr lang="en-US" sz="2200" b="1">
                <a:solidFill>
                  <a:srgbClr val="0070C0"/>
                </a:solidFill>
              </a:rPr>
              <a:t>High Hygiene / High Motivation: The ideal situation where employees are highly motivated and have few complaints </a:t>
            </a:r>
          </a:p>
          <a:p>
            <a:pPr marL="812800" indent="-812800">
              <a:spcBef>
                <a:spcPts val="1200"/>
              </a:spcBef>
              <a:buFont typeface="Arial" charset="0"/>
              <a:buChar char="•"/>
            </a:pPr>
            <a:r>
              <a:rPr lang="en-US" sz="2200" b="1">
                <a:solidFill>
                  <a:srgbClr val="0070C0"/>
                </a:solidFill>
              </a:rPr>
              <a:t>High Hygiene / Low Motivation: Employees have few complaints but are not highly motivated. "The job is a pay-check" situation </a:t>
            </a:r>
          </a:p>
          <a:p>
            <a:pPr marL="812800" indent="-812800">
              <a:spcBef>
                <a:spcPts val="1200"/>
              </a:spcBef>
              <a:buFont typeface="Arial" charset="0"/>
              <a:buChar char="•"/>
            </a:pPr>
            <a:r>
              <a:rPr lang="en-US" sz="2200" b="1">
                <a:solidFill>
                  <a:srgbClr val="0070C0"/>
                </a:solidFill>
              </a:rPr>
              <a:t>Low Hygiene / High Motivation: Employees are motivated but have a lot of complaints. A situation where the job is exciting and challenging but salaries and work conditions are not up to par. </a:t>
            </a:r>
          </a:p>
          <a:p>
            <a:pPr marL="812800" indent="-812800">
              <a:spcBef>
                <a:spcPts val="1200"/>
              </a:spcBef>
              <a:buFont typeface="Arial" charset="0"/>
              <a:buChar char="•"/>
            </a:pPr>
            <a:r>
              <a:rPr lang="en-US" sz="2200" b="1">
                <a:solidFill>
                  <a:srgbClr val="0070C0"/>
                </a:solidFill>
              </a:rPr>
              <a:t>Low Hygiene / Low Motivation: The worst situation. Unmotivated employees with lots of complaints. </a:t>
            </a:r>
          </a:p>
        </p:txBody>
      </p:sp>
    </p:spTree>
  </p:cSld>
  <p:clrMapOvr>
    <a:masterClrMapping/>
  </p:clrMapOvr>
  <p:transition spd="slow">
    <p:pu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3.1.2 </a:t>
            </a:r>
            <a:r>
              <a:rPr lang="en-US" sz="3200" b="1" dirty="0">
                <a:solidFill>
                  <a:srgbClr val="FF33CC"/>
                </a:solidFill>
              </a:rPr>
              <a:t>		Motivation theory</a:t>
            </a:r>
          </a:p>
        </p:txBody>
      </p:sp>
      <p:sp>
        <p:nvSpPr>
          <p:cNvPr id="4" name="Date Placeholder 3"/>
          <p:cNvSpPr>
            <a:spLocks noGrp="1"/>
          </p:cNvSpPr>
          <p:nvPr>
            <p:ph type="dt" sz="quarter" idx="10"/>
          </p:nvPr>
        </p:nvSpPr>
        <p:spPr/>
        <p:txBody>
          <a:bodyPr/>
          <a:lstStyle/>
          <a:p>
            <a:pPr>
              <a:defRPr/>
            </a:pPr>
            <a:fld id="{1F3A53E5-4ECF-4D90-A1E5-937E12174A92}" type="datetime9">
              <a:rPr lang="en-IN"/>
              <a:pPr>
                <a:defRPr/>
              </a:pPr>
              <a:t>23-07-2018 22:09:20</a:t>
            </a:fld>
            <a:endParaRPr lang="en-US"/>
          </a:p>
        </p:txBody>
      </p:sp>
      <p:sp>
        <p:nvSpPr>
          <p:cNvPr id="5" name="Slide Number Placeholder 4"/>
          <p:cNvSpPr>
            <a:spLocks noGrp="1"/>
          </p:cNvSpPr>
          <p:nvPr>
            <p:ph type="sldNum" sz="quarter" idx="12"/>
          </p:nvPr>
        </p:nvSpPr>
        <p:spPr/>
        <p:txBody>
          <a:bodyPr/>
          <a:lstStyle/>
          <a:p>
            <a:pPr>
              <a:defRPr/>
            </a:pPr>
            <a:fld id="{DE08B316-559D-4C81-886A-745406A766CF}" type="slidenum">
              <a:rPr lang="en-US" smtClean="0"/>
              <a:pPr>
                <a:defRPr/>
              </a:pPr>
              <a:t>21</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6144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Calibri" pitchFamily="34" charset="0"/>
              <a:buAutoNum type="arabicPeriod" startAt="4"/>
            </a:pPr>
            <a:r>
              <a:rPr lang="en-US" sz="2400" b="1" i="1">
                <a:solidFill>
                  <a:srgbClr val="7030A0"/>
                </a:solidFill>
              </a:rPr>
              <a:t>David Clarence McClelland (1917- 1998)</a:t>
            </a:r>
            <a:r>
              <a:rPr lang="en-US" sz="2400" b="1">
                <a:solidFill>
                  <a:srgbClr val="0070C0"/>
                </a:solidFill>
              </a:rPr>
              <a:t> proposed a content theory of motivation: human motivation are a result of three manifest needs. </a:t>
            </a:r>
          </a:p>
          <a:p>
            <a:pPr marL="812800" indent="-812800">
              <a:spcBef>
                <a:spcPts val="1200"/>
              </a:spcBef>
              <a:buFont typeface="Arial" charset="0"/>
              <a:buChar char="•"/>
            </a:pPr>
            <a:r>
              <a:rPr lang="en-US" sz="2400" b="1">
                <a:solidFill>
                  <a:srgbClr val="0070C0"/>
                </a:solidFill>
              </a:rPr>
              <a:t>These are the need for achievement (N-Ach), the need for power (N-Pow) and the need for affiliation (N-Affil). The importance of each need varies from individual and cultural background. </a:t>
            </a:r>
          </a:p>
        </p:txBody>
      </p:sp>
    </p:spTree>
  </p:cSld>
  <p:clrMapOvr>
    <a:masterClrMapping/>
  </p:clrMapOvr>
  <p:transition spd="slow">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3.1.2 </a:t>
            </a:r>
            <a:r>
              <a:rPr lang="en-US" sz="3200" b="1" dirty="0">
                <a:solidFill>
                  <a:srgbClr val="FF33CC"/>
                </a:solidFill>
              </a:rPr>
              <a:t>		Motivation theory</a:t>
            </a:r>
          </a:p>
        </p:txBody>
      </p:sp>
      <p:sp>
        <p:nvSpPr>
          <p:cNvPr id="4" name="Date Placeholder 3"/>
          <p:cNvSpPr>
            <a:spLocks noGrp="1"/>
          </p:cNvSpPr>
          <p:nvPr>
            <p:ph type="dt" sz="quarter" idx="10"/>
          </p:nvPr>
        </p:nvSpPr>
        <p:spPr/>
        <p:txBody>
          <a:bodyPr/>
          <a:lstStyle/>
          <a:p>
            <a:pPr>
              <a:defRPr/>
            </a:pPr>
            <a:fld id="{88973AFD-8A6E-44DE-88A3-93A039207E32}" type="datetime9">
              <a:rPr lang="en-IN"/>
              <a:pPr>
                <a:defRPr/>
              </a:pPr>
              <a:t>23-07-2018 22:09:25</a:t>
            </a:fld>
            <a:endParaRPr lang="en-US"/>
          </a:p>
        </p:txBody>
      </p:sp>
      <p:sp>
        <p:nvSpPr>
          <p:cNvPr id="5" name="Slide Number Placeholder 4"/>
          <p:cNvSpPr>
            <a:spLocks noGrp="1"/>
          </p:cNvSpPr>
          <p:nvPr>
            <p:ph type="sldNum" sz="quarter" idx="12"/>
          </p:nvPr>
        </p:nvSpPr>
        <p:spPr/>
        <p:txBody>
          <a:bodyPr/>
          <a:lstStyle/>
          <a:p>
            <a:pPr>
              <a:defRPr/>
            </a:pPr>
            <a:fld id="{CF7600E7-91D5-44ED-930E-B267A02BE7CC}" type="slidenum">
              <a:rPr lang="en-US" smtClean="0"/>
              <a:pPr>
                <a:defRPr/>
              </a:pPr>
              <a:t>22</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6247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Calibri" pitchFamily="34" charset="0"/>
              <a:buAutoNum type="arabicPeriod" startAt="5"/>
            </a:pPr>
            <a:r>
              <a:rPr lang="en-US" sz="2400" b="1" i="1">
                <a:solidFill>
                  <a:srgbClr val="7030A0"/>
                </a:solidFill>
              </a:rPr>
              <a:t>Victor Vroom </a:t>
            </a:r>
            <a:r>
              <a:rPr lang="en-US" sz="2400" b="1">
                <a:solidFill>
                  <a:srgbClr val="0070C0"/>
                </a:solidFill>
              </a:rPr>
              <a:t>proposed the Expectancy theory of motivation. The three main factors of this theory are Valence, Expectancy, and Instrumentality. </a:t>
            </a:r>
          </a:p>
          <a:p>
            <a:pPr marL="812800" indent="-812800">
              <a:spcBef>
                <a:spcPts val="1200"/>
              </a:spcBef>
              <a:buFont typeface="Arial" charset="0"/>
              <a:buChar char="•"/>
            </a:pPr>
            <a:r>
              <a:rPr lang="en-US" sz="2400" b="1">
                <a:solidFill>
                  <a:srgbClr val="0070C0"/>
                </a:solidFill>
              </a:rPr>
              <a:t>Valence is the importance placed upon the reward. </a:t>
            </a:r>
          </a:p>
          <a:p>
            <a:pPr marL="812800" indent="-812800">
              <a:spcBef>
                <a:spcPts val="1200"/>
              </a:spcBef>
              <a:buFont typeface="Arial" charset="0"/>
              <a:buChar char="•"/>
            </a:pPr>
            <a:r>
              <a:rPr lang="en-US" sz="2400" b="1">
                <a:solidFill>
                  <a:srgbClr val="0070C0"/>
                </a:solidFill>
              </a:rPr>
              <a:t>Expectancy is the belief that efforts are linked to performance. </a:t>
            </a:r>
          </a:p>
          <a:p>
            <a:pPr marL="812800" indent="-812800">
              <a:spcBef>
                <a:spcPts val="1200"/>
              </a:spcBef>
              <a:buFont typeface="Arial" charset="0"/>
              <a:buChar char="•"/>
            </a:pPr>
            <a:r>
              <a:rPr lang="en-US" sz="2400" b="1">
                <a:solidFill>
                  <a:srgbClr val="0070C0"/>
                </a:solidFill>
              </a:rPr>
              <a:t>Instrumentality is the belief that performance is related to rewards. </a:t>
            </a:r>
          </a:p>
        </p:txBody>
      </p:sp>
    </p:spTree>
  </p:cSld>
  <p:clrMapOvr>
    <a:masterClrMapping/>
  </p:clrMapOvr>
  <p:transition spd="slow">
    <p:pu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3.1.2 </a:t>
            </a:r>
            <a:r>
              <a:rPr lang="en-US" sz="3200" b="1" dirty="0">
                <a:solidFill>
                  <a:srgbClr val="FF33CC"/>
                </a:solidFill>
              </a:rPr>
              <a:t>		Motivation theory</a:t>
            </a:r>
          </a:p>
        </p:txBody>
      </p:sp>
      <p:sp>
        <p:nvSpPr>
          <p:cNvPr id="4" name="Date Placeholder 3"/>
          <p:cNvSpPr>
            <a:spLocks noGrp="1"/>
          </p:cNvSpPr>
          <p:nvPr>
            <p:ph type="dt" sz="quarter" idx="10"/>
          </p:nvPr>
        </p:nvSpPr>
        <p:spPr/>
        <p:txBody>
          <a:bodyPr/>
          <a:lstStyle/>
          <a:p>
            <a:pPr>
              <a:defRPr/>
            </a:pPr>
            <a:fld id="{D67E654E-EEA8-479D-B4C8-18F189BCB2EA}" type="datetime9">
              <a:rPr lang="en-IN"/>
              <a:pPr>
                <a:defRPr/>
              </a:pPr>
              <a:t>23-07-2018 22:09:30</a:t>
            </a:fld>
            <a:endParaRPr lang="en-US"/>
          </a:p>
        </p:txBody>
      </p:sp>
      <p:sp>
        <p:nvSpPr>
          <p:cNvPr id="5" name="Slide Number Placeholder 4"/>
          <p:cNvSpPr>
            <a:spLocks noGrp="1"/>
          </p:cNvSpPr>
          <p:nvPr>
            <p:ph type="sldNum" sz="quarter" idx="12"/>
          </p:nvPr>
        </p:nvSpPr>
        <p:spPr/>
        <p:txBody>
          <a:bodyPr/>
          <a:lstStyle/>
          <a:p>
            <a:pPr>
              <a:defRPr/>
            </a:pPr>
            <a:fld id="{97CEF113-6569-43E1-AFDE-AAEC7654356F}" type="slidenum">
              <a:rPr lang="en-US" smtClean="0"/>
              <a:pPr>
                <a:defRPr/>
              </a:pPr>
              <a:t>23</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63494" name="Rectangle 3"/>
          <p:cNvSpPr>
            <a:spLocks noChangeArrowheads="1"/>
          </p:cNvSpPr>
          <p:nvPr/>
        </p:nvSpPr>
        <p:spPr bwMode="auto">
          <a:xfrm>
            <a:off x="381000" y="1524000"/>
            <a:ext cx="8229600" cy="4876800"/>
          </a:xfrm>
          <a:prstGeom prst="rect">
            <a:avLst/>
          </a:prstGeom>
          <a:noFill/>
          <a:ln w="9525">
            <a:noFill/>
            <a:miter lim="800000"/>
            <a:headEnd/>
            <a:tailEnd/>
          </a:ln>
        </p:spPr>
        <p:txBody>
          <a:bodyPr/>
          <a:lstStyle/>
          <a:p>
            <a:pPr marL="812800" indent="-812800">
              <a:spcBef>
                <a:spcPts val="1200"/>
              </a:spcBef>
              <a:buFont typeface="Arial" charset="0"/>
              <a:buChar char="•"/>
            </a:pPr>
            <a:r>
              <a:rPr lang="en-US" sz="2000" b="1">
                <a:solidFill>
                  <a:srgbClr val="0070C0"/>
                </a:solidFill>
              </a:rPr>
              <a:t>For example a salesman's expectancy is his belief that more number of phone calls (effort) will result in higher sales (performance). His instrumentality is that higher sales (performance) will result in higher commissions (rewards). His valence is the importance attached to the commissions (rewards).</a:t>
            </a:r>
          </a:p>
          <a:p>
            <a:pPr marL="812800" indent="-812800">
              <a:spcBef>
                <a:spcPts val="1200"/>
              </a:spcBef>
              <a:buFont typeface="Arial" charset="0"/>
              <a:buChar char="•"/>
            </a:pPr>
            <a:r>
              <a:rPr lang="en-US" sz="2000" b="1">
                <a:solidFill>
                  <a:srgbClr val="0070C0"/>
                </a:solidFill>
              </a:rPr>
              <a:t>These three factors result in motivation. If any one of these factors doesn't exist then motivation vanishes. If the salesman doesn't believe greater effort leads to performance then there is no motivation. Similarly, if commissions don't increase with sales then instrumentality disappears. </a:t>
            </a:r>
          </a:p>
          <a:p>
            <a:pPr marL="812800" indent="-812800">
              <a:spcBef>
                <a:spcPts val="1200"/>
              </a:spcBef>
              <a:buFont typeface="Arial" charset="0"/>
              <a:buChar char="•"/>
            </a:pPr>
            <a:r>
              <a:rPr lang="en-US" sz="2000" b="1">
                <a:solidFill>
                  <a:srgbClr val="0070C0"/>
                </a:solidFill>
              </a:rPr>
              <a:t>According to the expectancy theory the amount of effort people exert on a specific task depends on their expectations of the outcome.</a:t>
            </a:r>
          </a:p>
        </p:txBody>
      </p:sp>
    </p:spTree>
  </p:cSld>
  <p:clrMapOvr>
    <a:masterClrMapping/>
  </p:clrMapOvr>
  <p:transition spd="slow">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a:solidFill>
                  <a:srgbClr val="FF33CC"/>
                </a:solidFill>
              </a:rPr>
              <a:t>3.2.	Emotions</a:t>
            </a:r>
          </a:p>
        </p:txBody>
      </p:sp>
      <p:sp>
        <p:nvSpPr>
          <p:cNvPr id="4" name="Date Placeholder 3"/>
          <p:cNvSpPr>
            <a:spLocks noGrp="1"/>
          </p:cNvSpPr>
          <p:nvPr>
            <p:ph type="dt" sz="quarter" idx="10"/>
          </p:nvPr>
        </p:nvSpPr>
        <p:spPr/>
        <p:txBody>
          <a:bodyPr/>
          <a:lstStyle/>
          <a:p>
            <a:pPr>
              <a:defRPr/>
            </a:pPr>
            <a:fld id="{1519C2D7-86CA-4F8B-A42A-91CD21F62134}" type="datetime9">
              <a:rPr lang="en-IN"/>
              <a:pPr>
                <a:defRPr/>
              </a:pPr>
              <a:t>23-07-2018 22:01:16</a:t>
            </a:fld>
            <a:endParaRPr lang="en-US"/>
          </a:p>
        </p:txBody>
      </p:sp>
      <p:sp>
        <p:nvSpPr>
          <p:cNvPr id="5" name="Slide Number Placeholder 4"/>
          <p:cNvSpPr>
            <a:spLocks noGrp="1"/>
          </p:cNvSpPr>
          <p:nvPr>
            <p:ph type="sldNum" sz="quarter" idx="12"/>
          </p:nvPr>
        </p:nvSpPr>
        <p:spPr/>
        <p:txBody>
          <a:bodyPr/>
          <a:lstStyle/>
          <a:p>
            <a:pPr>
              <a:defRPr/>
            </a:pPr>
            <a:fld id="{EEB85FFE-0C8E-493B-AEB1-7958CCB86910}" type="slidenum">
              <a:rPr lang="en-US" smtClean="0"/>
              <a:pPr>
                <a:defRPr/>
              </a:pPr>
              <a:t>24</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9222" name="Rectangle 3"/>
          <p:cNvSpPr>
            <a:spLocks noChangeArrowheads="1"/>
          </p:cNvSpPr>
          <p:nvPr/>
        </p:nvSpPr>
        <p:spPr bwMode="auto">
          <a:xfrm>
            <a:off x="304800" y="1676400"/>
            <a:ext cx="8534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A feeling: the emotions of joy, sorrow, reverence, Love, hate, anger, courage, fear, pleasure and disgust. </a:t>
            </a:r>
          </a:p>
          <a:p>
            <a:pPr marL="812800" indent="-812800">
              <a:spcBef>
                <a:spcPts val="1200"/>
              </a:spcBef>
              <a:buFont typeface="Arial" charset="0"/>
              <a:buChar char="•"/>
            </a:pPr>
            <a:r>
              <a:rPr lang="en-US" sz="2400" b="1" dirty="0">
                <a:solidFill>
                  <a:srgbClr val="0070C0"/>
                </a:solidFill>
              </a:rPr>
              <a:t>Emotions are significant factors of behaviour; </a:t>
            </a:r>
          </a:p>
          <a:p>
            <a:pPr marL="812800" indent="-812800">
              <a:spcBef>
                <a:spcPts val="1200"/>
              </a:spcBef>
              <a:buFont typeface="Arial" charset="0"/>
              <a:buChar char="•"/>
            </a:pPr>
            <a:r>
              <a:rPr lang="en-US" sz="2400" b="1" dirty="0">
                <a:solidFill>
                  <a:srgbClr val="FF0000"/>
                </a:solidFill>
              </a:rPr>
              <a:t>Subjective experience of feeling </a:t>
            </a:r>
            <a:endParaRPr lang="en-US" sz="2400" b="1" dirty="0" smtClean="0">
              <a:solidFill>
                <a:srgbClr val="FF0000"/>
              </a:solidFill>
            </a:endParaRPr>
          </a:p>
          <a:p>
            <a:pPr marL="1270000" lvl="1" indent="-812800">
              <a:spcBef>
                <a:spcPts val="1200"/>
              </a:spcBef>
              <a:buFont typeface="Arial" charset="0"/>
              <a:buChar char="•"/>
            </a:pPr>
            <a:r>
              <a:rPr lang="en-US" sz="2400" b="1" dirty="0" smtClean="0">
                <a:solidFill>
                  <a:srgbClr val="FF0000"/>
                </a:solidFill>
              </a:rPr>
              <a:t>aroused </a:t>
            </a:r>
            <a:r>
              <a:rPr lang="en-US" sz="2400" b="1" dirty="0">
                <a:solidFill>
                  <a:srgbClr val="FF0000"/>
                </a:solidFill>
              </a:rPr>
              <a:t>by external stimuli and </a:t>
            </a:r>
            <a:endParaRPr lang="en-US" sz="2400" b="1" dirty="0" smtClean="0">
              <a:solidFill>
                <a:srgbClr val="FF0000"/>
              </a:solidFill>
            </a:endParaRPr>
          </a:p>
          <a:p>
            <a:pPr marL="1270000" lvl="1" indent="-812800">
              <a:spcBef>
                <a:spcPts val="1200"/>
              </a:spcBef>
              <a:buFont typeface="Arial" charset="0"/>
              <a:buChar char="•"/>
            </a:pPr>
            <a:r>
              <a:rPr lang="en-US" sz="2400" b="1" dirty="0" smtClean="0">
                <a:solidFill>
                  <a:srgbClr val="FF0000"/>
                </a:solidFill>
              </a:rPr>
              <a:t>a </a:t>
            </a:r>
            <a:r>
              <a:rPr lang="en-US" sz="2400" b="1" dirty="0">
                <a:solidFill>
                  <a:srgbClr val="FF0000"/>
                </a:solidFill>
              </a:rPr>
              <a:t>corresponding verbal or nonverbal reaction </a:t>
            </a:r>
          </a:p>
          <a:p>
            <a:pPr marL="812800" indent="-812800">
              <a:spcBef>
                <a:spcPts val="1200"/>
              </a:spcBef>
              <a:buFont typeface="Arial" charset="0"/>
              <a:buChar char="•"/>
            </a:pPr>
            <a:r>
              <a:rPr lang="en-US" sz="2400" b="1" dirty="0">
                <a:solidFill>
                  <a:srgbClr val="FF33CC"/>
                </a:solidFill>
              </a:rPr>
              <a:t>A mental state that arises spontaneously </a:t>
            </a:r>
            <a:endParaRPr lang="en-US" sz="2400" b="1" dirty="0" smtClean="0">
              <a:solidFill>
                <a:srgbClr val="FF33CC"/>
              </a:solidFill>
            </a:endParaRPr>
          </a:p>
          <a:p>
            <a:pPr marL="1270000" lvl="1" indent="-812800">
              <a:spcBef>
                <a:spcPts val="1200"/>
              </a:spcBef>
              <a:buFont typeface="Arial" charset="0"/>
              <a:buChar char="•"/>
            </a:pPr>
            <a:r>
              <a:rPr lang="en-US" sz="2400" b="1" dirty="0" smtClean="0">
                <a:solidFill>
                  <a:srgbClr val="FF33CC"/>
                </a:solidFill>
              </a:rPr>
              <a:t>rather </a:t>
            </a:r>
            <a:r>
              <a:rPr lang="en-US" sz="2400" b="1" dirty="0">
                <a:solidFill>
                  <a:srgbClr val="FF33CC"/>
                </a:solidFill>
              </a:rPr>
              <a:t>than through conscious effort and </a:t>
            </a:r>
            <a:endParaRPr lang="en-US" sz="2400" b="1" dirty="0" smtClean="0">
              <a:solidFill>
                <a:srgbClr val="FF33CC"/>
              </a:solidFill>
            </a:endParaRPr>
          </a:p>
          <a:p>
            <a:pPr marL="1270000" lvl="1" indent="-812800">
              <a:spcBef>
                <a:spcPts val="1200"/>
              </a:spcBef>
              <a:buFont typeface="Arial" charset="0"/>
              <a:buChar char="•"/>
            </a:pPr>
            <a:r>
              <a:rPr lang="en-US" sz="2400" b="1" dirty="0" smtClean="0">
                <a:solidFill>
                  <a:srgbClr val="FF33CC"/>
                </a:solidFill>
              </a:rPr>
              <a:t>is </a:t>
            </a:r>
            <a:r>
              <a:rPr lang="en-US" sz="2400" b="1" dirty="0">
                <a:solidFill>
                  <a:srgbClr val="FF33CC"/>
                </a:solidFill>
              </a:rPr>
              <a:t>often accompanied by physiological changes; </a:t>
            </a:r>
          </a:p>
        </p:txBody>
      </p:sp>
    </p:spTree>
  </p:cSld>
  <p:clrMapOvr>
    <a:masterClrMapping/>
  </p:clrMapOvr>
  <p:transition spd="slow">
    <p:pu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a:solidFill>
                  <a:srgbClr val="FF33CC"/>
                </a:solidFill>
              </a:rPr>
              <a:t>3.2.	Emotions</a:t>
            </a:r>
          </a:p>
        </p:txBody>
      </p:sp>
      <p:sp>
        <p:nvSpPr>
          <p:cNvPr id="4" name="Date Placeholder 3"/>
          <p:cNvSpPr>
            <a:spLocks noGrp="1"/>
          </p:cNvSpPr>
          <p:nvPr>
            <p:ph type="dt" sz="quarter" idx="10"/>
          </p:nvPr>
        </p:nvSpPr>
        <p:spPr/>
        <p:txBody>
          <a:bodyPr/>
          <a:lstStyle/>
          <a:p>
            <a:pPr>
              <a:defRPr/>
            </a:pPr>
            <a:fld id="{A814929B-A9A0-4EAC-8283-FBB4C270BEA7}" type="datetime9">
              <a:rPr lang="en-IN"/>
              <a:pPr>
                <a:defRPr/>
              </a:pPr>
              <a:t>23-07-2018 22:01:16</a:t>
            </a:fld>
            <a:endParaRPr lang="en-US"/>
          </a:p>
        </p:txBody>
      </p:sp>
      <p:sp>
        <p:nvSpPr>
          <p:cNvPr id="5" name="Slide Number Placeholder 4"/>
          <p:cNvSpPr>
            <a:spLocks noGrp="1"/>
          </p:cNvSpPr>
          <p:nvPr>
            <p:ph type="sldNum" sz="quarter" idx="12"/>
          </p:nvPr>
        </p:nvSpPr>
        <p:spPr/>
        <p:txBody>
          <a:bodyPr/>
          <a:lstStyle/>
          <a:p>
            <a:pPr>
              <a:defRPr/>
            </a:pPr>
            <a:fld id="{CE4E4B79-7C9C-4E01-9865-4214EDC3AE60}" type="slidenum">
              <a:rPr lang="en-US" smtClean="0"/>
              <a:pPr>
                <a:defRPr/>
              </a:pPr>
              <a:t>25</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0246" name="Rectangle 3"/>
          <p:cNvSpPr>
            <a:spLocks noChangeArrowheads="1"/>
          </p:cNvSpPr>
          <p:nvPr/>
        </p:nvSpPr>
        <p:spPr bwMode="auto">
          <a:xfrm>
            <a:off x="304800" y="1676400"/>
            <a:ext cx="8534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Emotional development</a:t>
            </a:r>
          </a:p>
          <a:p>
            <a:pPr marL="812800" indent="-812800">
              <a:spcBef>
                <a:spcPts val="1200"/>
              </a:spcBef>
              <a:buFont typeface="Arial" charset="0"/>
              <a:buChar char="•"/>
            </a:pPr>
            <a:r>
              <a:rPr lang="en-US" sz="2400" b="1">
                <a:solidFill>
                  <a:srgbClr val="0070C0"/>
                </a:solidFill>
              </a:rPr>
              <a:t>Bridges (1932): appearance of basic emotions: Birth (excitement) – 3 months (elation, delight &amp; distress) – 6 months (disgust, fear &amp; anger) – 18 months (affection)</a:t>
            </a:r>
          </a:p>
          <a:p>
            <a:pPr marL="812800" indent="-812800">
              <a:spcBef>
                <a:spcPts val="1200"/>
              </a:spcBef>
              <a:buFont typeface="Arial" charset="0"/>
              <a:buChar char="•"/>
            </a:pPr>
            <a:r>
              <a:rPr lang="en-US" sz="2400" b="1">
                <a:solidFill>
                  <a:srgbClr val="0070C0"/>
                </a:solidFill>
              </a:rPr>
              <a:t>The complex emotions (cultural conditioning or combining the basic emotions - interpersonal anger and disgust form contempt)</a:t>
            </a:r>
          </a:p>
        </p:txBody>
      </p:sp>
    </p:spTree>
  </p:cSld>
  <p:clrMapOvr>
    <a:masterClrMapping/>
  </p:clrMapOvr>
  <p:transition spd="slow">
    <p:pu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a:solidFill>
                  <a:srgbClr val="FF33CC"/>
                </a:solidFill>
              </a:rPr>
              <a:t>3.2.	Emotions</a:t>
            </a:r>
          </a:p>
        </p:txBody>
      </p:sp>
      <p:sp>
        <p:nvSpPr>
          <p:cNvPr id="4" name="Date Placeholder 3"/>
          <p:cNvSpPr>
            <a:spLocks noGrp="1"/>
          </p:cNvSpPr>
          <p:nvPr>
            <p:ph type="dt" sz="quarter" idx="10"/>
          </p:nvPr>
        </p:nvSpPr>
        <p:spPr/>
        <p:txBody>
          <a:bodyPr/>
          <a:lstStyle/>
          <a:p>
            <a:pPr>
              <a:defRPr/>
            </a:pPr>
            <a:fld id="{5EC7A031-DE92-4462-ACEE-033F00F50D14}" type="datetime9">
              <a:rPr lang="en-IN"/>
              <a:pPr>
                <a:defRPr/>
              </a:pPr>
              <a:t>23-07-2018 22:01:17</a:t>
            </a:fld>
            <a:endParaRPr lang="en-US"/>
          </a:p>
        </p:txBody>
      </p:sp>
      <p:sp>
        <p:nvSpPr>
          <p:cNvPr id="5" name="Slide Number Placeholder 4"/>
          <p:cNvSpPr>
            <a:spLocks noGrp="1"/>
          </p:cNvSpPr>
          <p:nvPr>
            <p:ph type="sldNum" sz="quarter" idx="12"/>
          </p:nvPr>
        </p:nvSpPr>
        <p:spPr/>
        <p:txBody>
          <a:bodyPr/>
          <a:lstStyle/>
          <a:p>
            <a:pPr>
              <a:defRPr/>
            </a:pPr>
            <a:fld id="{5DE951D7-B865-45E4-8323-7AC70065F3BA}" type="slidenum">
              <a:rPr lang="en-US" smtClean="0"/>
              <a:pPr>
                <a:defRPr/>
              </a:pPr>
              <a:t>26</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1270" name="Rectangle 3"/>
          <p:cNvSpPr>
            <a:spLocks noChangeArrowheads="1"/>
          </p:cNvSpPr>
          <p:nvPr/>
        </p:nvSpPr>
        <p:spPr bwMode="auto">
          <a:xfrm>
            <a:off x="304800" y="1676400"/>
            <a:ext cx="8534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Controlled and expressed emotions </a:t>
            </a:r>
          </a:p>
          <a:p>
            <a:pPr marL="812800" indent="-812800">
              <a:spcBef>
                <a:spcPts val="1200"/>
              </a:spcBef>
              <a:buFont typeface="Arial" charset="0"/>
              <a:buChar char="•"/>
            </a:pPr>
            <a:r>
              <a:rPr lang="en-US" sz="2400" b="1">
                <a:solidFill>
                  <a:srgbClr val="0070C0"/>
                </a:solidFill>
              </a:rPr>
              <a:t>Emotional dispositions (mood / temperament / personality trait)</a:t>
            </a:r>
          </a:p>
          <a:p>
            <a:pPr marL="812800" indent="-812800">
              <a:spcBef>
                <a:spcPts val="1200"/>
              </a:spcBef>
              <a:buFont typeface="Arial" charset="0"/>
              <a:buChar char="•"/>
            </a:pPr>
            <a:r>
              <a:rPr lang="en-US" sz="2400" b="1">
                <a:solidFill>
                  <a:srgbClr val="0070C0"/>
                </a:solidFill>
              </a:rPr>
              <a:t>During intense emotional experience, sympathetic division of autonomous nervous system prepares body for emergency situation</a:t>
            </a:r>
          </a:p>
        </p:txBody>
      </p:sp>
    </p:spTree>
  </p:cSld>
  <p:clrMapOvr>
    <a:masterClrMapping/>
  </p:clrMapOvr>
  <p:transition spd="slow">
    <p:pu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381000"/>
            <a:ext cx="9144000" cy="990600"/>
          </a:xfrm>
          <a:prstGeom prst="rect">
            <a:avLst/>
          </a:prstGeom>
          <a:noFill/>
          <a:ln w="9525">
            <a:noFill/>
            <a:miter lim="800000"/>
            <a:headEnd/>
            <a:tailEnd/>
          </a:ln>
        </p:spPr>
        <p:txBody>
          <a:bodyPr anchor="ctr"/>
          <a:lstStyle/>
          <a:p>
            <a:pPr algn="ctr"/>
            <a:r>
              <a:rPr lang="en-US" sz="3200" b="1">
                <a:solidFill>
                  <a:srgbClr val="FF33CC"/>
                </a:solidFill>
              </a:rPr>
              <a:t>3.2.	Emotions - Theory</a:t>
            </a:r>
          </a:p>
        </p:txBody>
      </p:sp>
      <p:sp>
        <p:nvSpPr>
          <p:cNvPr id="4" name="Date Placeholder 3"/>
          <p:cNvSpPr>
            <a:spLocks noGrp="1"/>
          </p:cNvSpPr>
          <p:nvPr>
            <p:ph type="dt" sz="quarter" idx="10"/>
          </p:nvPr>
        </p:nvSpPr>
        <p:spPr/>
        <p:txBody>
          <a:bodyPr/>
          <a:lstStyle/>
          <a:p>
            <a:pPr>
              <a:defRPr/>
            </a:pPr>
            <a:fld id="{3E5C92BB-0306-4446-972B-0900D26026AB}" type="datetime9">
              <a:rPr lang="en-IN"/>
              <a:pPr>
                <a:defRPr/>
              </a:pPr>
              <a:t>23-07-2018 22:01:17</a:t>
            </a:fld>
            <a:endParaRPr lang="en-US"/>
          </a:p>
        </p:txBody>
      </p:sp>
      <p:sp>
        <p:nvSpPr>
          <p:cNvPr id="5" name="Slide Number Placeholder 4"/>
          <p:cNvSpPr>
            <a:spLocks noGrp="1"/>
          </p:cNvSpPr>
          <p:nvPr>
            <p:ph type="sldNum" sz="quarter" idx="12"/>
          </p:nvPr>
        </p:nvSpPr>
        <p:spPr/>
        <p:txBody>
          <a:bodyPr/>
          <a:lstStyle/>
          <a:p>
            <a:pPr>
              <a:defRPr/>
            </a:pPr>
            <a:fld id="{186931E4-D410-48FE-A314-CB68FC3EBAEE}" type="slidenum">
              <a:rPr lang="en-US" smtClean="0"/>
              <a:pPr>
                <a:defRPr/>
              </a:pPr>
              <a:t>27</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2294" name="Rectangle 3"/>
          <p:cNvSpPr>
            <a:spLocks noChangeArrowheads="1"/>
          </p:cNvSpPr>
          <p:nvPr/>
        </p:nvSpPr>
        <p:spPr bwMode="auto">
          <a:xfrm>
            <a:off x="0" y="1219200"/>
            <a:ext cx="9144000" cy="5181600"/>
          </a:xfrm>
          <a:prstGeom prst="rect">
            <a:avLst/>
          </a:prstGeom>
          <a:noFill/>
          <a:ln w="9525">
            <a:noFill/>
            <a:miter lim="800000"/>
            <a:headEnd/>
            <a:tailEnd/>
          </a:ln>
        </p:spPr>
        <p:txBody>
          <a:bodyPr/>
          <a:lstStyle/>
          <a:p>
            <a:pPr marL="812800" indent="-812800">
              <a:spcBef>
                <a:spcPts val="1200"/>
              </a:spcBef>
              <a:buFont typeface="Arial" charset="0"/>
              <a:buChar char="•"/>
            </a:pPr>
            <a:r>
              <a:rPr lang="en-US" sz="2200" b="1" i="1">
                <a:solidFill>
                  <a:srgbClr val="7030A0"/>
                </a:solidFill>
              </a:rPr>
              <a:t>William James &amp; Carl Lange (1880)</a:t>
            </a:r>
            <a:r>
              <a:rPr lang="en-US" sz="2200" b="1">
                <a:solidFill>
                  <a:srgbClr val="0070C0"/>
                </a:solidFill>
              </a:rPr>
              <a:t>: Perception of a situation – bodily reaction – notice our reaction and label it an emotion; we feel afraid because we tremble. The James-Lange theory proposes that conscious conclusions about what we are "feeling" form in reaction to physiological changes occurring in the body. </a:t>
            </a:r>
          </a:p>
          <a:p>
            <a:pPr marL="812800" indent="-812800">
              <a:spcBef>
                <a:spcPts val="1200"/>
              </a:spcBef>
              <a:buFont typeface="Arial" charset="0"/>
              <a:buChar char="•"/>
            </a:pPr>
            <a:r>
              <a:rPr lang="en-US" sz="2200" b="1">
                <a:solidFill>
                  <a:srgbClr val="0070C0"/>
                </a:solidFill>
              </a:rPr>
              <a:t>We have experiences, and as a result, our autonomic nervous system creates physiological events such as muscular tension, heart rate increases, perspiration, dryness of the mouth, etc. This theory proposes that emotions happen as a result of these, rather than being the cause of them. The bodily sensation prepares us for action, as in the Fight-or-Flight reaction. Emotions grab our attention and at least attenuate slower cognitive processing.</a:t>
            </a:r>
          </a:p>
        </p:txBody>
      </p:sp>
    </p:spTree>
  </p:cSld>
  <p:clrMapOvr>
    <a:masterClrMapping/>
  </p:clrMapOvr>
  <p:transition spd="slow">
    <p:pu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381000"/>
            <a:ext cx="9144000" cy="990600"/>
          </a:xfrm>
          <a:prstGeom prst="rect">
            <a:avLst/>
          </a:prstGeom>
          <a:noFill/>
          <a:ln w="9525">
            <a:noFill/>
            <a:miter lim="800000"/>
            <a:headEnd/>
            <a:tailEnd/>
          </a:ln>
        </p:spPr>
        <p:txBody>
          <a:bodyPr anchor="ctr"/>
          <a:lstStyle/>
          <a:p>
            <a:pPr algn="ctr"/>
            <a:r>
              <a:rPr lang="en-US" sz="3200" b="1">
                <a:solidFill>
                  <a:srgbClr val="FF33CC"/>
                </a:solidFill>
              </a:rPr>
              <a:t>3.2.	Emotions - Theory</a:t>
            </a:r>
          </a:p>
        </p:txBody>
      </p:sp>
      <p:sp>
        <p:nvSpPr>
          <p:cNvPr id="4" name="Date Placeholder 3"/>
          <p:cNvSpPr>
            <a:spLocks noGrp="1"/>
          </p:cNvSpPr>
          <p:nvPr>
            <p:ph type="dt" sz="quarter" idx="10"/>
          </p:nvPr>
        </p:nvSpPr>
        <p:spPr/>
        <p:txBody>
          <a:bodyPr/>
          <a:lstStyle/>
          <a:p>
            <a:pPr>
              <a:defRPr/>
            </a:pPr>
            <a:fld id="{DDFB009B-498D-4118-9B09-7A534D9BD0F0}" type="datetime9">
              <a:rPr lang="en-IN"/>
              <a:pPr>
                <a:defRPr/>
              </a:pPr>
              <a:t>23-07-2018 22:01:17</a:t>
            </a:fld>
            <a:endParaRPr lang="en-US"/>
          </a:p>
        </p:txBody>
      </p:sp>
      <p:sp>
        <p:nvSpPr>
          <p:cNvPr id="5" name="Slide Number Placeholder 4"/>
          <p:cNvSpPr>
            <a:spLocks noGrp="1"/>
          </p:cNvSpPr>
          <p:nvPr>
            <p:ph type="sldNum" sz="quarter" idx="12"/>
          </p:nvPr>
        </p:nvSpPr>
        <p:spPr/>
        <p:txBody>
          <a:bodyPr/>
          <a:lstStyle/>
          <a:p>
            <a:pPr>
              <a:defRPr/>
            </a:pPr>
            <a:fld id="{28EB4B78-3DB2-4DB4-9B4C-4F384E4BB84A}" type="slidenum">
              <a:rPr lang="en-US" smtClean="0"/>
              <a:pPr>
                <a:defRPr/>
              </a:pPr>
              <a:t>28</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3318" name="Rectangle 3"/>
          <p:cNvSpPr>
            <a:spLocks noChangeArrowheads="1"/>
          </p:cNvSpPr>
          <p:nvPr/>
        </p:nvSpPr>
        <p:spPr bwMode="auto">
          <a:xfrm>
            <a:off x="304800" y="1219200"/>
            <a:ext cx="8305800" cy="51816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i="1">
                <a:solidFill>
                  <a:srgbClr val="7030A0"/>
                </a:solidFill>
              </a:rPr>
              <a:t>Walter Bradford Cannon and Philip Bard (1920): </a:t>
            </a:r>
            <a:r>
              <a:rPr lang="en-US" sz="2400" b="1">
                <a:solidFill>
                  <a:schemeClr val="accent1"/>
                </a:solidFill>
              </a:rPr>
              <a:t>Joint arousal of cortex and sympathetic nervous system from (hypo) thalamus upon the stimulation. </a:t>
            </a:r>
          </a:p>
          <a:p>
            <a:pPr marL="812800" indent="-812800">
              <a:spcBef>
                <a:spcPts val="1200"/>
              </a:spcBef>
              <a:buFont typeface="Arial" charset="0"/>
              <a:buChar char="•"/>
            </a:pPr>
            <a:r>
              <a:rPr lang="en-US" sz="2400" b="1">
                <a:solidFill>
                  <a:schemeClr val="accent1"/>
                </a:solidFill>
              </a:rPr>
              <a:t>The Cannon-Bard Approach proposes that the lower brain initially receives emotion-producing information and then relays it simultaneously to the higher cortex for interpretation and to the nervous system to trigger physiological responses. </a:t>
            </a:r>
          </a:p>
          <a:p>
            <a:pPr marL="812800" indent="-812800">
              <a:spcBef>
                <a:spcPts val="1200"/>
              </a:spcBef>
              <a:buFont typeface="Arial" charset="0"/>
              <a:buChar char="•"/>
            </a:pPr>
            <a:r>
              <a:rPr lang="en-US" sz="2400" b="1">
                <a:solidFill>
                  <a:schemeClr val="accent1"/>
                </a:solidFill>
              </a:rPr>
              <a:t>We feel emotions first, and then feel physiological changes, such as muscular tension, sweating, etc.</a:t>
            </a:r>
          </a:p>
        </p:txBody>
      </p:sp>
    </p:spTree>
  </p:cSld>
  <p:clrMapOvr>
    <a:masterClrMapping/>
  </p:clrMapOvr>
  <p:transition spd="slow">
    <p:pu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381000"/>
            <a:ext cx="9144000" cy="990600"/>
          </a:xfrm>
          <a:prstGeom prst="rect">
            <a:avLst/>
          </a:prstGeom>
          <a:noFill/>
          <a:ln w="9525">
            <a:noFill/>
            <a:miter lim="800000"/>
            <a:headEnd/>
            <a:tailEnd/>
          </a:ln>
        </p:spPr>
        <p:txBody>
          <a:bodyPr anchor="ctr"/>
          <a:lstStyle/>
          <a:p>
            <a:pPr algn="ctr"/>
            <a:r>
              <a:rPr lang="en-US" sz="3200" b="1">
                <a:solidFill>
                  <a:srgbClr val="FF33CC"/>
                </a:solidFill>
              </a:rPr>
              <a:t>3.2.	Emotions - Theory</a:t>
            </a:r>
          </a:p>
        </p:txBody>
      </p:sp>
      <p:sp>
        <p:nvSpPr>
          <p:cNvPr id="4" name="Date Placeholder 3"/>
          <p:cNvSpPr>
            <a:spLocks noGrp="1"/>
          </p:cNvSpPr>
          <p:nvPr>
            <p:ph type="dt" sz="quarter" idx="10"/>
          </p:nvPr>
        </p:nvSpPr>
        <p:spPr/>
        <p:txBody>
          <a:bodyPr/>
          <a:lstStyle/>
          <a:p>
            <a:pPr>
              <a:defRPr/>
            </a:pPr>
            <a:fld id="{EB1763D9-0A6A-470E-98A8-E21A964AB7EF}" type="datetime9">
              <a:rPr lang="en-IN"/>
              <a:pPr>
                <a:defRPr/>
              </a:pPr>
              <a:t>23-07-2018 22:01:17</a:t>
            </a:fld>
            <a:endParaRPr lang="en-US"/>
          </a:p>
        </p:txBody>
      </p:sp>
      <p:sp>
        <p:nvSpPr>
          <p:cNvPr id="5" name="Slide Number Placeholder 4"/>
          <p:cNvSpPr>
            <a:spLocks noGrp="1"/>
          </p:cNvSpPr>
          <p:nvPr>
            <p:ph type="sldNum" sz="quarter" idx="12"/>
          </p:nvPr>
        </p:nvSpPr>
        <p:spPr/>
        <p:txBody>
          <a:bodyPr/>
          <a:lstStyle/>
          <a:p>
            <a:pPr>
              <a:defRPr/>
            </a:pPr>
            <a:fld id="{EC9A8932-FF30-4311-90B2-729D901E8A8B}" type="slidenum">
              <a:rPr lang="en-US" smtClean="0"/>
              <a:pPr>
                <a:defRPr/>
              </a:pPr>
              <a:t>29</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4342" name="Rectangle 3"/>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i="1" dirty="0">
                <a:solidFill>
                  <a:srgbClr val="7030A0"/>
                </a:solidFill>
              </a:rPr>
              <a:t>The </a:t>
            </a:r>
            <a:r>
              <a:rPr lang="en-US" sz="2400" b="1" i="1" dirty="0" err="1">
                <a:solidFill>
                  <a:srgbClr val="7030A0"/>
                </a:solidFill>
              </a:rPr>
              <a:t>Schachter</a:t>
            </a:r>
            <a:r>
              <a:rPr lang="en-US" sz="2400" b="1" i="1" dirty="0">
                <a:solidFill>
                  <a:srgbClr val="7030A0"/>
                </a:solidFill>
              </a:rPr>
              <a:t>-Singer Approach</a:t>
            </a:r>
            <a:r>
              <a:rPr lang="en-US" sz="2400" b="1" dirty="0">
                <a:solidFill>
                  <a:schemeClr val="accent1"/>
                </a:solidFill>
              </a:rPr>
              <a:t> gives highest importance to the cognitive skills that create an interpretation of the situation and so provide a framework for the individual's behavioural response. </a:t>
            </a:r>
          </a:p>
          <a:p>
            <a:pPr marL="812800" indent="-812800">
              <a:spcBef>
                <a:spcPts val="1200"/>
              </a:spcBef>
              <a:buFont typeface="Arial" charset="0"/>
              <a:buChar char="•"/>
            </a:pPr>
            <a:r>
              <a:rPr lang="en-US" sz="2400" b="1" dirty="0">
                <a:solidFill>
                  <a:schemeClr val="accent1"/>
                </a:solidFill>
              </a:rPr>
              <a:t>Cognitive physiological theory (</a:t>
            </a:r>
            <a:r>
              <a:rPr lang="en-US" sz="2400" b="1" dirty="0" err="1">
                <a:solidFill>
                  <a:schemeClr val="accent1"/>
                </a:solidFill>
              </a:rPr>
              <a:t>Schatcher</a:t>
            </a:r>
            <a:r>
              <a:rPr lang="en-US" sz="2400" b="1" dirty="0">
                <a:solidFill>
                  <a:schemeClr val="accent1"/>
                </a:solidFill>
              </a:rPr>
              <a:t>, 1971) </a:t>
            </a:r>
            <a:endParaRPr lang="en-US" sz="2400" b="1" dirty="0" smtClean="0">
              <a:solidFill>
                <a:schemeClr val="accent1"/>
              </a:solidFill>
            </a:endParaRPr>
          </a:p>
          <a:p>
            <a:pPr marL="1270000" lvl="1" indent="-812800">
              <a:spcBef>
                <a:spcPts val="1200"/>
              </a:spcBef>
              <a:buFont typeface="Arial" charset="0"/>
              <a:buChar char="•"/>
            </a:pPr>
            <a:r>
              <a:rPr lang="en-US" sz="2400" b="1" dirty="0" smtClean="0">
                <a:solidFill>
                  <a:srgbClr val="FF0000"/>
                </a:solidFill>
              </a:rPr>
              <a:t>stimulus </a:t>
            </a:r>
            <a:r>
              <a:rPr lang="en-US" sz="2400" b="1" dirty="0">
                <a:solidFill>
                  <a:srgbClr val="FF0000"/>
                </a:solidFill>
              </a:rPr>
              <a:t>factor (sensory inputs), </a:t>
            </a:r>
            <a:endParaRPr lang="en-US" sz="2400" b="1" dirty="0" smtClean="0">
              <a:solidFill>
                <a:srgbClr val="FF0000"/>
              </a:solidFill>
            </a:endParaRPr>
          </a:p>
          <a:p>
            <a:pPr marL="1270000" lvl="1" indent="-812800">
              <a:spcBef>
                <a:spcPts val="1200"/>
              </a:spcBef>
              <a:buFont typeface="Arial" charset="0"/>
              <a:buChar char="•"/>
            </a:pPr>
            <a:r>
              <a:rPr lang="en-US" sz="2400" b="1" dirty="0" smtClean="0">
                <a:solidFill>
                  <a:srgbClr val="FF0000"/>
                </a:solidFill>
              </a:rPr>
              <a:t>physiological </a:t>
            </a:r>
            <a:r>
              <a:rPr lang="en-US" sz="2400" b="1" dirty="0">
                <a:solidFill>
                  <a:srgbClr val="FF0000"/>
                </a:solidFill>
              </a:rPr>
              <a:t>(sympathetic) and </a:t>
            </a:r>
            <a:endParaRPr lang="en-US" sz="2400" b="1" dirty="0" smtClean="0">
              <a:solidFill>
                <a:srgbClr val="FF0000"/>
              </a:solidFill>
            </a:endParaRPr>
          </a:p>
          <a:p>
            <a:pPr marL="1270000" lvl="1" indent="-812800">
              <a:spcBef>
                <a:spcPts val="1200"/>
              </a:spcBef>
              <a:buFont typeface="Arial" charset="0"/>
              <a:buChar char="•"/>
            </a:pPr>
            <a:r>
              <a:rPr lang="en-US" sz="2400" b="1" dirty="0" smtClean="0">
                <a:solidFill>
                  <a:srgbClr val="FF0000"/>
                </a:solidFill>
              </a:rPr>
              <a:t>cognitive </a:t>
            </a:r>
            <a:r>
              <a:rPr lang="en-US" sz="2400" b="1" dirty="0">
                <a:solidFill>
                  <a:srgbClr val="FF0000"/>
                </a:solidFill>
              </a:rPr>
              <a:t>factors (interpretation - evaluations and judgments - based on past experience or memory) - for an emotion to occur</a:t>
            </a:r>
          </a:p>
        </p:txBody>
      </p:sp>
    </p:spTree>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3.1.</a:t>
            </a:r>
            <a:r>
              <a:rPr lang="en-US" sz="3200" b="1" dirty="0">
                <a:solidFill>
                  <a:srgbClr val="FF33CC"/>
                </a:solidFill>
              </a:rPr>
              <a:t>	Learning and motivation</a:t>
            </a:r>
          </a:p>
        </p:txBody>
      </p:sp>
      <p:sp>
        <p:nvSpPr>
          <p:cNvPr id="4" name="Date Placeholder 3"/>
          <p:cNvSpPr>
            <a:spLocks noGrp="1"/>
          </p:cNvSpPr>
          <p:nvPr>
            <p:ph type="dt" sz="quarter" idx="10"/>
          </p:nvPr>
        </p:nvSpPr>
        <p:spPr/>
        <p:txBody>
          <a:bodyPr/>
          <a:lstStyle/>
          <a:p>
            <a:pPr>
              <a:defRPr/>
            </a:pPr>
            <a:fld id="{49227A89-DA64-4D38-A345-5DB51F532E18}" type="datetime9">
              <a:rPr lang="en-IN"/>
              <a:pPr>
                <a:defRPr/>
              </a:pPr>
              <a:t>23-07-2018 22:01:19</a:t>
            </a:fld>
            <a:endParaRPr lang="en-US"/>
          </a:p>
        </p:txBody>
      </p:sp>
      <p:sp>
        <p:nvSpPr>
          <p:cNvPr id="5" name="Slide Number Placeholder 4"/>
          <p:cNvSpPr>
            <a:spLocks noGrp="1"/>
          </p:cNvSpPr>
          <p:nvPr>
            <p:ph type="sldNum" sz="quarter" idx="12"/>
          </p:nvPr>
        </p:nvSpPr>
        <p:spPr/>
        <p:txBody>
          <a:bodyPr/>
          <a:lstStyle/>
          <a:p>
            <a:pPr>
              <a:defRPr/>
            </a:pPr>
            <a:fld id="{B33EEAAF-FE2E-4E24-A151-639B216147F2}" type="slidenum">
              <a:rPr lang="en-US" smtClean="0"/>
              <a:pPr>
                <a:defRPr/>
              </a:pPr>
              <a:t>3</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43014" name="Rectangle 3"/>
          <p:cNvSpPr>
            <a:spLocks noChangeArrowheads="1"/>
          </p:cNvSpPr>
          <p:nvPr/>
        </p:nvSpPr>
        <p:spPr bwMode="auto">
          <a:xfrm>
            <a:off x="2514600" y="1676400"/>
            <a:ext cx="5791200" cy="4724400"/>
          </a:xfrm>
          <a:prstGeom prst="rect">
            <a:avLst/>
          </a:prstGeom>
          <a:noFill/>
          <a:ln w="9525">
            <a:noFill/>
            <a:miter lim="800000"/>
            <a:headEnd/>
            <a:tailEnd/>
          </a:ln>
        </p:spPr>
        <p:txBody>
          <a:bodyPr/>
          <a:lstStyle/>
          <a:p>
            <a:pPr marL="812800" indent="-812800">
              <a:spcBef>
                <a:spcPts val="1200"/>
              </a:spcBef>
            </a:pPr>
            <a:r>
              <a:rPr lang="en-US" sz="2400" b="1" dirty="0" smtClean="0">
                <a:solidFill>
                  <a:srgbClr val="0070C0"/>
                </a:solidFill>
              </a:rPr>
              <a:t>3.1.1</a:t>
            </a:r>
            <a:r>
              <a:rPr lang="en-US" sz="2400" b="1" dirty="0">
                <a:solidFill>
                  <a:srgbClr val="0070C0"/>
                </a:solidFill>
              </a:rPr>
              <a:t>	Learning</a:t>
            </a:r>
          </a:p>
          <a:p>
            <a:pPr marL="812800" indent="-812800">
              <a:spcBef>
                <a:spcPts val="1200"/>
              </a:spcBef>
            </a:pPr>
            <a:r>
              <a:rPr lang="en-US" sz="2400" b="1" dirty="0" smtClean="0">
                <a:solidFill>
                  <a:srgbClr val="0070C0"/>
                </a:solidFill>
              </a:rPr>
              <a:t>3.1.2</a:t>
            </a:r>
            <a:r>
              <a:rPr lang="en-US" sz="2400" b="1" dirty="0">
                <a:solidFill>
                  <a:srgbClr val="0070C0"/>
                </a:solidFill>
              </a:rPr>
              <a:t>	Motivation</a:t>
            </a:r>
          </a:p>
          <a:p>
            <a:pPr marL="812800" indent="-812800">
              <a:spcBef>
                <a:spcPts val="1200"/>
              </a:spcBef>
            </a:pPr>
            <a:endParaRPr lang="en-US" sz="2400" b="1" dirty="0">
              <a:solidFill>
                <a:srgbClr val="800000"/>
              </a:solidFill>
            </a:endParaRPr>
          </a:p>
        </p:txBody>
      </p:sp>
    </p:spTree>
  </p:cSld>
  <p:clrMapOvr>
    <a:masterClrMapping/>
  </p:clrMapOvr>
  <p:transition spd="slow">
    <p:pu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533400"/>
            <a:ext cx="9144000" cy="990600"/>
          </a:xfrm>
          <a:prstGeom prst="rect">
            <a:avLst/>
          </a:prstGeom>
          <a:noFill/>
          <a:ln w="9525">
            <a:noFill/>
            <a:miter lim="800000"/>
            <a:headEnd/>
            <a:tailEnd/>
          </a:ln>
        </p:spPr>
        <p:txBody>
          <a:bodyPr anchor="ctr"/>
          <a:lstStyle/>
          <a:p>
            <a:pPr algn="ctr"/>
            <a:r>
              <a:rPr lang="en-US" sz="3200" b="1">
                <a:solidFill>
                  <a:srgbClr val="FF33CC"/>
                </a:solidFill>
              </a:rPr>
              <a:t>3.2.	Emotions - Theory</a:t>
            </a:r>
          </a:p>
        </p:txBody>
      </p:sp>
      <p:sp>
        <p:nvSpPr>
          <p:cNvPr id="4" name="Date Placeholder 3"/>
          <p:cNvSpPr>
            <a:spLocks noGrp="1"/>
          </p:cNvSpPr>
          <p:nvPr>
            <p:ph type="dt" sz="quarter" idx="10"/>
          </p:nvPr>
        </p:nvSpPr>
        <p:spPr/>
        <p:txBody>
          <a:bodyPr/>
          <a:lstStyle/>
          <a:p>
            <a:pPr>
              <a:defRPr/>
            </a:pPr>
            <a:fld id="{CF9B3EB1-A811-4A6F-ACE6-59659C17A9BA}" type="datetime9">
              <a:rPr lang="en-IN"/>
              <a:pPr>
                <a:defRPr/>
              </a:pPr>
              <a:t>23-07-2018 22:01:17</a:t>
            </a:fld>
            <a:endParaRPr lang="en-US"/>
          </a:p>
        </p:txBody>
      </p:sp>
      <p:sp>
        <p:nvSpPr>
          <p:cNvPr id="5" name="Slide Number Placeholder 4"/>
          <p:cNvSpPr>
            <a:spLocks noGrp="1"/>
          </p:cNvSpPr>
          <p:nvPr>
            <p:ph type="sldNum" sz="quarter" idx="12"/>
          </p:nvPr>
        </p:nvSpPr>
        <p:spPr/>
        <p:txBody>
          <a:bodyPr/>
          <a:lstStyle/>
          <a:p>
            <a:pPr>
              <a:defRPr/>
            </a:pPr>
            <a:fld id="{2212546B-C35D-49A0-AFF2-EB00350A23ED}" type="slidenum">
              <a:rPr lang="en-US" smtClean="0"/>
              <a:pPr>
                <a:defRPr/>
              </a:pPr>
              <a:t>30</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5366" name="Rectangle 3"/>
          <p:cNvSpPr>
            <a:spLocks noChangeArrowheads="1"/>
          </p:cNvSpPr>
          <p:nvPr/>
        </p:nvSpPr>
        <p:spPr bwMode="auto">
          <a:xfrm>
            <a:off x="609600" y="1600200"/>
            <a:ext cx="8077200" cy="48006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i="1">
                <a:solidFill>
                  <a:srgbClr val="7030A0"/>
                </a:solidFill>
              </a:rPr>
              <a:t>The Opponent-Process Approach </a:t>
            </a:r>
            <a:r>
              <a:rPr lang="en-US" sz="2400" b="1">
                <a:solidFill>
                  <a:schemeClr val="accent1"/>
                </a:solidFill>
              </a:rPr>
              <a:t>views emotions as sets of pairs, one positive and one negative. When an emotion-producing stimulus is present, one of the pair is suppressed so that the more situationally appropriate emotion is felt intensely.</a:t>
            </a:r>
          </a:p>
          <a:p>
            <a:pPr marL="812800" indent="-812800">
              <a:spcBef>
                <a:spcPts val="1200"/>
              </a:spcBef>
              <a:buFont typeface="Arial" charset="0"/>
              <a:buChar char="•"/>
            </a:pPr>
            <a:r>
              <a:rPr lang="en-US" sz="2400" b="1">
                <a:solidFill>
                  <a:schemeClr val="accent1"/>
                </a:solidFill>
              </a:rPr>
              <a:t>Performance is optimal at moderate level of emotional arousal</a:t>
            </a:r>
          </a:p>
        </p:txBody>
      </p:sp>
    </p:spTree>
  </p:cSld>
  <p:clrMapOvr>
    <a:masterClrMapping/>
  </p:clrMapOvr>
  <p:transition spd="slow">
    <p:pu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a:solidFill>
                  <a:srgbClr val="FF33CC"/>
                </a:solidFill>
              </a:rPr>
              <a:t>3.3.	Perception</a:t>
            </a:r>
          </a:p>
        </p:txBody>
      </p:sp>
      <p:sp>
        <p:nvSpPr>
          <p:cNvPr id="4" name="Date Placeholder 3"/>
          <p:cNvSpPr>
            <a:spLocks noGrp="1"/>
          </p:cNvSpPr>
          <p:nvPr>
            <p:ph type="dt" sz="quarter" idx="10"/>
          </p:nvPr>
        </p:nvSpPr>
        <p:spPr/>
        <p:txBody>
          <a:bodyPr/>
          <a:lstStyle/>
          <a:p>
            <a:pPr>
              <a:defRPr/>
            </a:pPr>
            <a:fld id="{58027019-D9AF-44D3-A227-3EBBEF66C556}" type="datetime9">
              <a:rPr lang="en-IN"/>
              <a:pPr>
                <a:defRPr/>
              </a:pPr>
              <a:t>23-07-2018 22:01:17</a:t>
            </a:fld>
            <a:endParaRPr lang="en-US"/>
          </a:p>
        </p:txBody>
      </p:sp>
      <p:sp>
        <p:nvSpPr>
          <p:cNvPr id="5" name="Slide Number Placeholder 4"/>
          <p:cNvSpPr>
            <a:spLocks noGrp="1"/>
          </p:cNvSpPr>
          <p:nvPr>
            <p:ph type="sldNum" sz="quarter" idx="12"/>
          </p:nvPr>
        </p:nvSpPr>
        <p:spPr/>
        <p:txBody>
          <a:bodyPr/>
          <a:lstStyle/>
          <a:p>
            <a:pPr>
              <a:defRPr/>
            </a:pPr>
            <a:fld id="{8F5C82DD-0299-423D-91CC-8AB52DC2E0FC}" type="slidenum">
              <a:rPr lang="en-US" smtClean="0"/>
              <a:pPr>
                <a:defRPr/>
              </a:pPr>
              <a:t>31</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6390" name="Rectangle 3"/>
          <p:cNvSpPr>
            <a:spLocks noChangeArrowheads="1"/>
          </p:cNvSpPr>
          <p:nvPr/>
        </p:nvSpPr>
        <p:spPr bwMode="auto">
          <a:xfrm>
            <a:off x="533400" y="1676400"/>
            <a:ext cx="7772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Perception is an important factor of behaviour</a:t>
            </a:r>
          </a:p>
          <a:p>
            <a:pPr marL="812800" indent="-812800">
              <a:spcBef>
                <a:spcPts val="1200"/>
              </a:spcBef>
              <a:buFont typeface="Arial" charset="0"/>
              <a:buChar char="•"/>
            </a:pPr>
            <a:r>
              <a:rPr lang="en-US" sz="2400" b="1">
                <a:solidFill>
                  <a:srgbClr val="0070C0"/>
                </a:solidFill>
              </a:rPr>
              <a:t>Perception is the way people organize and interpret the world around them in order to give meaning to their surroundings.</a:t>
            </a:r>
          </a:p>
          <a:p>
            <a:pPr marL="812800" indent="-812800">
              <a:spcBef>
                <a:spcPts val="1200"/>
              </a:spcBef>
              <a:buFont typeface="Arial" charset="0"/>
              <a:buChar char="•"/>
            </a:pPr>
            <a:r>
              <a:rPr lang="en-US" sz="2400" b="1">
                <a:solidFill>
                  <a:srgbClr val="0070C0"/>
                </a:solidFill>
              </a:rPr>
              <a:t>People’s behaviour is based on how they interpret reality, not reality itself.</a:t>
            </a:r>
          </a:p>
          <a:p>
            <a:pPr marL="812800" indent="-812800">
              <a:spcBef>
                <a:spcPts val="1200"/>
              </a:spcBef>
              <a:buFont typeface="Arial" charset="0"/>
              <a:buChar char="•"/>
            </a:pPr>
            <a:r>
              <a:rPr lang="en-US" sz="2400" b="1">
                <a:solidFill>
                  <a:srgbClr val="0070C0"/>
                </a:solidFill>
              </a:rPr>
              <a:t>The world that is perceived is the world that is behaviourally important.</a:t>
            </a:r>
          </a:p>
          <a:p>
            <a:pPr marL="812800" indent="-812800">
              <a:spcBef>
                <a:spcPts val="1200"/>
              </a:spcBef>
              <a:buFont typeface="Arial" charset="0"/>
              <a:buChar char="•"/>
            </a:pPr>
            <a:r>
              <a:rPr lang="en-US" sz="2400" b="1">
                <a:solidFill>
                  <a:srgbClr val="0070C0"/>
                </a:solidFill>
              </a:rPr>
              <a:t>Percept is the representation of what is perceived; basic component in the formation of a concept. </a:t>
            </a:r>
          </a:p>
        </p:txBody>
      </p:sp>
    </p:spTree>
  </p:cSld>
  <p:clrMapOvr>
    <a:masterClrMapping/>
  </p:clrMapOvr>
  <p:transition spd="slow">
    <p:pu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304800"/>
            <a:ext cx="9144000" cy="990600"/>
          </a:xfrm>
          <a:prstGeom prst="rect">
            <a:avLst/>
          </a:prstGeom>
          <a:noFill/>
          <a:ln w="9525">
            <a:noFill/>
            <a:miter lim="800000"/>
            <a:headEnd/>
            <a:tailEnd/>
          </a:ln>
        </p:spPr>
        <p:txBody>
          <a:bodyPr anchor="ctr"/>
          <a:lstStyle/>
          <a:p>
            <a:pPr algn="ctr"/>
            <a:r>
              <a:rPr lang="en-US" sz="3200" b="1">
                <a:solidFill>
                  <a:srgbClr val="FF33CC"/>
                </a:solidFill>
              </a:rPr>
              <a:t>3.3.	Perception</a:t>
            </a:r>
          </a:p>
        </p:txBody>
      </p:sp>
      <p:sp>
        <p:nvSpPr>
          <p:cNvPr id="4" name="Date Placeholder 3"/>
          <p:cNvSpPr>
            <a:spLocks noGrp="1"/>
          </p:cNvSpPr>
          <p:nvPr>
            <p:ph type="dt" sz="quarter" idx="10"/>
          </p:nvPr>
        </p:nvSpPr>
        <p:spPr/>
        <p:txBody>
          <a:bodyPr/>
          <a:lstStyle/>
          <a:p>
            <a:pPr>
              <a:defRPr/>
            </a:pPr>
            <a:fld id="{A1A2CD40-391C-4EE6-95C1-1A904EA59420}" type="datetime9">
              <a:rPr lang="en-IN"/>
              <a:pPr>
                <a:defRPr/>
              </a:pPr>
              <a:t>23-07-2018 22:01:17</a:t>
            </a:fld>
            <a:endParaRPr lang="en-US"/>
          </a:p>
        </p:txBody>
      </p:sp>
      <p:sp>
        <p:nvSpPr>
          <p:cNvPr id="5" name="Slide Number Placeholder 4"/>
          <p:cNvSpPr>
            <a:spLocks noGrp="1"/>
          </p:cNvSpPr>
          <p:nvPr>
            <p:ph type="sldNum" sz="quarter" idx="12"/>
          </p:nvPr>
        </p:nvSpPr>
        <p:spPr/>
        <p:txBody>
          <a:bodyPr/>
          <a:lstStyle/>
          <a:p>
            <a:pPr>
              <a:defRPr/>
            </a:pPr>
            <a:fld id="{6EC3367A-BF17-401D-A07B-A65DF2C43F2B}" type="slidenum">
              <a:rPr lang="en-US" smtClean="0"/>
              <a:pPr>
                <a:defRPr/>
              </a:pPr>
              <a:t>32</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7414" name="Rectangle 3"/>
          <p:cNvSpPr>
            <a:spLocks noChangeArrowheads="1"/>
          </p:cNvSpPr>
          <p:nvPr/>
        </p:nvSpPr>
        <p:spPr bwMode="auto">
          <a:xfrm>
            <a:off x="0" y="1143000"/>
            <a:ext cx="8686800" cy="52578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Perception is our awareness of the world and its contents through sensory experience; Awareness and understanding of one's environment (awareness of touch, sights, sounds)</a:t>
            </a:r>
          </a:p>
          <a:p>
            <a:pPr marL="812800" indent="-812800">
              <a:spcBef>
                <a:spcPts val="1200"/>
              </a:spcBef>
              <a:buFont typeface="Arial" charset="0"/>
              <a:buChar char="•"/>
            </a:pPr>
            <a:r>
              <a:rPr lang="en-US" sz="2400" b="1">
                <a:solidFill>
                  <a:srgbClr val="0070C0"/>
                </a:solidFill>
              </a:rPr>
              <a:t>Perception is the process of acquiring, interpreting, selecting, and organizing sensory information. </a:t>
            </a:r>
          </a:p>
          <a:p>
            <a:pPr marL="812800" indent="-812800">
              <a:spcBef>
                <a:spcPts val="1200"/>
              </a:spcBef>
              <a:buFont typeface="Arial" charset="0"/>
              <a:buChar char="•"/>
            </a:pPr>
            <a:r>
              <a:rPr lang="en-US" sz="2400" b="1">
                <a:solidFill>
                  <a:srgbClr val="0070C0"/>
                </a:solidFill>
              </a:rPr>
              <a:t>The ability to make sense of what one sees, hears, feels, tastes or smells; the feelings, attitudes, and images people have of different places, peoples, and environments.</a:t>
            </a:r>
          </a:p>
          <a:p>
            <a:pPr marL="812800" indent="-812800">
              <a:spcBef>
                <a:spcPts val="1200"/>
              </a:spcBef>
              <a:buFont typeface="Arial" charset="0"/>
              <a:buChar char="•"/>
            </a:pPr>
            <a:r>
              <a:rPr lang="en-US" sz="2400" b="1">
                <a:solidFill>
                  <a:srgbClr val="0070C0"/>
                </a:solidFill>
              </a:rPr>
              <a:t>The psychological ability to process or use information received through the sense organs.</a:t>
            </a:r>
          </a:p>
        </p:txBody>
      </p:sp>
    </p:spTree>
  </p:cSld>
  <p:clrMapOvr>
    <a:masterClrMapping/>
  </p:clrMapOvr>
  <p:transition spd="slow">
    <p:pu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a:solidFill>
                  <a:srgbClr val="FF33CC"/>
                </a:solidFill>
              </a:rPr>
              <a:t>3.3.	Perception</a:t>
            </a:r>
          </a:p>
        </p:txBody>
      </p:sp>
      <p:sp>
        <p:nvSpPr>
          <p:cNvPr id="4" name="Date Placeholder 3"/>
          <p:cNvSpPr>
            <a:spLocks noGrp="1"/>
          </p:cNvSpPr>
          <p:nvPr>
            <p:ph type="dt" sz="quarter" idx="10"/>
          </p:nvPr>
        </p:nvSpPr>
        <p:spPr/>
        <p:txBody>
          <a:bodyPr/>
          <a:lstStyle/>
          <a:p>
            <a:pPr>
              <a:defRPr/>
            </a:pPr>
            <a:fld id="{EFB567D5-2176-4159-ACBE-34C6A59D6BD6}" type="datetime9">
              <a:rPr lang="en-IN"/>
              <a:pPr>
                <a:defRPr/>
              </a:pPr>
              <a:t>23-07-2018 22:01:17</a:t>
            </a:fld>
            <a:endParaRPr lang="en-US"/>
          </a:p>
        </p:txBody>
      </p:sp>
      <p:sp>
        <p:nvSpPr>
          <p:cNvPr id="5" name="Slide Number Placeholder 4"/>
          <p:cNvSpPr>
            <a:spLocks noGrp="1"/>
          </p:cNvSpPr>
          <p:nvPr>
            <p:ph type="sldNum" sz="quarter" idx="12"/>
          </p:nvPr>
        </p:nvSpPr>
        <p:spPr/>
        <p:txBody>
          <a:bodyPr/>
          <a:lstStyle/>
          <a:p>
            <a:pPr>
              <a:defRPr/>
            </a:pPr>
            <a:fld id="{60461DCB-03E4-4333-8429-87492901D85F}" type="slidenum">
              <a:rPr lang="en-US" smtClean="0"/>
              <a:pPr>
                <a:defRPr/>
              </a:pPr>
              <a:t>33</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843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Our perception including moral, psychological, and/or aesthetic qualities alters our world according to our understanding, insight, and experience. </a:t>
            </a:r>
          </a:p>
          <a:p>
            <a:pPr marL="812800" indent="-812800">
              <a:spcBef>
                <a:spcPts val="1200"/>
              </a:spcBef>
              <a:buFont typeface="Arial" charset="0"/>
              <a:buChar char="•"/>
            </a:pPr>
            <a:r>
              <a:rPr lang="en-US" sz="2400" b="1">
                <a:solidFill>
                  <a:srgbClr val="0070C0"/>
                </a:solidFill>
              </a:rPr>
              <a:t>Perception typically refers to the activity of processing physical input (pressure waves, photons) into convenient abstractions (pitch/timbre, colour) or cognition; the process of classifying sensations.</a:t>
            </a:r>
          </a:p>
        </p:txBody>
      </p:sp>
    </p:spTree>
  </p:cSld>
  <p:clrMapOvr>
    <a:masterClrMapping/>
  </p:clrMapOvr>
  <p:transition spd="slow">
    <p:pu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a:solidFill>
                  <a:srgbClr val="FF33CC"/>
                </a:solidFill>
              </a:rPr>
              <a:t>3.3.	Perception</a:t>
            </a:r>
          </a:p>
        </p:txBody>
      </p:sp>
      <p:sp>
        <p:nvSpPr>
          <p:cNvPr id="4" name="Date Placeholder 3"/>
          <p:cNvSpPr>
            <a:spLocks noGrp="1"/>
          </p:cNvSpPr>
          <p:nvPr>
            <p:ph type="dt" sz="quarter" idx="10"/>
          </p:nvPr>
        </p:nvSpPr>
        <p:spPr/>
        <p:txBody>
          <a:bodyPr/>
          <a:lstStyle/>
          <a:p>
            <a:pPr>
              <a:defRPr/>
            </a:pPr>
            <a:fld id="{636ACC58-DC99-4964-9B54-49178E67129C}" type="datetime9">
              <a:rPr lang="en-IN"/>
              <a:pPr>
                <a:defRPr/>
              </a:pPr>
              <a:t>23-07-2018 22:01:18</a:t>
            </a:fld>
            <a:endParaRPr lang="en-US"/>
          </a:p>
        </p:txBody>
      </p:sp>
      <p:sp>
        <p:nvSpPr>
          <p:cNvPr id="5" name="Slide Number Placeholder 4"/>
          <p:cNvSpPr>
            <a:spLocks noGrp="1"/>
          </p:cNvSpPr>
          <p:nvPr>
            <p:ph type="sldNum" sz="quarter" idx="12"/>
          </p:nvPr>
        </p:nvSpPr>
        <p:spPr/>
        <p:txBody>
          <a:bodyPr/>
          <a:lstStyle/>
          <a:p>
            <a:pPr>
              <a:defRPr/>
            </a:pPr>
            <a:fld id="{B6EBAFE3-BAC8-41CC-A30C-C441DAC86350}" type="slidenum">
              <a:rPr lang="en-US" smtClean="0"/>
              <a:pPr>
                <a:defRPr/>
              </a:pPr>
              <a:t>34</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946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 oldest quantitative law in psychology is the Weber-Fechner Law, which quantifies the relationship between the intensity of physical stimuli and their perceptual effects. </a:t>
            </a:r>
          </a:p>
          <a:p>
            <a:pPr marL="812800" indent="-812800">
              <a:spcBef>
                <a:spcPts val="1200"/>
              </a:spcBef>
              <a:buFont typeface="Arial" charset="0"/>
              <a:buChar char="•"/>
            </a:pPr>
            <a:r>
              <a:rPr lang="en-US" sz="2400" b="1">
                <a:solidFill>
                  <a:srgbClr val="0070C0"/>
                </a:solidFill>
              </a:rPr>
              <a:t>It was the study of perception that gave rise to the Gestalt school of psychology, with its emphasis on holistic approaches.</a:t>
            </a:r>
          </a:p>
        </p:txBody>
      </p:sp>
    </p:spTree>
  </p:cSld>
  <p:clrMapOvr>
    <a:masterClrMapping/>
  </p:clrMapOvr>
  <p:transition spd="slow">
    <p:pu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a:solidFill>
                  <a:srgbClr val="FF33CC"/>
                </a:solidFill>
              </a:rPr>
              <a:t>Principles of Perception</a:t>
            </a:r>
          </a:p>
        </p:txBody>
      </p:sp>
      <p:sp>
        <p:nvSpPr>
          <p:cNvPr id="4" name="Date Placeholder 3"/>
          <p:cNvSpPr>
            <a:spLocks noGrp="1"/>
          </p:cNvSpPr>
          <p:nvPr>
            <p:ph type="dt" sz="quarter" idx="10"/>
          </p:nvPr>
        </p:nvSpPr>
        <p:spPr/>
        <p:txBody>
          <a:bodyPr/>
          <a:lstStyle/>
          <a:p>
            <a:pPr>
              <a:defRPr/>
            </a:pPr>
            <a:fld id="{033FF5C0-B13F-4420-9FFB-771A050A8F95}" type="datetime9">
              <a:rPr lang="en-IN"/>
              <a:pPr>
                <a:defRPr/>
              </a:pPr>
              <a:t>23-07-2018 22:01:18</a:t>
            </a:fld>
            <a:endParaRPr lang="en-US"/>
          </a:p>
        </p:txBody>
      </p:sp>
      <p:sp>
        <p:nvSpPr>
          <p:cNvPr id="5" name="Slide Number Placeholder 4"/>
          <p:cNvSpPr>
            <a:spLocks noGrp="1"/>
          </p:cNvSpPr>
          <p:nvPr>
            <p:ph type="sldNum" sz="quarter" idx="12"/>
          </p:nvPr>
        </p:nvSpPr>
        <p:spPr/>
        <p:txBody>
          <a:bodyPr/>
          <a:lstStyle/>
          <a:p>
            <a:pPr>
              <a:defRPr/>
            </a:pPr>
            <a:fld id="{F589C91E-D6A1-4BBA-99B3-BDB715A41D66}" type="slidenum">
              <a:rPr lang="en-US" smtClean="0"/>
              <a:pPr>
                <a:defRPr/>
              </a:pPr>
              <a:t>35</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0486" name="Rectangle 3"/>
          <p:cNvSpPr>
            <a:spLocks noChangeArrowheads="1"/>
          </p:cNvSpPr>
          <p:nvPr/>
        </p:nvSpPr>
        <p:spPr bwMode="auto">
          <a:xfrm>
            <a:off x="381000" y="1524000"/>
            <a:ext cx="8153400" cy="48768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 principle of the </a:t>
            </a:r>
            <a:r>
              <a:rPr lang="en-US" sz="2400" b="1" i="1">
                <a:solidFill>
                  <a:srgbClr val="7030A0"/>
                </a:solidFill>
              </a:rPr>
              <a:t>'selectivity</a:t>
            </a:r>
            <a:r>
              <a:rPr lang="en-US" sz="2400" b="1">
                <a:solidFill>
                  <a:srgbClr val="0070C0"/>
                </a:solidFill>
              </a:rPr>
              <a:t>' of perception refers to foregrounding and backgrounding. The terms figure and ground explain how we use elements of the scene which are similar in appearance and shape and group them together as a whole. </a:t>
            </a:r>
          </a:p>
          <a:p>
            <a:pPr marL="812800" indent="-812800">
              <a:spcBef>
                <a:spcPts val="1200"/>
              </a:spcBef>
              <a:buFont typeface="Arial" charset="0"/>
              <a:buChar char="•"/>
            </a:pPr>
            <a:r>
              <a:rPr lang="en-US" sz="2400" b="1">
                <a:solidFill>
                  <a:srgbClr val="0070C0"/>
                </a:solidFill>
              </a:rPr>
              <a:t>The concept of 'figure' and 'ground' in perception to the Gestalt psychologists: notably Max Wertheimer (1880-1943), Wolfgang Köhler (1887-1967) and Kurt Koffka (1886-1941). Similar elements (figure) are contrasted with dissimilar elements (ground) to give the impression of a whole. </a:t>
            </a:r>
          </a:p>
        </p:txBody>
      </p:sp>
    </p:spTree>
  </p:cSld>
  <p:clrMapOvr>
    <a:masterClrMapping/>
  </p:clrMapOvr>
  <p:transition spd="slow">
    <p:push/>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a:solidFill>
                  <a:srgbClr val="FF33CC"/>
                </a:solidFill>
              </a:rPr>
              <a:t>Principles of Perception</a:t>
            </a:r>
          </a:p>
        </p:txBody>
      </p:sp>
      <p:sp>
        <p:nvSpPr>
          <p:cNvPr id="4" name="Date Placeholder 3"/>
          <p:cNvSpPr>
            <a:spLocks noGrp="1"/>
          </p:cNvSpPr>
          <p:nvPr>
            <p:ph type="dt" sz="quarter" idx="10"/>
          </p:nvPr>
        </p:nvSpPr>
        <p:spPr/>
        <p:txBody>
          <a:bodyPr/>
          <a:lstStyle/>
          <a:p>
            <a:pPr>
              <a:defRPr/>
            </a:pPr>
            <a:fld id="{F4CD05CD-B121-44A1-8A56-09D1EE64873A}" type="datetime9">
              <a:rPr lang="en-IN"/>
              <a:pPr>
                <a:defRPr/>
              </a:pPr>
              <a:t>23-07-2018 22:01:18</a:t>
            </a:fld>
            <a:endParaRPr lang="en-US"/>
          </a:p>
        </p:txBody>
      </p:sp>
      <p:sp>
        <p:nvSpPr>
          <p:cNvPr id="5" name="Slide Number Placeholder 4"/>
          <p:cNvSpPr>
            <a:spLocks noGrp="1"/>
          </p:cNvSpPr>
          <p:nvPr>
            <p:ph type="sldNum" sz="quarter" idx="12"/>
          </p:nvPr>
        </p:nvSpPr>
        <p:spPr/>
        <p:txBody>
          <a:bodyPr/>
          <a:lstStyle/>
          <a:p>
            <a:pPr>
              <a:defRPr/>
            </a:pPr>
            <a:fld id="{4DCDE32F-B525-4FE1-B971-9112B81F922E}" type="slidenum">
              <a:rPr lang="en-US" smtClean="0"/>
              <a:pPr>
                <a:defRPr/>
              </a:pPr>
              <a:t>36</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1510" name="Rectangle 3"/>
          <p:cNvSpPr>
            <a:spLocks noChangeArrowheads="1"/>
          </p:cNvSpPr>
          <p:nvPr/>
        </p:nvSpPr>
        <p:spPr bwMode="auto">
          <a:xfrm>
            <a:off x="381000" y="1524000"/>
            <a:ext cx="8153400" cy="48768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 principle of </a:t>
            </a:r>
            <a:r>
              <a:rPr lang="en-US" sz="2400" b="1" i="1">
                <a:solidFill>
                  <a:srgbClr val="7030A0"/>
                </a:solidFill>
              </a:rPr>
              <a:t>similarity</a:t>
            </a:r>
            <a:r>
              <a:rPr lang="en-US" sz="2400" b="1">
                <a:solidFill>
                  <a:srgbClr val="0070C0"/>
                </a:solidFill>
              </a:rPr>
              <a:t> states that things which share visual characteristics such as shape, size, color, texture, value or orientation will be seen as belonging together. </a:t>
            </a:r>
          </a:p>
          <a:p>
            <a:pPr marL="812800" indent="-812800">
              <a:spcBef>
                <a:spcPts val="1200"/>
              </a:spcBef>
              <a:buFont typeface="Arial" charset="0"/>
              <a:buChar char="•"/>
            </a:pPr>
            <a:r>
              <a:rPr lang="en-US" sz="2400" b="1">
                <a:solidFill>
                  <a:srgbClr val="0070C0"/>
                </a:solidFill>
              </a:rPr>
              <a:t>The principle of </a:t>
            </a:r>
            <a:r>
              <a:rPr lang="en-US" sz="2400" b="1" i="1">
                <a:solidFill>
                  <a:srgbClr val="7030A0"/>
                </a:solidFill>
              </a:rPr>
              <a:t>proximity</a:t>
            </a:r>
            <a:r>
              <a:rPr lang="en-US" sz="2400" b="1">
                <a:solidFill>
                  <a:srgbClr val="0070C0"/>
                </a:solidFill>
              </a:rPr>
              <a:t> or contiguity states that things which are closer together will be seen as belonging together. </a:t>
            </a:r>
          </a:p>
          <a:p>
            <a:pPr marL="812800" indent="-812800">
              <a:spcBef>
                <a:spcPts val="1200"/>
              </a:spcBef>
              <a:buFont typeface="Arial" charset="0"/>
              <a:buChar char="•"/>
            </a:pPr>
            <a:r>
              <a:rPr lang="en-US" sz="2400" b="1">
                <a:solidFill>
                  <a:srgbClr val="0070C0"/>
                </a:solidFill>
              </a:rPr>
              <a:t>The principle of </a:t>
            </a:r>
            <a:r>
              <a:rPr lang="en-US" sz="2400" b="1" i="1">
                <a:solidFill>
                  <a:srgbClr val="7030A0"/>
                </a:solidFill>
              </a:rPr>
              <a:t>continuity</a:t>
            </a:r>
            <a:r>
              <a:rPr lang="en-US" sz="2400" b="1">
                <a:solidFill>
                  <a:srgbClr val="0070C0"/>
                </a:solidFill>
              </a:rPr>
              <a:t> predicts the preference for continuous figures. </a:t>
            </a:r>
          </a:p>
        </p:txBody>
      </p:sp>
    </p:spTree>
  </p:cSld>
  <p:clrMapOvr>
    <a:masterClrMapping/>
  </p:clrMapOvr>
  <p:transition spd="slow">
    <p:push/>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a:solidFill>
                  <a:srgbClr val="FF33CC"/>
                </a:solidFill>
              </a:rPr>
              <a:t>Principles of Perception</a:t>
            </a:r>
          </a:p>
        </p:txBody>
      </p:sp>
      <p:sp>
        <p:nvSpPr>
          <p:cNvPr id="4" name="Date Placeholder 3"/>
          <p:cNvSpPr>
            <a:spLocks noGrp="1"/>
          </p:cNvSpPr>
          <p:nvPr>
            <p:ph type="dt" sz="quarter" idx="10"/>
          </p:nvPr>
        </p:nvSpPr>
        <p:spPr/>
        <p:txBody>
          <a:bodyPr/>
          <a:lstStyle/>
          <a:p>
            <a:pPr>
              <a:defRPr/>
            </a:pPr>
            <a:fld id="{0066D156-2F51-4EBD-821B-D1E8801A4798}" type="datetime9">
              <a:rPr lang="en-IN"/>
              <a:pPr>
                <a:defRPr/>
              </a:pPr>
              <a:t>23-07-2018 22:01:18</a:t>
            </a:fld>
            <a:endParaRPr lang="en-US"/>
          </a:p>
        </p:txBody>
      </p:sp>
      <p:sp>
        <p:nvSpPr>
          <p:cNvPr id="5" name="Slide Number Placeholder 4"/>
          <p:cNvSpPr>
            <a:spLocks noGrp="1"/>
          </p:cNvSpPr>
          <p:nvPr>
            <p:ph type="sldNum" sz="quarter" idx="12"/>
          </p:nvPr>
        </p:nvSpPr>
        <p:spPr/>
        <p:txBody>
          <a:bodyPr/>
          <a:lstStyle/>
          <a:p>
            <a:pPr>
              <a:defRPr/>
            </a:pPr>
            <a:fld id="{CD664AD9-FBED-421C-A683-04C231ED83DB}" type="slidenum">
              <a:rPr lang="en-US" smtClean="0"/>
              <a:pPr>
                <a:defRPr/>
              </a:pPr>
              <a:t>37</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2534" name="Rectangle 3"/>
          <p:cNvSpPr>
            <a:spLocks noChangeArrowheads="1"/>
          </p:cNvSpPr>
          <p:nvPr/>
        </p:nvSpPr>
        <p:spPr bwMode="auto">
          <a:xfrm>
            <a:off x="381000" y="1524000"/>
            <a:ext cx="8153400" cy="48768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 principle of </a:t>
            </a:r>
            <a:r>
              <a:rPr lang="en-US" sz="2400" b="1" i="1">
                <a:solidFill>
                  <a:srgbClr val="7030A0"/>
                </a:solidFill>
              </a:rPr>
              <a:t>closure</a:t>
            </a:r>
            <a:r>
              <a:rPr lang="en-US" sz="2400" b="1">
                <a:solidFill>
                  <a:srgbClr val="0070C0"/>
                </a:solidFill>
              </a:rPr>
              <a:t> applies when we tend to see complete figures even when part of the information is missing. It is speculated this is a survival instinct, allowing us to complete the form of a predator even with incomplete information.</a:t>
            </a:r>
          </a:p>
          <a:p>
            <a:pPr marL="812800" indent="-812800">
              <a:spcBef>
                <a:spcPts val="1200"/>
              </a:spcBef>
              <a:buFont typeface="Arial" charset="0"/>
              <a:buChar char="•"/>
            </a:pPr>
            <a:r>
              <a:rPr lang="en-US" sz="2400" b="1">
                <a:solidFill>
                  <a:srgbClr val="0070C0"/>
                </a:solidFill>
              </a:rPr>
              <a:t>The principle of </a:t>
            </a:r>
            <a:r>
              <a:rPr lang="en-US" sz="2400" b="1" i="1">
                <a:solidFill>
                  <a:srgbClr val="7030A0"/>
                </a:solidFill>
              </a:rPr>
              <a:t>area</a:t>
            </a:r>
            <a:r>
              <a:rPr lang="en-US" sz="2400" b="1">
                <a:solidFill>
                  <a:srgbClr val="0070C0"/>
                </a:solidFill>
              </a:rPr>
              <a:t> states that the smaller of two overlapping figures is perceived as figure while the larger is regarded as ground. </a:t>
            </a:r>
          </a:p>
        </p:txBody>
      </p:sp>
    </p:spTree>
  </p:cSld>
  <p:clrMapOvr>
    <a:masterClrMapping/>
  </p:clrMapOvr>
  <p:transition spd="slow">
    <p:push/>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a:solidFill>
                  <a:srgbClr val="FF33CC"/>
                </a:solidFill>
              </a:rPr>
              <a:t>Principles of Perception</a:t>
            </a:r>
          </a:p>
        </p:txBody>
      </p:sp>
      <p:sp>
        <p:nvSpPr>
          <p:cNvPr id="4" name="Date Placeholder 3"/>
          <p:cNvSpPr>
            <a:spLocks noGrp="1"/>
          </p:cNvSpPr>
          <p:nvPr>
            <p:ph type="dt" sz="quarter" idx="10"/>
          </p:nvPr>
        </p:nvSpPr>
        <p:spPr/>
        <p:txBody>
          <a:bodyPr/>
          <a:lstStyle/>
          <a:p>
            <a:pPr>
              <a:defRPr/>
            </a:pPr>
            <a:fld id="{D861A7C8-5A91-4CB8-9E2B-7F758462C47D}" type="datetime9">
              <a:rPr lang="en-IN"/>
              <a:pPr>
                <a:defRPr/>
              </a:pPr>
              <a:t>23-07-2018 22:01:18</a:t>
            </a:fld>
            <a:endParaRPr lang="en-US"/>
          </a:p>
        </p:txBody>
      </p:sp>
      <p:sp>
        <p:nvSpPr>
          <p:cNvPr id="5" name="Slide Number Placeholder 4"/>
          <p:cNvSpPr>
            <a:spLocks noGrp="1"/>
          </p:cNvSpPr>
          <p:nvPr>
            <p:ph type="sldNum" sz="quarter" idx="12"/>
          </p:nvPr>
        </p:nvSpPr>
        <p:spPr/>
        <p:txBody>
          <a:bodyPr/>
          <a:lstStyle/>
          <a:p>
            <a:pPr>
              <a:defRPr/>
            </a:pPr>
            <a:fld id="{4C7E26FC-538A-4319-9F51-DBDC3B8BC37C}" type="slidenum">
              <a:rPr lang="en-US" smtClean="0"/>
              <a:pPr>
                <a:defRPr/>
              </a:pPr>
              <a:t>38</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3558" name="Rectangle 3"/>
          <p:cNvSpPr>
            <a:spLocks noChangeArrowheads="1"/>
          </p:cNvSpPr>
          <p:nvPr/>
        </p:nvSpPr>
        <p:spPr bwMode="auto">
          <a:xfrm>
            <a:off x="381000" y="1524000"/>
            <a:ext cx="8153400" cy="48768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 principle of </a:t>
            </a:r>
            <a:r>
              <a:rPr lang="en-US" sz="2400" b="1" i="1">
                <a:solidFill>
                  <a:srgbClr val="7030A0"/>
                </a:solidFill>
              </a:rPr>
              <a:t>symmetry</a:t>
            </a:r>
            <a:r>
              <a:rPr lang="en-US" sz="2400" b="1">
                <a:solidFill>
                  <a:srgbClr val="0070C0"/>
                </a:solidFill>
              </a:rPr>
              <a:t> describes the instance where the whole of a figure is perceived rather than the individual parts which make up the figure. </a:t>
            </a:r>
          </a:p>
          <a:p>
            <a:pPr marL="812800" indent="-812800">
              <a:spcBef>
                <a:spcPts val="1200"/>
              </a:spcBef>
              <a:buFont typeface="Arial" charset="0"/>
              <a:buChar char="•"/>
            </a:pPr>
            <a:r>
              <a:rPr lang="en-US" sz="2400" b="1">
                <a:solidFill>
                  <a:srgbClr val="0070C0"/>
                </a:solidFill>
              </a:rPr>
              <a:t>All of these principles of perceptual organization serve the overarching principle of </a:t>
            </a:r>
            <a:r>
              <a:rPr lang="en-US" sz="2400" b="1" i="1">
                <a:solidFill>
                  <a:srgbClr val="7030A0"/>
                </a:solidFill>
              </a:rPr>
              <a:t>pragnänz</a:t>
            </a:r>
            <a:r>
              <a:rPr lang="en-US" sz="2400" b="1">
                <a:solidFill>
                  <a:srgbClr val="0070C0"/>
                </a:solidFill>
              </a:rPr>
              <a:t>, which is that the simplest and most stable interpretations are favoured. </a:t>
            </a:r>
          </a:p>
        </p:txBody>
      </p:sp>
    </p:spTree>
  </p:cSld>
  <p:clrMapOvr>
    <a:masterClrMapping/>
  </p:clrMapOvr>
  <p:transition spd="slow">
    <p:push/>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a:solidFill>
                  <a:srgbClr val="FF33CC"/>
                </a:solidFill>
              </a:rPr>
              <a:t>Factors influencing Perception</a:t>
            </a:r>
          </a:p>
        </p:txBody>
      </p:sp>
      <p:sp>
        <p:nvSpPr>
          <p:cNvPr id="4" name="Date Placeholder 3"/>
          <p:cNvSpPr>
            <a:spLocks noGrp="1"/>
          </p:cNvSpPr>
          <p:nvPr>
            <p:ph type="dt" sz="quarter" idx="10"/>
          </p:nvPr>
        </p:nvSpPr>
        <p:spPr/>
        <p:txBody>
          <a:bodyPr/>
          <a:lstStyle/>
          <a:p>
            <a:pPr>
              <a:defRPr/>
            </a:pPr>
            <a:fld id="{06B8C002-772D-4445-981D-6267E029E059}" type="datetime9">
              <a:rPr lang="en-IN"/>
              <a:pPr>
                <a:defRPr/>
              </a:pPr>
              <a:t>23-07-2018 22:01:18</a:t>
            </a:fld>
            <a:endParaRPr lang="en-US"/>
          </a:p>
        </p:txBody>
      </p:sp>
      <p:sp>
        <p:nvSpPr>
          <p:cNvPr id="5" name="Slide Number Placeholder 4"/>
          <p:cNvSpPr>
            <a:spLocks noGrp="1"/>
          </p:cNvSpPr>
          <p:nvPr>
            <p:ph type="sldNum" sz="quarter" idx="12"/>
          </p:nvPr>
        </p:nvSpPr>
        <p:spPr/>
        <p:txBody>
          <a:bodyPr/>
          <a:lstStyle/>
          <a:p>
            <a:pPr>
              <a:defRPr/>
            </a:pPr>
            <a:fld id="{85026D68-4DFD-4343-A16C-434B018AAAC1}" type="slidenum">
              <a:rPr lang="en-US" smtClean="0"/>
              <a:pPr>
                <a:defRPr/>
              </a:pPr>
              <a:t>39</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458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Factors influencing Perception: the perceiver, the target and the situation.</a:t>
            </a:r>
          </a:p>
          <a:p>
            <a:pPr marL="812800" indent="-812800">
              <a:spcBef>
                <a:spcPts val="1200"/>
              </a:spcBef>
              <a:buFont typeface="Arial" charset="0"/>
              <a:buChar char="•"/>
            </a:pPr>
            <a:r>
              <a:rPr lang="en-US" sz="2400" b="1">
                <a:solidFill>
                  <a:srgbClr val="0070C0"/>
                </a:solidFill>
              </a:rPr>
              <a:t>Factors in the Perceiver:</a:t>
            </a:r>
          </a:p>
          <a:p>
            <a:pPr marL="1270000" lvl="1" indent="-812800">
              <a:spcBef>
                <a:spcPts val="1200"/>
              </a:spcBef>
              <a:buFont typeface="Arial" charset="0"/>
              <a:buChar char="•"/>
            </a:pPr>
            <a:r>
              <a:rPr lang="en-US" sz="2400" b="1" i="1">
                <a:solidFill>
                  <a:srgbClr val="0070C0"/>
                </a:solidFill>
              </a:rPr>
              <a:t>Attitudes</a:t>
            </a:r>
          </a:p>
          <a:p>
            <a:pPr marL="1270000" lvl="1" indent="-812800">
              <a:spcBef>
                <a:spcPts val="1200"/>
              </a:spcBef>
              <a:buFont typeface="Arial" charset="0"/>
              <a:buChar char="•"/>
            </a:pPr>
            <a:r>
              <a:rPr lang="en-US" sz="2400" b="1" i="1">
                <a:solidFill>
                  <a:srgbClr val="0070C0"/>
                </a:solidFill>
              </a:rPr>
              <a:t>Motives</a:t>
            </a:r>
          </a:p>
          <a:p>
            <a:pPr marL="1270000" lvl="1" indent="-812800">
              <a:spcBef>
                <a:spcPts val="1200"/>
              </a:spcBef>
              <a:buFont typeface="Arial" charset="0"/>
              <a:buChar char="•"/>
            </a:pPr>
            <a:r>
              <a:rPr lang="en-US" sz="2400" b="1" i="1">
                <a:solidFill>
                  <a:srgbClr val="0070C0"/>
                </a:solidFill>
              </a:rPr>
              <a:t>Interest</a:t>
            </a:r>
          </a:p>
          <a:p>
            <a:pPr marL="1270000" lvl="1" indent="-812800">
              <a:spcBef>
                <a:spcPts val="1200"/>
              </a:spcBef>
              <a:buFont typeface="Arial" charset="0"/>
              <a:buChar char="•"/>
            </a:pPr>
            <a:r>
              <a:rPr lang="en-US" sz="2400" b="1" i="1">
                <a:solidFill>
                  <a:srgbClr val="0070C0"/>
                </a:solidFill>
              </a:rPr>
              <a:t>Experience</a:t>
            </a:r>
          </a:p>
          <a:p>
            <a:pPr marL="1270000" lvl="1" indent="-812800">
              <a:spcBef>
                <a:spcPts val="1200"/>
              </a:spcBef>
              <a:buFont typeface="Arial" charset="0"/>
              <a:buChar char="•"/>
            </a:pPr>
            <a:r>
              <a:rPr lang="en-US" sz="2400" b="1" i="1">
                <a:solidFill>
                  <a:srgbClr val="0070C0"/>
                </a:solidFill>
              </a:rPr>
              <a:t>Expectations</a:t>
            </a:r>
          </a:p>
        </p:txBody>
      </p:sp>
    </p:spTree>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0" y="0"/>
            <a:ext cx="9144000" cy="609600"/>
          </a:xfrm>
          <a:prstGeom prst="rect">
            <a:avLst/>
          </a:prstGeom>
          <a:noFill/>
          <a:ln w="9525">
            <a:noFill/>
            <a:miter lim="800000"/>
            <a:headEnd/>
            <a:tailEnd/>
          </a:ln>
        </p:spPr>
        <p:txBody>
          <a:bodyPr anchor="ctr"/>
          <a:lstStyle/>
          <a:p>
            <a:pPr algn="ctr"/>
            <a:r>
              <a:rPr lang="en-US" sz="3200" b="1" dirty="0" smtClean="0">
                <a:solidFill>
                  <a:srgbClr val="FF33CC"/>
                </a:solidFill>
              </a:rPr>
              <a:t>3.1.1</a:t>
            </a:r>
            <a:r>
              <a:rPr lang="en-US" sz="3200" b="1" dirty="0">
                <a:solidFill>
                  <a:srgbClr val="FF33CC"/>
                </a:solidFill>
              </a:rPr>
              <a:t>		Learning</a:t>
            </a:r>
          </a:p>
        </p:txBody>
      </p:sp>
      <p:sp>
        <p:nvSpPr>
          <p:cNvPr id="4" name="Date Placeholder 3"/>
          <p:cNvSpPr>
            <a:spLocks noGrp="1"/>
          </p:cNvSpPr>
          <p:nvPr>
            <p:ph type="dt" sz="quarter" idx="10"/>
          </p:nvPr>
        </p:nvSpPr>
        <p:spPr/>
        <p:txBody>
          <a:bodyPr/>
          <a:lstStyle/>
          <a:p>
            <a:pPr>
              <a:defRPr/>
            </a:pPr>
            <a:fld id="{4596F865-154A-4833-B77F-AC4B26BFD129}" type="datetime9">
              <a:rPr lang="en-IN"/>
              <a:pPr>
                <a:defRPr/>
              </a:pPr>
              <a:t>23-07-2018 22:01:19</a:t>
            </a:fld>
            <a:endParaRPr lang="en-US"/>
          </a:p>
        </p:txBody>
      </p:sp>
      <p:sp>
        <p:nvSpPr>
          <p:cNvPr id="5" name="Slide Number Placeholder 4"/>
          <p:cNvSpPr>
            <a:spLocks noGrp="1"/>
          </p:cNvSpPr>
          <p:nvPr>
            <p:ph type="sldNum" sz="quarter" idx="12"/>
          </p:nvPr>
        </p:nvSpPr>
        <p:spPr/>
        <p:txBody>
          <a:bodyPr/>
          <a:lstStyle/>
          <a:p>
            <a:pPr>
              <a:defRPr/>
            </a:pPr>
            <a:fld id="{58BF04BE-B0B4-45AA-8D6D-545F4C233CB9}" type="slidenum">
              <a:rPr lang="en-US" smtClean="0"/>
              <a:pPr>
                <a:defRPr/>
              </a:pPr>
              <a:t>4</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44038" name="Rectangle 3"/>
          <p:cNvSpPr>
            <a:spLocks noChangeArrowheads="1"/>
          </p:cNvSpPr>
          <p:nvPr/>
        </p:nvSpPr>
        <p:spPr bwMode="auto">
          <a:xfrm>
            <a:off x="457200" y="914400"/>
            <a:ext cx="8153400" cy="5486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A relatively permanent </a:t>
            </a:r>
            <a:r>
              <a:rPr lang="en-US" sz="2400" b="1" dirty="0" smtClean="0">
                <a:solidFill>
                  <a:srgbClr val="0070C0"/>
                </a:solidFill>
              </a:rPr>
              <a:t>change  in cognition, knowledge or  behaviour or  the cognitive process of acquiring skill or knowledge through study, experience or teaching</a:t>
            </a:r>
            <a:endParaRPr lang="en-US" sz="2400" b="1" dirty="0">
              <a:solidFill>
                <a:srgbClr val="0070C0"/>
              </a:solidFill>
            </a:endParaRPr>
          </a:p>
        </p:txBody>
      </p:sp>
    </p:spTree>
  </p:cSld>
  <p:clrMapOvr>
    <a:masterClrMapping/>
  </p:clrMapOvr>
  <p:transition spd="slow">
    <p:push/>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a:solidFill>
                  <a:srgbClr val="FF33CC"/>
                </a:solidFill>
              </a:rPr>
              <a:t>Factors influencing Perception</a:t>
            </a:r>
          </a:p>
        </p:txBody>
      </p:sp>
      <p:sp>
        <p:nvSpPr>
          <p:cNvPr id="4" name="Date Placeholder 3"/>
          <p:cNvSpPr>
            <a:spLocks noGrp="1"/>
          </p:cNvSpPr>
          <p:nvPr>
            <p:ph type="dt" sz="quarter" idx="10"/>
          </p:nvPr>
        </p:nvSpPr>
        <p:spPr/>
        <p:txBody>
          <a:bodyPr/>
          <a:lstStyle/>
          <a:p>
            <a:pPr>
              <a:defRPr/>
            </a:pPr>
            <a:fld id="{E5172FF7-1EF3-4608-90A4-992CDBB13FBD}" type="datetime9">
              <a:rPr lang="en-IN"/>
              <a:pPr>
                <a:defRPr/>
              </a:pPr>
              <a:t>23-07-2018 22:01:18</a:t>
            </a:fld>
            <a:endParaRPr lang="en-US"/>
          </a:p>
        </p:txBody>
      </p:sp>
      <p:sp>
        <p:nvSpPr>
          <p:cNvPr id="5" name="Slide Number Placeholder 4"/>
          <p:cNvSpPr>
            <a:spLocks noGrp="1"/>
          </p:cNvSpPr>
          <p:nvPr>
            <p:ph type="sldNum" sz="quarter" idx="12"/>
          </p:nvPr>
        </p:nvSpPr>
        <p:spPr/>
        <p:txBody>
          <a:bodyPr/>
          <a:lstStyle/>
          <a:p>
            <a:pPr>
              <a:defRPr/>
            </a:pPr>
            <a:fld id="{CD4D01BB-B133-4218-8690-C6D40BA52A72}" type="slidenum">
              <a:rPr lang="en-US" smtClean="0"/>
              <a:pPr>
                <a:defRPr/>
              </a:pPr>
              <a:t>40</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560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Factors in the Target:</a:t>
            </a:r>
          </a:p>
          <a:p>
            <a:pPr marL="1270000" lvl="1" indent="-812800">
              <a:spcBef>
                <a:spcPts val="1200"/>
              </a:spcBef>
              <a:buFont typeface="Arial" charset="0"/>
              <a:buChar char="•"/>
            </a:pPr>
            <a:r>
              <a:rPr lang="en-US" sz="2400" b="1" i="1">
                <a:solidFill>
                  <a:srgbClr val="0070C0"/>
                </a:solidFill>
              </a:rPr>
              <a:t>Motion</a:t>
            </a:r>
          </a:p>
          <a:p>
            <a:pPr marL="1270000" lvl="1" indent="-812800">
              <a:spcBef>
                <a:spcPts val="1200"/>
              </a:spcBef>
              <a:buFont typeface="Arial" charset="0"/>
              <a:buChar char="•"/>
            </a:pPr>
            <a:r>
              <a:rPr lang="en-US" sz="2400" b="1" i="1">
                <a:solidFill>
                  <a:srgbClr val="0070C0"/>
                </a:solidFill>
              </a:rPr>
              <a:t>Sounds</a:t>
            </a:r>
          </a:p>
          <a:p>
            <a:pPr marL="1270000" lvl="1" indent="-812800">
              <a:spcBef>
                <a:spcPts val="1200"/>
              </a:spcBef>
              <a:buFont typeface="Arial" charset="0"/>
              <a:buChar char="•"/>
            </a:pPr>
            <a:r>
              <a:rPr lang="en-US" sz="2400" b="1" i="1">
                <a:solidFill>
                  <a:srgbClr val="0070C0"/>
                </a:solidFill>
              </a:rPr>
              <a:t>Size</a:t>
            </a:r>
          </a:p>
          <a:p>
            <a:pPr marL="1270000" lvl="1" indent="-812800">
              <a:spcBef>
                <a:spcPts val="1200"/>
              </a:spcBef>
              <a:buFont typeface="Arial" charset="0"/>
              <a:buChar char="•"/>
            </a:pPr>
            <a:r>
              <a:rPr lang="en-US" sz="2400" b="1" i="1">
                <a:solidFill>
                  <a:srgbClr val="0070C0"/>
                </a:solidFill>
              </a:rPr>
              <a:t>Background</a:t>
            </a:r>
          </a:p>
          <a:p>
            <a:pPr marL="1270000" lvl="1" indent="-812800">
              <a:spcBef>
                <a:spcPts val="1200"/>
              </a:spcBef>
              <a:buFont typeface="Arial" charset="0"/>
              <a:buChar char="•"/>
            </a:pPr>
            <a:r>
              <a:rPr lang="en-US" sz="2400" b="1" i="1">
                <a:solidFill>
                  <a:srgbClr val="0070C0"/>
                </a:solidFill>
              </a:rPr>
              <a:t>Proximity</a:t>
            </a:r>
          </a:p>
        </p:txBody>
      </p:sp>
    </p:spTree>
  </p:cSld>
  <p:clrMapOvr>
    <a:masterClrMapping/>
  </p:clrMapOvr>
  <p:transition spd="slow">
    <p:push/>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a:solidFill>
                  <a:srgbClr val="FF33CC"/>
                </a:solidFill>
              </a:rPr>
              <a:t>Factors influencing Perception</a:t>
            </a:r>
          </a:p>
        </p:txBody>
      </p:sp>
      <p:sp>
        <p:nvSpPr>
          <p:cNvPr id="4" name="Date Placeholder 3"/>
          <p:cNvSpPr>
            <a:spLocks noGrp="1"/>
          </p:cNvSpPr>
          <p:nvPr>
            <p:ph type="dt" sz="quarter" idx="10"/>
          </p:nvPr>
        </p:nvSpPr>
        <p:spPr/>
        <p:txBody>
          <a:bodyPr/>
          <a:lstStyle/>
          <a:p>
            <a:pPr>
              <a:defRPr/>
            </a:pPr>
            <a:fld id="{0D5C9589-5E39-495F-A673-257FB1860949}" type="datetime9">
              <a:rPr lang="en-IN"/>
              <a:pPr>
                <a:defRPr/>
              </a:pPr>
              <a:t>23-07-2018 22:01:18</a:t>
            </a:fld>
            <a:endParaRPr lang="en-US"/>
          </a:p>
        </p:txBody>
      </p:sp>
      <p:sp>
        <p:nvSpPr>
          <p:cNvPr id="5" name="Slide Number Placeholder 4"/>
          <p:cNvSpPr>
            <a:spLocks noGrp="1"/>
          </p:cNvSpPr>
          <p:nvPr>
            <p:ph type="sldNum" sz="quarter" idx="12"/>
          </p:nvPr>
        </p:nvSpPr>
        <p:spPr/>
        <p:txBody>
          <a:bodyPr/>
          <a:lstStyle/>
          <a:p>
            <a:pPr>
              <a:defRPr/>
            </a:pPr>
            <a:fld id="{5F7E77E6-D55A-4E2D-AF9B-A23E3FB1B88E}" type="slidenum">
              <a:rPr lang="en-US" smtClean="0"/>
              <a:pPr>
                <a:defRPr/>
              </a:pPr>
              <a:t>41</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663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Factors in the Situation:</a:t>
            </a:r>
          </a:p>
          <a:p>
            <a:pPr marL="1270000" lvl="1" indent="-812800">
              <a:spcBef>
                <a:spcPts val="1200"/>
              </a:spcBef>
              <a:buFont typeface="Arial" charset="0"/>
              <a:buChar char="•"/>
            </a:pPr>
            <a:r>
              <a:rPr lang="en-US" sz="2400" b="1" i="1">
                <a:solidFill>
                  <a:srgbClr val="0070C0"/>
                </a:solidFill>
              </a:rPr>
              <a:t>Time</a:t>
            </a:r>
          </a:p>
          <a:p>
            <a:pPr marL="1270000" lvl="1" indent="-812800">
              <a:spcBef>
                <a:spcPts val="1200"/>
              </a:spcBef>
              <a:buFont typeface="Arial" charset="0"/>
              <a:buChar char="•"/>
            </a:pPr>
            <a:r>
              <a:rPr lang="en-US" sz="2400" b="1" i="1">
                <a:solidFill>
                  <a:srgbClr val="0070C0"/>
                </a:solidFill>
              </a:rPr>
              <a:t>Work setting</a:t>
            </a:r>
          </a:p>
          <a:p>
            <a:pPr marL="1270000" lvl="1" indent="-812800">
              <a:spcBef>
                <a:spcPts val="1200"/>
              </a:spcBef>
              <a:buFont typeface="Arial" charset="0"/>
              <a:buChar char="•"/>
            </a:pPr>
            <a:r>
              <a:rPr lang="en-US" sz="2400" b="1" i="1">
                <a:solidFill>
                  <a:srgbClr val="0070C0"/>
                </a:solidFill>
              </a:rPr>
              <a:t>Social setting</a:t>
            </a:r>
          </a:p>
        </p:txBody>
      </p:sp>
    </p:spTree>
  </p:cSld>
  <p:clrMapOvr>
    <a:masterClrMapping/>
  </p:clrMapOvr>
  <p:transition spd="slow">
    <p:push/>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0"/>
            <a:ext cx="9144000" cy="762000"/>
          </a:xfrm>
          <a:prstGeom prst="rect">
            <a:avLst/>
          </a:prstGeom>
          <a:noFill/>
          <a:ln w="9525">
            <a:noFill/>
            <a:miter lim="800000"/>
            <a:headEnd/>
            <a:tailEnd/>
          </a:ln>
        </p:spPr>
        <p:txBody>
          <a:bodyPr anchor="ctr"/>
          <a:lstStyle/>
          <a:p>
            <a:pPr algn="ctr"/>
            <a:r>
              <a:rPr lang="en-US" sz="3200" b="1" dirty="0" smtClean="0">
                <a:solidFill>
                  <a:srgbClr val="FF33CC"/>
                </a:solidFill>
              </a:rPr>
              <a:t>3.4.</a:t>
            </a:r>
            <a:r>
              <a:rPr lang="en-US" sz="3200" b="1" dirty="0">
                <a:solidFill>
                  <a:srgbClr val="FF33CC"/>
                </a:solidFill>
              </a:rPr>
              <a:t>	Attitudes</a:t>
            </a:r>
          </a:p>
        </p:txBody>
      </p:sp>
      <p:sp>
        <p:nvSpPr>
          <p:cNvPr id="4" name="Date Placeholder 3"/>
          <p:cNvSpPr>
            <a:spLocks noGrp="1"/>
          </p:cNvSpPr>
          <p:nvPr>
            <p:ph type="dt" sz="quarter" idx="10"/>
          </p:nvPr>
        </p:nvSpPr>
        <p:spPr/>
        <p:txBody>
          <a:bodyPr/>
          <a:lstStyle/>
          <a:p>
            <a:pPr>
              <a:defRPr/>
            </a:pPr>
            <a:fld id="{345B3489-1806-45A4-8EEB-066D7FE0721C}" type="datetime9">
              <a:rPr lang="en-IN"/>
              <a:pPr>
                <a:defRPr/>
              </a:pPr>
              <a:t>23-07-2018 22:17:22</a:t>
            </a:fld>
            <a:endParaRPr lang="en-US"/>
          </a:p>
        </p:txBody>
      </p:sp>
      <p:sp>
        <p:nvSpPr>
          <p:cNvPr id="5" name="Slide Number Placeholder 4"/>
          <p:cNvSpPr>
            <a:spLocks noGrp="1"/>
          </p:cNvSpPr>
          <p:nvPr>
            <p:ph type="sldNum" sz="quarter" idx="12"/>
          </p:nvPr>
        </p:nvSpPr>
        <p:spPr/>
        <p:txBody>
          <a:bodyPr/>
          <a:lstStyle/>
          <a:p>
            <a:pPr>
              <a:defRPr/>
            </a:pPr>
            <a:fld id="{5D6CAC32-FA7D-4353-A2A7-BD63AEA7841B}" type="slidenum">
              <a:rPr lang="en-US" smtClean="0"/>
              <a:pPr>
                <a:defRPr/>
              </a:pPr>
              <a:t>42</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9222" name="Rectangle 3"/>
          <p:cNvSpPr>
            <a:spLocks noChangeArrowheads="1"/>
          </p:cNvSpPr>
          <p:nvPr/>
        </p:nvSpPr>
        <p:spPr bwMode="auto">
          <a:xfrm>
            <a:off x="0" y="838200"/>
            <a:ext cx="9144000" cy="55626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A way of social perception</a:t>
            </a:r>
          </a:p>
          <a:p>
            <a:pPr marL="812800" indent="-812800">
              <a:spcBef>
                <a:spcPts val="1200"/>
              </a:spcBef>
              <a:buFont typeface="Arial" charset="0"/>
              <a:buChar char="•"/>
            </a:pPr>
            <a:r>
              <a:rPr lang="en-US" sz="2400" b="1" dirty="0">
                <a:solidFill>
                  <a:srgbClr val="0070C0"/>
                </a:solidFill>
              </a:rPr>
              <a:t>Attitude is the type of adjustment of an individual towards a person, group or institution (B. </a:t>
            </a:r>
            <a:r>
              <a:rPr lang="en-US" sz="2400" b="1" dirty="0" err="1">
                <a:solidFill>
                  <a:srgbClr val="0070C0"/>
                </a:solidFill>
              </a:rPr>
              <a:t>Kuppuswamy</a:t>
            </a:r>
            <a:r>
              <a:rPr lang="en-US" sz="2400" b="1" dirty="0">
                <a:solidFill>
                  <a:srgbClr val="0070C0"/>
                </a:solidFill>
              </a:rPr>
              <a:t>, Introduction to Social Psychology, 1961)</a:t>
            </a:r>
          </a:p>
          <a:p>
            <a:pPr marL="812800" indent="-812800">
              <a:spcBef>
                <a:spcPts val="1200"/>
              </a:spcBef>
              <a:buFont typeface="Arial" charset="0"/>
              <a:buChar char="•"/>
            </a:pPr>
            <a:r>
              <a:rPr lang="en-US" sz="2400" b="1" dirty="0" err="1">
                <a:solidFill>
                  <a:srgbClr val="0070C0"/>
                </a:solidFill>
              </a:rPr>
              <a:t>Schiffman</a:t>
            </a:r>
            <a:r>
              <a:rPr lang="en-US" sz="2400" b="1" dirty="0">
                <a:solidFill>
                  <a:srgbClr val="0070C0"/>
                </a:solidFill>
              </a:rPr>
              <a:t> and </a:t>
            </a:r>
            <a:r>
              <a:rPr lang="en-US" sz="2400" b="1" dirty="0" err="1">
                <a:solidFill>
                  <a:srgbClr val="0070C0"/>
                </a:solidFill>
              </a:rPr>
              <a:t>Kanuk</a:t>
            </a:r>
            <a:r>
              <a:rPr lang="en-US" sz="2400" b="1" dirty="0">
                <a:solidFill>
                  <a:srgbClr val="0070C0"/>
                </a:solidFill>
              </a:rPr>
              <a:t> (1996) defines </a:t>
            </a:r>
            <a:endParaRPr lang="en-US" sz="2400" b="1" dirty="0" smtClean="0">
              <a:solidFill>
                <a:srgbClr val="0070C0"/>
              </a:solidFill>
            </a:endParaRPr>
          </a:p>
          <a:p>
            <a:pPr marL="1270000" lvl="1" indent="-812800">
              <a:spcBef>
                <a:spcPts val="1200"/>
              </a:spcBef>
              <a:buFont typeface="Arial" charset="0"/>
              <a:buChar char="•"/>
            </a:pPr>
            <a:r>
              <a:rPr lang="en-US" sz="2400" b="1" dirty="0" smtClean="0">
                <a:solidFill>
                  <a:srgbClr val="0070C0"/>
                </a:solidFill>
              </a:rPr>
              <a:t>attitude </a:t>
            </a:r>
            <a:r>
              <a:rPr lang="en-US" sz="2400" b="1" dirty="0">
                <a:solidFill>
                  <a:srgbClr val="0070C0"/>
                </a:solidFill>
              </a:rPr>
              <a:t>as a learned predisposition </a:t>
            </a:r>
            <a:endParaRPr lang="en-US" sz="2400" b="1" dirty="0" smtClean="0">
              <a:solidFill>
                <a:srgbClr val="0070C0"/>
              </a:solidFill>
            </a:endParaRPr>
          </a:p>
          <a:p>
            <a:pPr marL="1270000" lvl="1" indent="-812800">
              <a:spcBef>
                <a:spcPts val="1200"/>
              </a:spcBef>
              <a:buFont typeface="Arial" charset="0"/>
              <a:buChar char="•"/>
            </a:pPr>
            <a:r>
              <a:rPr lang="en-US" sz="2400" b="1" dirty="0" smtClean="0">
                <a:solidFill>
                  <a:srgbClr val="0070C0"/>
                </a:solidFill>
              </a:rPr>
              <a:t>to </a:t>
            </a:r>
            <a:r>
              <a:rPr lang="en-US" sz="2400" b="1" dirty="0">
                <a:solidFill>
                  <a:srgbClr val="0070C0"/>
                </a:solidFill>
              </a:rPr>
              <a:t>behave in a consistently </a:t>
            </a:r>
            <a:r>
              <a:rPr lang="en-US" sz="2400" b="1" dirty="0" err="1">
                <a:solidFill>
                  <a:srgbClr val="0070C0"/>
                </a:solidFill>
              </a:rPr>
              <a:t>favourable</a:t>
            </a:r>
            <a:r>
              <a:rPr lang="en-US" sz="2400" b="1" dirty="0">
                <a:solidFill>
                  <a:srgbClr val="0070C0"/>
                </a:solidFill>
              </a:rPr>
              <a:t> or </a:t>
            </a:r>
            <a:r>
              <a:rPr lang="en-US" sz="2400" b="1" dirty="0" err="1">
                <a:solidFill>
                  <a:srgbClr val="0070C0"/>
                </a:solidFill>
              </a:rPr>
              <a:t>unfavourable</a:t>
            </a:r>
            <a:r>
              <a:rPr lang="en-US" sz="2400" b="1" dirty="0">
                <a:solidFill>
                  <a:srgbClr val="0070C0"/>
                </a:solidFill>
              </a:rPr>
              <a:t> way </a:t>
            </a:r>
            <a:endParaRPr lang="en-US" sz="2400" b="1" dirty="0" smtClean="0">
              <a:solidFill>
                <a:srgbClr val="0070C0"/>
              </a:solidFill>
            </a:endParaRPr>
          </a:p>
          <a:p>
            <a:pPr marL="1270000" lvl="1" indent="-812800">
              <a:spcBef>
                <a:spcPts val="1200"/>
              </a:spcBef>
              <a:buFont typeface="Arial" charset="0"/>
              <a:buChar char="•"/>
            </a:pPr>
            <a:r>
              <a:rPr lang="en-US" sz="2400" b="1" dirty="0" smtClean="0">
                <a:solidFill>
                  <a:srgbClr val="0070C0"/>
                </a:solidFill>
              </a:rPr>
              <a:t>with </a:t>
            </a:r>
            <a:r>
              <a:rPr lang="en-US" sz="2400" b="1" dirty="0">
                <a:solidFill>
                  <a:srgbClr val="0070C0"/>
                </a:solidFill>
              </a:rPr>
              <a:t>respect to a given object. </a:t>
            </a:r>
          </a:p>
          <a:p>
            <a:pPr marL="812800" indent="-812800">
              <a:spcBef>
                <a:spcPts val="1200"/>
              </a:spcBef>
              <a:buFont typeface="Arial" charset="0"/>
              <a:buChar char="•"/>
            </a:pPr>
            <a:r>
              <a:rPr lang="en-US" sz="2400" b="1" dirty="0">
                <a:solidFill>
                  <a:srgbClr val="0070C0"/>
                </a:solidFill>
              </a:rPr>
              <a:t>The main characteristics of attitudes are indicated by the key words in the definition: learned, predisposition, behave. </a:t>
            </a:r>
          </a:p>
        </p:txBody>
      </p:sp>
    </p:spTree>
  </p:cSld>
  <p:clrMapOvr>
    <a:masterClrMapping/>
  </p:clrMapOvr>
  <p:transition spd="slow">
    <p:push/>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3.4</a:t>
            </a:r>
            <a:r>
              <a:rPr lang="en-US" sz="3200" b="1" dirty="0" smtClean="0">
                <a:solidFill>
                  <a:srgbClr val="FF33CC"/>
                </a:solidFill>
              </a:rPr>
              <a:t>.</a:t>
            </a:r>
            <a:r>
              <a:rPr lang="en-US" sz="3200" b="1" dirty="0">
                <a:solidFill>
                  <a:srgbClr val="FF33CC"/>
                </a:solidFill>
              </a:rPr>
              <a:t>	Attitudes</a:t>
            </a:r>
          </a:p>
        </p:txBody>
      </p:sp>
      <p:sp>
        <p:nvSpPr>
          <p:cNvPr id="4" name="Date Placeholder 3"/>
          <p:cNvSpPr>
            <a:spLocks noGrp="1"/>
          </p:cNvSpPr>
          <p:nvPr>
            <p:ph type="dt" sz="quarter" idx="10"/>
          </p:nvPr>
        </p:nvSpPr>
        <p:spPr/>
        <p:txBody>
          <a:bodyPr/>
          <a:lstStyle/>
          <a:p>
            <a:pPr>
              <a:defRPr/>
            </a:pPr>
            <a:fld id="{C90EA11B-C0C4-4BFA-8F1B-44898D2B031B}" type="datetime9">
              <a:rPr lang="en-IN"/>
              <a:pPr>
                <a:defRPr/>
              </a:pPr>
              <a:t>23-07-2018 22:20:30</a:t>
            </a:fld>
            <a:endParaRPr lang="en-US"/>
          </a:p>
        </p:txBody>
      </p:sp>
      <p:sp>
        <p:nvSpPr>
          <p:cNvPr id="5" name="Slide Number Placeholder 4"/>
          <p:cNvSpPr>
            <a:spLocks noGrp="1"/>
          </p:cNvSpPr>
          <p:nvPr>
            <p:ph type="sldNum" sz="quarter" idx="12"/>
          </p:nvPr>
        </p:nvSpPr>
        <p:spPr/>
        <p:txBody>
          <a:bodyPr/>
          <a:lstStyle/>
          <a:p>
            <a:pPr>
              <a:defRPr/>
            </a:pPr>
            <a:fld id="{3A533BA8-2A36-4A8F-B42B-83B8590F8B18}" type="slidenum">
              <a:rPr lang="en-US" smtClean="0"/>
              <a:pPr>
                <a:defRPr/>
              </a:pPr>
              <a:t>43</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024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A state of preparedness or readiness to stimuli or a particular situation</a:t>
            </a:r>
          </a:p>
          <a:p>
            <a:pPr marL="812800" indent="-812800">
              <a:spcBef>
                <a:spcPts val="1200"/>
              </a:spcBef>
              <a:buFont typeface="Arial" charset="0"/>
              <a:buChar char="•"/>
            </a:pPr>
            <a:r>
              <a:rPr lang="en-US" sz="2400" b="1">
                <a:solidFill>
                  <a:srgbClr val="0070C0"/>
                </a:solidFill>
              </a:rPr>
              <a:t>Attitudes reveal a person’s religious, political and professional identity</a:t>
            </a:r>
          </a:p>
          <a:p>
            <a:pPr marL="812800" indent="-812800">
              <a:spcBef>
                <a:spcPts val="1200"/>
              </a:spcBef>
              <a:buFont typeface="Arial" charset="0"/>
              <a:buChar char="•"/>
            </a:pPr>
            <a:r>
              <a:rPr lang="en-US" sz="2400" b="1">
                <a:solidFill>
                  <a:srgbClr val="0070C0"/>
                </a:solidFill>
              </a:rPr>
              <a:t>Attitude towards social change – Reactionary / Conservative / Conformist / Moderate / Liberal / Progressive / Radical</a:t>
            </a:r>
          </a:p>
          <a:p>
            <a:pPr marL="812800" indent="-812800">
              <a:spcBef>
                <a:spcPts val="1200"/>
              </a:spcBef>
              <a:buFont typeface="Arial" charset="0"/>
              <a:buChar char="•"/>
            </a:pPr>
            <a:r>
              <a:rPr lang="en-US" sz="2400" b="1">
                <a:solidFill>
                  <a:srgbClr val="0070C0"/>
                </a:solidFill>
              </a:rPr>
              <a:t>Attitudes are individualistic, but shared by members of a group</a:t>
            </a:r>
          </a:p>
          <a:p>
            <a:pPr marL="812800" indent="-812800">
              <a:spcBef>
                <a:spcPts val="1200"/>
              </a:spcBef>
              <a:buFont typeface="Arial" charset="0"/>
              <a:buChar char="•"/>
            </a:pPr>
            <a:r>
              <a:rPr lang="en-US" sz="2400" b="1">
                <a:solidFill>
                  <a:srgbClr val="0070C0"/>
                </a:solidFill>
              </a:rPr>
              <a:t>Influence our judgement regarding the desirability &amp; behaviour of others</a:t>
            </a:r>
          </a:p>
        </p:txBody>
      </p:sp>
    </p:spTree>
  </p:cSld>
  <p:clrMapOvr>
    <a:masterClrMapping/>
  </p:clrMapOvr>
  <p:transition spd="slow">
    <p:push/>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Attitude towards social change</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C90EA11B-C0C4-4BFA-8F1B-44898D2B031B}" type="datetime9">
              <a:rPr lang="en-IN"/>
              <a:pPr>
                <a:defRPr/>
              </a:pPr>
              <a:t>23-07-2018 22:15:00</a:t>
            </a:fld>
            <a:endParaRPr lang="en-US"/>
          </a:p>
        </p:txBody>
      </p:sp>
      <p:sp>
        <p:nvSpPr>
          <p:cNvPr id="5" name="Slide Number Placeholder 4"/>
          <p:cNvSpPr>
            <a:spLocks noGrp="1"/>
          </p:cNvSpPr>
          <p:nvPr>
            <p:ph type="sldNum" sz="quarter" idx="12"/>
          </p:nvPr>
        </p:nvSpPr>
        <p:spPr/>
        <p:txBody>
          <a:bodyPr/>
          <a:lstStyle/>
          <a:p>
            <a:pPr>
              <a:defRPr/>
            </a:pPr>
            <a:fld id="{3A533BA8-2A36-4A8F-B42B-83B8590F8B18}" type="slidenum">
              <a:rPr lang="en-US" smtClean="0"/>
              <a:pPr>
                <a:defRPr/>
              </a:pPr>
              <a:t>44</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024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mj-lt"/>
              <a:buAutoNum type="arabicPeriod"/>
            </a:pPr>
            <a:r>
              <a:rPr lang="en-US" sz="2400" b="1" dirty="0" smtClean="0">
                <a:solidFill>
                  <a:srgbClr val="0070C0"/>
                </a:solidFill>
              </a:rPr>
              <a:t>Reactionary </a:t>
            </a:r>
          </a:p>
          <a:p>
            <a:pPr marL="812800" indent="-812800">
              <a:spcBef>
                <a:spcPts val="1200"/>
              </a:spcBef>
              <a:buFont typeface="+mj-lt"/>
              <a:buAutoNum type="arabicPeriod"/>
            </a:pPr>
            <a:r>
              <a:rPr lang="en-US" sz="2400" b="1" dirty="0" smtClean="0">
                <a:solidFill>
                  <a:srgbClr val="0070C0"/>
                </a:solidFill>
              </a:rPr>
              <a:t>Conservative </a:t>
            </a:r>
          </a:p>
          <a:p>
            <a:pPr marL="812800" indent="-812800">
              <a:spcBef>
                <a:spcPts val="1200"/>
              </a:spcBef>
              <a:buFont typeface="+mj-lt"/>
              <a:buAutoNum type="arabicPeriod"/>
            </a:pPr>
            <a:r>
              <a:rPr lang="en-US" sz="2400" b="1" dirty="0" smtClean="0">
                <a:solidFill>
                  <a:srgbClr val="0070C0"/>
                </a:solidFill>
              </a:rPr>
              <a:t>Conformist </a:t>
            </a:r>
          </a:p>
          <a:p>
            <a:pPr marL="812800" indent="-812800">
              <a:spcBef>
                <a:spcPts val="1200"/>
              </a:spcBef>
              <a:buFont typeface="+mj-lt"/>
              <a:buAutoNum type="arabicPeriod"/>
            </a:pPr>
            <a:r>
              <a:rPr lang="en-US" sz="2400" b="1" dirty="0" smtClean="0">
                <a:solidFill>
                  <a:srgbClr val="0070C0"/>
                </a:solidFill>
              </a:rPr>
              <a:t>Moderate </a:t>
            </a:r>
          </a:p>
          <a:p>
            <a:pPr marL="812800" indent="-812800">
              <a:spcBef>
                <a:spcPts val="1200"/>
              </a:spcBef>
              <a:buFont typeface="+mj-lt"/>
              <a:buAutoNum type="arabicPeriod"/>
            </a:pPr>
            <a:r>
              <a:rPr lang="en-US" sz="2400" b="1" dirty="0" smtClean="0">
                <a:solidFill>
                  <a:srgbClr val="0070C0"/>
                </a:solidFill>
              </a:rPr>
              <a:t>Liberal </a:t>
            </a:r>
          </a:p>
          <a:p>
            <a:pPr marL="812800" indent="-812800">
              <a:spcBef>
                <a:spcPts val="1200"/>
              </a:spcBef>
              <a:buFont typeface="+mj-lt"/>
              <a:buAutoNum type="arabicPeriod"/>
            </a:pPr>
            <a:r>
              <a:rPr lang="en-US" sz="2400" b="1" dirty="0" smtClean="0">
                <a:solidFill>
                  <a:srgbClr val="0070C0"/>
                </a:solidFill>
              </a:rPr>
              <a:t>Progressive </a:t>
            </a:r>
          </a:p>
          <a:p>
            <a:pPr marL="812800" indent="-812800">
              <a:spcBef>
                <a:spcPts val="1200"/>
              </a:spcBef>
              <a:buFont typeface="+mj-lt"/>
              <a:buAutoNum type="arabicPeriod"/>
            </a:pPr>
            <a:r>
              <a:rPr lang="en-US" sz="2400" b="1" dirty="0" smtClean="0">
                <a:solidFill>
                  <a:srgbClr val="0070C0"/>
                </a:solidFill>
              </a:rPr>
              <a:t>Radical</a:t>
            </a:r>
            <a:endParaRPr lang="en-US" sz="2400" b="1" dirty="0">
              <a:solidFill>
                <a:srgbClr val="0070C0"/>
              </a:solidFill>
            </a:endParaRPr>
          </a:p>
        </p:txBody>
      </p:sp>
    </p:spTree>
  </p:cSld>
  <p:clrMapOvr>
    <a:masterClrMapping/>
  </p:clrMapOvr>
  <p:transition spd="slow">
    <p:push/>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3.4</a:t>
            </a:r>
            <a:r>
              <a:rPr lang="en-US" sz="3200" b="1" dirty="0" smtClean="0">
                <a:solidFill>
                  <a:srgbClr val="FF33CC"/>
                </a:solidFill>
              </a:rPr>
              <a:t>.</a:t>
            </a:r>
            <a:r>
              <a:rPr lang="en-US" sz="3200" b="1" dirty="0">
                <a:solidFill>
                  <a:srgbClr val="FF33CC"/>
                </a:solidFill>
              </a:rPr>
              <a:t>	Attitudes</a:t>
            </a:r>
          </a:p>
        </p:txBody>
      </p:sp>
      <p:sp>
        <p:nvSpPr>
          <p:cNvPr id="4" name="Date Placeholder 3"/>
          <p:cNvSpPr>
            <a:spLocks noGrp="1"/>
          </p:cNvSpPr>
          <p:nvPr>
            <p:ph type="dt" sz="quarter" idx="10"/>
          </p:nvPr>
        </p:nvSpPr>
        <p:spPr/>
        <p:txBody>
          <a:bodyPr/>
          <a:lstStyle/>
          <a:p>
            <a:pPr>
              <a:defRPr/>
            </a:pPr>
            <a:fld id="{5DC3F183-8881-4CF0-8052-CEDE7B3AB1F1}" type="datetime9">
              <a:rPr lang="en-IN"/>
              <a:pPr>
                <a:defRPr/>
              </a:pPr>
              <a:t>23-07-2018 22:20:37</a:t>
            </a:fld>
            <a:endParaRPr lang="en-US"/>
          </a:p>
        </p:txBody>
      </p:sp>
      <p:sp>
        <p:nvSpPr>
          <p:cNvPr id="5" name="Slide Number Placeholder 4"/>
          <p:cNvSpPr>
            <a:spLocks noGrp="1"/>
          </p:cNvSpPr>
          <p:nvPr>
            <p:ph type="sldNum" sz="quarter" idx="12"/>
          </p:nvPr>
        </p:nvSpPr>
        <p:spPr/>
        <p:txBody>
          <a:bodyPr/>
          <a:lstStyle/>
          <a:p>
            <a:pPr>
              <a:defRPr/>
            </a:pPr>
            <a:fld id="{73C030E2-87B4-4F2E-AF6E-EC8C6FF95CDD}" type="slidenum">
              <a:rPr lang="en-US" smtClean="0"/>
              <a:pPr>
                <a:defRPr/>
              </a:pPr>
              <a:t>45</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127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Attitudes are not innate, but learnt through socialisation</a:t>
            </a:r>
          </a:p>
          <a:p>
            <a:pPr marL="812800" indent="-812800">
              <a:spcBef>
                <a:spcPts val="1200"/>
              </a:spcBef>
              <a:buFont typeface="Arial" charset="0"/>
              <a:buChar char="•"/>
            </a:pPr>
            <a:r>
              <a:rPr lang="en-US" sz="2400" b="1">
                <a:solidFill>
                  <a:srgbClr val="0070C0"/>
                </a:solidFill>
              </a:rPr>
              <a:t>Attitudes are lasting; however change through interaction, exposure or group discussion</a:t>
            </a:r>
          </a:p>
          <a:p>
            <a:pPr marL="812800" indent="-812800">
              <a:spcBef>
                <a:spcPts val="1200"/>
              </a:spcBef>
              <a:buFont typeface="Arial" charset="0"/>
              <a:buChar char="•"/>
            </a:pPr>
            <a:r>
              <a:rPr lang="en-US" sz="2400" b="1">
                <a:solidFill>
                  <a:srgbClr val="0070C0"/>
                </a:solidFill>
              </a:rPr>
              <a:t>Attitudes are well defined object (frame) of reference and can be measured by psychological tests (Thurston’s equal appearing intervals / Likert’s summated rating / Bogardus’ social distance scale)</a:t>
            </a:r>
          </a:p>
        </p:txBody>
      </p:sp>
    </p:spTree>
  </p:cSld>
  <p:clrMapOvr>
    <a:masterClrMapping/>
  </p:clrMapOvr>
  <p:transition spd="slow">
    <p:push/>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3.5.1. </a:t>
            </a:r>
            <a:r>
              <a:rPr lang="en-US" sz="3200" b="1" dirty="0">
                <a:solidFill>
                  <a:srgbClr val="FF33CC"/>
                </a:solidFill>
              </a:rPr>
              <a:t>	Prejudices</a:t>
            </a:r>
          </a:p>
        </p:txBody>
      </p:sp>
      <p:sp>
        <p:nvSpPr>
          <p:cNvPr id="4" name="Date Placeholder 3"/>
          <p:cNvSpPr>
            <a:spLocks noGrp="1"/>
          </p:cNvSpPr>
          <p:nvPr>
            <p:ph type="dt" sz="quarter" idx="10"/>
          </p:nvPr>
        </p:nvSpPr>
        <p:spPr/>
        <p:txBody>
          <a:bodyPr/>
          <a:lstStyle/>
          <a:p>
            <a:pPr>
              <a:defRPr/>
            </a:pPr>
            <a:fld id="{A21F2694-BC62-47FD-B73E-24D8D7F8CB1A}" type="datetime9">
              <a:rPr lang="en-IN"/>
              <a:pPr>
                <a:defRPr/>
              </a:pPr>
              <a:t>23-07-2018 22:15:00</a:t>
            </a:fld>
            <a:endParaRPr lang="en-US"/>
          </a:p>
        </p:txBody>
      </p:sp>
      <p:sp>
        <p:nvSpPr>
          <p:cNvPr id="5" name="Slide Number Placeholder 4"/>
          <p:cNvSpPr>
            <a:spLocks noGrp="1"/>
          </p:cNvSpPr>
          <p:nvPr>
            <p:ph type="sldNum" sz="quarter" idx="12"/>
          </p:nvPr>
        </p:nvSpPr>
        <p:spPr/>
        <p:txBody>
          <a:bodyPr/>
          <a:lstStyle/>
          <a:p>
            <a:pPr>
              <a:defRPr/>
            </a:pPr>
            <a:fld id="{B5E4C0E6-FAC6-4129-9B69-55520B08BD13}" type="slidenum">
              <a:rPr lang="en-US" smtClean="0"/>
              <a:pPr>
                <a:defRPr/>
              </a:pPr>
              <a:t>46</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2294" name="Rectangle 3"/>
          <p:cNvSpPr>
            <a:spLocks noChangeArrowheads="1"/>
          </p:cNvSpPr>
          <p:nvPr/>
        </p:nvSpPr>
        <p:spPr bwMode="auto">
          <a:xfrm>
            <a:off x="381000" y="1676400"/>
            <a:ext cx="82296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Prejudice, unsubstantiated prejudgment of an individual or group, favourable or unfavourable in character, tending to action in a consonant direction. </a:t>
            </a:r>
          </a:p>
          <a:p>
            <a:pPr marL="812800" indent="-812800">
              <a:spcBef>
                <a:spcPts val="1200"/>
              </a:spcBef>
              <a:buFont typeface="Arial" charset="0"/>
              <a:buChar char="•"/>
            </a:pPr>
            <a:r>
              <a:rPr lang="en-US" sz="2400" b="1">
                <a:solidFill>
                  <a:srgbClr val="0070C0"/>
                </a:solidFill>
              </a:rPr>
              <a:t>The hostility that prejudice can engender and the discrimination to which it may lead on the part of a dominant population toward an ethnic group, gender, religious or linguistic minority have caused great human suffering throughout history. </a:t>
            </a:r>
          </a:p>
          <a:p>
            <a:pPr marL="812800" indent="-812800">
              <a:spcBef>
                <a:spcPts val="1200"/>
              </a:spcBef>
              <a:buFont typeface="Arial" charset="0"/>
              <a:buChar char="•"/>
            </a:pPr>
            <a:r>
              <a:rPr lang="en-US" sz="2400" b="1">
                <a:solidFill>
                  <a:srgbClr val="0070C0"/>
                </a:solidFill>
              </a:rPr>
              <a:t>Prejudice refers to deep-rooted “fear of the stranger,” religious or nationalist chauvinism, and fear of economic competition. </a:t>
            </a:r>
          </a:p>
        </p:txBody>
      </p:sp>
    </p:spTree>
  </p:cSld>
  <p:clrMapOvr>
    <a:masterClrMapping/>
  </p:clrMapOvr>
  <p:transition spd="slow">
    <p:push/>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381000"/>
            <a:ext cx="9144000" cy="838200"/>
          </a:xfrm>
          <a:prstGeom prst="rect">
            <a:avLst/>
          </a:prstGeom>
          <a:noFill/>
          <a:ln w="9525">
            <a:noFill/>
            <a:miter lim="800000"/>
            <a:headEnd/>
            <a:tailEnd/>
          </a:ln>
        </p:spPr>
        <p:txBody>
          <a:bodyPr anchor="ctr"/>
          <a:lstStyle/>
          <a:p>
            <a:pPr algn="ctr"/>
            <a:r>
              <a:rPr lang="en-US" sz="3200" b="1" dirty="0" smtClean="0">
                <a:solidFill>
                  <a:srgbClr val="FF33CC"/>
                </a:solidFill>
              </a:rPr>
              <a:t>3.5.1</a:t>
            </a:r>
            <a:r>
              <a:rPr lang="en-US" sz="3200" b="1" dirty="0" smtClean="0">
                <a:solidFill>
                  <a:srgbClr val="FF33CC"/>
                </a:solidFill>
              </a:rPr>
              <a:t>.</a:t>
            </a:r>
            <a:r>
              <a:rPr lang="en-US" sz="3200" b="1" dirty="0">
                <a:solidFill>
                  <a:srgbClr val="FF33CC"/>
                </a:solidFill>
              </a:rPr>
              <a:t>	Prejudices</a:t>
            </a:r>
          </a:p>
        </p:txBody>
      </p:sp>
      <p:sp>
        <p:nvSpPr>
          <p:cNvPr id="4" name="Date Placeholder 3"/>
          <p:cNvSpPr>
            <a:spLocks noGrp="1"/>
          </p:cNvSpPr>
          <p:nvPr>
            <p:ph type="dt" sz="quarter" idx="10"/>
          </p:nvPr>
        </p:nvSpPr>
        <p:spPr/>
        <p:txBody>
          <a:bodyPr/>
          <a:lstStyle/>
          <a:p>
            <a:pPr>
              <a:defRPr/>
            </a:pPr>
            <a:fld id="{E2FFE2BB-F480-491A-8561-9F1E933312EA}" type="datetime9">
              <a:rPr lang="en-IN"/>
              <a:pPr>
                <a:defRPr/>
              </a:pPr>
              <a:t>23-07-2018 22:20:58</a:t>
            </a:fld>
            <a:endParaRPr lang="en-US"/>
          </a:p>
        </p:txBody>
      </p:sp>
      <p:sp>
        <p:nvSpPr>
          <p:cNvPr id="5" name="Slide Number Placeholder 4"/>
          <p:cNvSpPr>
            <a:spLocks noGrp="1"/>
          </p:cNvSpPr>
          <p:nvPr>
            <p:ph type="sldNum" sz="quarter" idx="12"/>
          </p:nvPr>
        </p:nvSpPr>
        <p:spPr/>
        <p:txBody>
          <a:bodyPr/>
          <a:lstStyle/>
          <a:p>
            <a:pPr>
              <a:defRPr/>
            </a:pPr>
            <a:fld id="{E591B205-9B17-4097-B9A9-0DC47F068A79}" type="slidenum">
              <a:rPr lang="en-US" smtClean="0"/>
              <a:pPr>
                <a:defRPr/>
              </a:pPr>
              <a:t>47</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3318" name="Rectangle 3"/>
          <p:cNvSpPr>
            <a:spLocks noChangeArrowheads="1"/>
          </p:cNvSpPr>
          <p:nvPr/>
        </p:nvSpPr>
        <p:spPr bwMode="auto">
          <a:xfrm>
            <a:off x="0" y="1295400"/>
            <a:ext cx="9144000" cy="5105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Prejudice is learned and can be reduced when members of different communities work together toward the realization of a common goal or when groups intermarry. </a:t>
            </a:r>
          </a:p>
          <a:p>
            <a:pPr marL="812800" indent="-812800">
              <a:spcBef>
                <a:spcPts val="1200"/>
              </a:spcBef>
              <a:buFont typeface="Arial" charset="0"/>
              <a:buChar char="•"/>
            </a:pPr>
            <a:r>
              <a:rPr lang="en-US" sz="2400" b="1">
                <a:solidFill>
                  <a:srgbClr val="0070C0"/>
                </a:solidFill>
              </a:rPr>
              <a:t>Since prejudice and discrimination each contribute to the origin and growth of the other, prejudice can be reduced by removing discrimination, and a change in discriminatory institutions usually leads to a change in attitudes.</a:t>
            </a:r>
          </a:p>
          <a:p>
            <a:pPr marL="812800" indent="-812800">
              <a:spcBef>
                <a:spcPts val="1200"/>
              </a:spcBef>
              <a:buFont typeface="Arial" charset="0"/>
              <a:buChar char="•"/>
            </a:pPr>
            <a:r>
              <a:rPr lang="en-US" sz="2400" b="1">
                <a:solidFill>
                  <a:srgbClr val="0070C0"/>
                </a:solidFill>
              </a:rPr>
              <a:t>Prejudice is a hostile opinion about some person or class of persons, socially learned and is usually grounded in misconception, misunderstanding, and inflexible generalizations. </a:t>
            </a:r>
          </a:p>
          <a:p>
            <a:pPr marL="812800" indent="-812800">
              <a:spcBef>
                <a:spcPts val="1200"/>
              </a:spcBef>
              <a:buFont typeface="Arial" charset="0"/>
              <a:buChar char="•"/>
            </a:pPr>
            <a:endParaRPr lang="en-US" sz="2400" b="1">
              <a:solidFill>
                <a:srgbClr val="0070C0"/>
              </a:solidFill>
            </a:endParaRPr>
          </a:p>
        </p:txBody>
      </p:sp>
    </p:spTree>
  </p:cSld>
  <p:clrMapOvr>
    <a:masterClrMapping/>
  </p:clrMapOvr>
  <p:transition spd="slow">
    <p:push/>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381000"/>
            <a:ext cx="9144000" cy="914400"/>
          </a:xfrm>
          <a:prstGeom prst="rect">
            <a:avLst/>
          </a:prstGeom>
          <a:noFill/>
          <a:ln w="9525">
            <a:noFill/>
            <a:miter lim="800000"/>
            <a:headEnd/>
            <a:tailEnd/>
          </a:ln>
        </p:spPr>
        <p:txBody>
          <a:bodyPr anchor="ctr"/>
          <a:lstStyle/>
          <a:p>
            <a:pPr algn="ctr"/>
            <a:r>
              <a:rPr lang="en-US" sz="3200" b="1" dirty="0" smtClean="0">
                <a:solidFill>
                  <a:srgbClr val="FF33CC"/>
                </a:solidFill>
              </a:rPr>
              <a:t>3.5.1</a:t>
            </a:r>
            <a:r>
              <a:rPr lang="en-US" sz="3200" b="1" dirty="0" smtClean="0">
                <a:solidFill>
                  <a:srgbClr val="FF33CC"/>
                </a:solidFill>
              </a:rPr>
              <a:t>.</a:t>
            </a:r>
            <a:r>
              <a:rPr lang="en-US" sz="3200" b="1" dirty="0">
                <a:solidFill>
                  <a:srgbClr val="FF33CC"/>
                </a:solidFill>
              </a:rPr>
              <a:t>	Prejudices</a:t>
            </a:r>
          </a:p>
        </p:txBody>
      </p:sp>
      <p:sp>
        <p:nvSpPr>
          <p:cNvPr id="4" name="Date Placeholder 3"/>
          <p:cNvSpPr>
            <a:spLocks noGrp="1"/>
          </p:cNvSpPr>
          <p:nvPr>
            <p:ph type="dt" sz="quarter" idx="10"/>
          </p:nvPr>
        </p:nvSpPr>
        <p:spPr/>
        <p:txBody>
          <a:bodyPr/>
          <a:lstStyle/>
          <a:p>
            <a:pPr>
              <a:defRPr/>
            </a:pPr>
            <a:fld id="{C779FA5C-1DD2-4447-B01A-3597CC69E0BD}" type="datetime9">
              <a:rPr lang="en-IN"/>
              <a:pPr>
                <a:defRPr/>
              </a:pPr>
              <a:t>23-07-2018 22:21:04</a:t>
            </a:fld>
            <a:endParaRPr lang="en-US"/>
          </a:p>
        </p:txBody>
      </p:sp>
      <p:sp>
        <p:nvSpPr>
          <p:cNvPr id="5" name="Slide Number Placeholder 4"/>
          <p:cNvSpPr>
            <a:spLocks noGrp="1"/>
          </p:cNvSpPr>
          <p:nvPr>
            <p:ph type="sldNum" sz="quarter" idx="12"/>
          </p:nvPr>
        </p:nvSpPr>
        <p:spPr/>
        <p:txBody>
          <a:bodyPr/>
          <a:lstStyle/>
          <a:p>
            <a:pPr>
              <a:defRPr/>
            </a:pPr>
            <a:fld id="{F5278C3C-461F-4E57-92EF-125668E91A10}" type="slidenum">
              <a:rPr lang="en-US" smtClean="0"/>
              <a:pPr>
                <a:defRPr/>
              </a:pPr>
              <a:t>48</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4342" name="Rectangle 3"/>
          <p:cNvSpPr>
            <a:spLocks noChangeArrowheads="1"/>
          </p:cNvSpPr>
          <p:nvPr/>
        </p:nvSpPr>
        <p:spPr bwMode="auto">
          <a:xfrm>
            <a:off x="228600" y="1371600"/>
            <a:ext cx="8610600" cy="50292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Prejudice is the process of "pre-judging" something or formation of a judgement without direct or actual experience. </a:t>
            </a:r>
          </a:p>
          <a:p>
            <a:pPr marL="812800" indent="-812800">
              <a:spcBef>
                <a:spcPts val="1200"/>
              </a:spcBef>
              <a:buFont typeface="Arial" charset="0"/>
              <a:buChar char="•"/>
            </a:pPr>
            <a:r>
              <a:rPr lang="en-US" sz="2400" b="1">
                <a:solidFill>
                  <a:srgbClr val="0070C0"/>
                </a:solidFill>
              </a:rPr>
              <a:t>Prejudice generally refers to existing biases toward the members of such groups, often based on social stereotypes, and at its most extreme, becomes denying groups, benefits and rights unjustly or, conversely, unfairly showing unwarranted favour towards others.</a:t>
            </a:r>
          </a:p>
          <a:p>
            <a:pPr marL="812800" indent="-812800">
              <a:spcBef>
                <a:spcPts val="1200"/>
              </a:spcBef>
              <a:buFont typeface="Arial" charset="0"/>
              <a:buChar char="•"/>
            </a:pPr>
            <a:r>
              <a:rPr lang="en-US" sz="2400" b="1">
                <a:solidFill>
                  <a:srgbClr val="0070C0"/>
                </a:solidFill>
              </a:rPr>
              <a:t>Much prejudicial behaviour are picked up at a young age by children emulating their elders' way of thinking and speaking, with no malice intended on the child's part. </a:t>
            </a:r>
          </a:p>
        </p:txBody>
      </p:sp>
    </p:spTree>
  </p:cSld>
  <p:clrMapOvr>
    <a:masterClrMapping/>
  </p:clrMapOvr>
  <p:transition spd="slow">
    <p:push/>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3.5.1</a:t>
            </a:r>
            <a:r>
              <a:rPr lang="en-US" sz="3200" b="1" dirty="0" smtClean="0">
                <a:solidFill>
                  <a:srgbClr val="FF33CC"/>
                </a:solidFill>
              </a:rPr>
              <a:t>.</a:t>
            </a:r>
            <a:r>
              <a:rPr lang="en-US" sz="3200" b="1" dirty="0">
                <a:solidFill>
                  <a:srgbClr val="FF33CC"/>
                </a:solidFill>
              </a:rPr>
              <a:t>	Prejudices</a:t>
            </a:r>
          </a:p>
        </p:txBody>
      </p:sp>
      <p:sp>
        <p:nvSpPr>
          <p:cNvPr id="4" name="Date Placeholder 3"/>
          <p:cNvSpPr>
            <a:spLocks noGrp="1"/>
          </p:cNvSpPr>
          <p:nvPr>
            <p:ph type="dt" sz="quarter" idx="10"/>
          </p:nvPr>
        </p:nvSpPr>
        <p:spPr/>
        <p:txBody>
          <a:bodyPr/>
          <a:lstStyle/>
          <a:p>
            <a:pPr>
              <a:defRPr/>
            </a:pPr>
            <a:fld id="{F416B4F8-6635-408C-A442-903A13DF67E0}" type="datetime9">
              <a:rPr lang="en-IN"/>
              <a:pPr>
                <a:defRPr/>
              </a:pPr>
              <a:t>23-07-2018 22:21:11</a:t>
            </a:fld>
            <a:endParaRPr lang="en-US"/>
          </a:p>
        </p:txBody>
      </p:sp>
      <p:sp>
        <p:nvSpPr>
          <p:cNvPr id="5" name="Slide Number Placeholder 4"/>
          <p:cNvSpPr>
            <a:spLocks noGrp="1"/>
          </p:cNvSpPr>
          <p:nvPr>
            <p:ph type="sldNum" sz="quarter" idx="12"/>
          </p:nvPr>
        </p:nvSpPr>
        <p:spPr/>
        <p:txBody>
          <a:bodyPr/>
          <a:lstStyle/>
          <a:p>
            <a:pPr>
              <a:defRPr/>
            </a:pPr>
            <a:fld id="{B1DF2928-0D10-4373-9111-35CA78721673}" type="slidenum">
              <a:rPr lang="en-US" smtClean="0"/>
              <a:pPr>
                <a:defRPr/>
              </a:pPr>
              <a:t>49</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536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Prejudice has been termed an adaptive behaviour. </a:t>
            </a:r>
          </a:p>
          <a:p>
            <a:pPr marL="812800" indent="-812800">
              <a:spcBef>
                <a:spcPts val="1200"/>
              </a:spcBef>
              <a:buFont typeface="Arial" charset="0"/>
              <a:buChar char="•"/>
            </a:pPr>
            <a:r>
              <a:rPr lang="en-US" sz="2400" b="1">
                <a:solidFill>
                  <a:srgbClr val="0070C0"/>
                </a:solidFill>
              </a:rPr>
              <a:t>Biased views are often necessary at times for human survival, as we don't always have time to form a personal view on a potential foe before adopting a defensive stance which could save our lives. </a:t>
            </a:r>
          </a:p>
          <a:p>
            <a:pPr marL="812800" indent="-812800">
              <a:spcBef>
                <a:spcPts val="1200"/>
              </a:spcBef>
              <a:buFont typeface="Arial" charset="0"/>
              <a:buChar char="•"/>
            </a:pPr>
            <a:r>
              <a:rPr lang="en-US" sz="2400" b="1">
                <a:solidFill>
                  <a:srgbClr val="0070C0"/>
                </a:solidFill>
              </a:rPr>
              <a:t>To these ends a prejudicial or instinctive view on a person or situation is useful and aids survival, but could also prevent survival if they're prejudicing a potential ally </a:t>
            </a:r>
          </a:p>
        </p:txBody>
      </p:sp>
    </p:spTree>
  </p:cSld>
  <p:clrMapOvr>
    <a:masterClrMapping/>
  </p:clrMapOvr>
  <p:transition spd="slow">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3.1.1.</a:t>
            </a:r>
            <a:r>
              <a:rPr lang="en-US" sz="3200" b="1" dirty="0">
                <a:solidFill>
                  <a:srgbClr val="FF33CC"/>
                </a:solidFill>
              </a:rPr>
              <a:t>		Learning</a:t>
            </a:r>
          </a:p>
        </p:txBody>
      </p:sp>
      <p:sp>
        <p:nvSpPr>
          <p:cNvPr id="4" name="Date Placeholder 3"/>
          <p:cNvSpPr>
            <a:spLocks noGrp="1"/>
          </p:cNvSpPr>
          <p:nvPr>
            <p:ph type="dt" sz="quarter" idx="10"/>
          </p:nvPr>
        </p:nvSpPr>
        <p:spPr/>
        <p:txBody>
          <a:bodyPr/>
          <a:lstStyle/>
          <a:p>
            <a:pPr>
              <a:defRPr/>
            </a:pPr>
            <a:fld id="{4596F865-154A-4833-B77F-AC4B26BFD129}" type="datetime9">
              <a:rPr lang="en-IN"/>
              <a:pPr>
                <a:defRPr/>
              </a:pPr>
              <a:t>23-07-2018 22:01:19</a:t>
            </a:fld>
            <a:endParaRPr lang="en-US"/>
          </a:p>
        </p:txBody>
      </p:sp>
      <p:sp>
        <p:nvSpPr>
          <p:cNvPr id="5" name="Slide Number Placeholder 4"/>
          <p:cNvSpPr>
            <a:spLocks noGrp="1"/>
          </p:cNvSpPr>
          <p:nvPr>
            <p:ph type="sldNum" sz="quarter" idx="12"/>
          </p:nvPr>
        </p:nvSpPr>
        <p:spPr/>
        <p:txBody>
          <a:bodyPr/>
          <a:lstStyle/>
          <a:p>
            <a:pPr>
              <a:defRPr/>
            </a:pPr>
            <a:fld id="{5476A94C-D526-4DF7-A863-9F919BBE8D69}" type="slidenum">
              <a:rPr lang="en-US" smtClean="0"/>
              <a:pPr>
                <a:defRPr/>
              </a:pPr>
              <a:t>5</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45062" name="Rectangle 3"/>
          <p:cNvSpPr>
            <a:spLocks noChangeArrowheads="1"/>
          </p:cNvSpPr>
          <p:nvPr/>
        </p:nvSpPr>
        <p:spPr bwMode="auto">
          <a:xfrm>
            <a:off x="457200" y="1447800"/>
            <a:ext cx="8153400" cy="49530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Learning is an essential aspect of behaviour</a:t>
            </a:r>
          </a:p>
          <a:p>
            <a:pPr marL="812800" indent="-812800">
              <a:spcBef>
                <a:spcPts val="1200"/>
              </a:spcBef>
              <a:buFont typeface="Arial" charset="0"/>
              <a:buChar char="•"/>
            </a:pPr>
            <a:r>
              <a:rPr lang="en-US" sz="2400" b="1">
                <a:solidFill>
                  <a:srgbClr val="0070C0"/>
                </a:solidFill>
              </a:rPr>
              <a:t>Learning is the increase in the amount of concepts in the memory of an individual. </a:t>
            </a:r>
          </a:p>
          <a:p>
            <a:pPr marL="812800" indent="-812800">
              <a:spcBef>
                <a:spcPts val="1200"/>
              </a:spcBef>
              <a:buFont typeface="Arial" charset="0"/>
              <a:buChar char="•"/>
            </a:pPr>
            <a:r>
              <a:rPr lang="en-US" sz="2400" b="1">
                <a:solidFill>
                  <a:srgbClr val="0070C0"/>
                </a:solidFill>
              </a:rPr>
              <a:t>Simon defined learning as changes in a system that result in improved performance over time on tasks similar to those done previously. It suggests continuous and cumulative improvement </a:t>
            </a:r>
          </a:p>
        </p:txBody>
      </p:sp>
    </p:spTree>
  </p:cSld>
  <p:clrMapOvr>
    <a:masterClrMapping/>
  </p:clrMapOvr>
  <p:transition spd="slow">
    <p:push/>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3.5.2.</a:t>
            </a:r>
            <a:r>
              <a:rPr lang="en-US" sz="3200" b="1" dirty="0">
                <a:solidFill>
                  <a:srgbClr val="FF33CC"/>
                </a:solidFill>
              </a:rPr>
              <a:t>	Biases</a:t>
            </a:r>
          </a:p>
        </p:txBody>
      </p:sp>
      <p:sp>
        <p:nvSpPr>
          <p:cNvPr id="4" name="Date Placeholder 3"/>
          <p:cNvSpPr>
            <a:spLocks noGrp="1"/>
          </p:cNvSpPr>
          <p:nvPr>
            <p:ph type="dt" sz="quarter" idx="10"/>
          </p:nvPr>
        </p:nvSpPr>
        <p:spPr/>
        <p:txBody>
          <a:bodyPr/>
          <a:lstStyle/>
          <a:p>
            <a:pPr>
              <a:defRPr/>
            </a:pPr>
            <a:fld id="{A6E44BEA-B44F-4994-BD56-F3833216A212}" type="datetime9">
              <a:rPr lang="en-IN"/>
              <a:pPr>
                <a:defRPr/>
              </a:pPr>
              <a:t>23-07-2018 22:21:17</a:t>
            </a:fld>
            <a:endParaRPr lang="en-US"/>
          </a:p>
        </p:txBody>
      </p:sp>
      <p:sp>
        <p:nvSpPr>
          <p:cNvPr id="5" name="Slide Number Placeholder 4"/>
          <p:cNvSpPr>
            <a:spLocks noGrp="1"/>
          </p:cNvSpPr>
          <p:nvPr>
            <p:ph type="sldNum" sz="quarter" idx="12"/>
          </p:nvPr>
        </p:nvSpPr>
        <p:spPr/>
        <p:txBody>
          <a:bodyPr/>
          <a:lstStyle/>
          <a:p>
            <a:pPr>
              <a:defRPr/>
            </a:pPr>
            <a:fld id="{9F29D473-57B5-4338-A98E-AC564ED4BABF}" type="slidenum">
              <a:rPr lang="en-US" smtClean="0"/>
              <a:pPr>
                <a:defRPr/>
              </a:pPr>
              <a:t>50</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639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Cognitive and personal biases in decision making</a:t>
            </a:r>
          </a:p>
          <a:p>
            <a:pPr marL="812800" indent="-812800">
              <a:spcBef>
                <a:spcPts val="1200"/>
              </a:spcBef>
              <a:buFont typeface="Arial" charset="0"/>
              <a:buChar char="•"/>
            </a:pPr>
            <a:r>
              <a:rPr lang="en-US" sz="2400" b="1">
                <a:solidFill>
                  <a:srgbClr val="0070C0"/>
                </a:solidFill>
              </a:rPr>
              <a:t>It is generally agreed that biases can creep into our decision making processes, calling into question the correctness of a decision. </a:t>
            </a:r>
          </a:p>
          <a:p>
            <a:pPr marL="812800" indent="-812800">
              <a:spcBef>
                <a:spcPts val="1200"/>
              </a:spcBef>
              <a:buFont typeface="Arial" charset="0"/>
              <a:buChar char="•"/>
            </a:pPr>
            <a:r>
              <a:rPr lang="en-US" sz="2400" b="1">
                <a:solidFill>
                  <a:srgbClr val="0070C0"/>
                </a:solidFill>
              </a:rPr>
              <a:t>Selective search for evidence - We tend to be willing to gather facts that support certain conclusions but disregard other facts that support different conclusions. </a:t>
            </a:r>
          </a:p>
        </p:txBody>
      </p:sp>
    </p:spTree>
  </p:cSld>
  <p:clrMapOvr>
    <a:masterClrMapping/>
  </p:clrMapOvr>
  <p:transition spd="slow">
    <p:push/>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3.5.2</a:t>
            </a:r>
            <a:r>
              <a:rPr lang="en-US" sz="3200" b="1" dirty="0" smtClean="0">
                <a:solidFill>
                  <a:srgbClr val="FF33CC"/>
                </a:solidFill>
              </a:rPr>
              <a:t>.</a:t>
            </a:r>
            <a:r>
              <a:rPr lang="en-US" sz="3200" b="1" dirty="0">
                <a:solidFill>
                  <a:srgbClr val="FF33CC"/>
                </a:solidFill>
              </a:rPr>
              <a:t>	Biases</a:t>
            </a:r>
          </a:p>
        </p:txBody>
      </p:sp>
      <p:sp>
        <p:nvSpPr>
          <p:cNvPr id="4" name="Date Placeholder 3"/>
          <p:cNvSpPr>
            <a:spLocks noGrp="1"/>
          </p:cNvSpPr>
          <p:nvPr>
            <p:ph type="dt" sz="quarter" idx="10"/>
          </p:nvPr>
        </p:nvSpPr>
        <p:spPr/>
        <p:txBody>
          <a:bodyPr/>
          <a:lstStyle/>
          <a:p>
            <a:pPr>
              <a:defRPr/>
            </a:pPr>
            <a:fld id="{2824657E-DC34-4B17-A6C8-C34AA9013C10}" type="datetime9">
              <a:rPr lang="en-IN"/>
              <a:pPr>
                <a:defRPr/>
              </a:pPr>
              <a:t>23-07-2018 22:21:29</a:t>
            </a:fld>
            <a:endParaRPr lang="en-US"/>
          </a:p>
        </p:txBody>
      </p:sp>
      <p:sp>
        <p:nvSpPr>
          <p:cNvPr id="5" name="Slide Number Placeholder 4"/>
          <p:cNvSpPr>
            <a:spLocks noGrp="1"/>
          </p:cNvSpPr>
          <p:nvPr>
            <p:ph type="sldNum" sz="quarter" idx="12"/>
          </p:nvPr>
        </p:nvSpPr>
        <p:spPr/>
        <p:txBody>
          <a:bodyPr/>
          <a:lstStyle/>
          <a:p>
            <a:pPr>
              <a:defRPr/>
            </a:pPr>
            <a:fld id="{402A2B8C-E91B-4936-88DC-7BAE69DB76A9}" type="slidenum">
              <a:rPr lang="en-US" smtClean="0"/>
              <a:pPr>
                <a:defRPr/>
              </a:pPr>
              <a:t>51</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741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Premature termination of search for evidence - We tend to accept the first alternative that looks like it might work. </a:t>
            </a:r>
          </a:p>
          <a:p>
            <a:pPr marL="812800" indent="-812800">
              <a:spcBef>
                <a:spcPts val="1200"/>
              </a:spcBef>
              <a:buFont typeface="Arial" charset="0"/>
              <a:buChar char="•"/>
            </a:pPr>
            <a:r>
              <a:rPr lang="en-US" sz="2400" b="1">
                <a:solidFill>
                  <a:srgbClr val="0070C0"/>
                </a:solidFill>
              </a:rPr>
              <a:t>Conservatism and inertia - Unwillingness to change thought patterns that we have used in the past in the face of new circumstances </a:t>
            </a:r>
          </a:p>
          <a:p>
            <a:pPr marL="812800" indent="-812800">
              <a:spcBef>
                <a:spcPts val="1200"/>
              </a:spcBef>
              <a:buFont typeface="Arial" charset="0"/>
              <a:buChar char="•"/>
            </a:pPr>
            <a:r>
              <a:rPr lang="en-US" sz="2400" b="1">
                <a:solidFill>
                  <a:srgbClr val="0070C0"/>
                </a:solidFill>
              </a:rPr>
              <a:t>Experiential limitations - Unwillingness or inability to look beyond the scope of our past experiences; rejection of the unfamiliar </a:t>
            </a:r>
          </a:p>
        </p:txBody>
      </p:sp>
    </p:spTree>
  </p:cSld>
  <p:clrMapOvr>
    <a:masterClrMapping/>
  </p:clrMapOvr>
  <p:transition spd="slow">
    <p:push/>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3.5.2</a:t>
            </a:r>
            <a:r>
              <a:rPr lang="en-US" sz="3200" b="1" dirty="0" smtClean="0">
                <a:solidFill>
                  <a:srgbClr val="FF33CC"/>
                </a:solidFill>
              </a:rPr>
              <a:t>.</a:t>
            </a:r>
            <a:r>
              <a:rPr lang="en-US" sz="3200" b="1" dirty="0">
                <a:solidFill>
                  <a:srgbClr val="FF33CC"/>
                </a:solidFill>
              </a:rPr>
              <a:t>	Biases</a:t>
            </a:r>
          </a:p>
        </p:txBody>
      </p:sp>
      <p:sp>
        <p:nvSpPr>
          <p:cNvPr id="4" name="Date Placeholder 3"/>
          <p:cNvSpPr>
            <a:spLocks noGrp="1"/>
          </p:cNvSpPr>
          <p:nvPr>
            <p:ph type="dt" sz="quarter" idx="10"/>
          </p:nvPr>
        </p:nvSpPr>
        <p:spPr/>
        <p:txBody>
          <a:bodyPr/>
          <a:lstStyle/>
          <a:p>
            <a:pPr>
              <a:defRPr/>
            </a:pPr>
            <a:fld id="{696F11B8-A22D-4534-912E-6FEBD006104E}" type="datetime9">
              <a:rPr lang="en-IN"/>
              <a:pPr>
                <a:defRPr/>
              </a:pPr>
              <a:t>23-07-2018 22:21:35</a:t>
            </a:fld>
            <a:endParaRPr lang="en-US"/>
          </a:p>
        </p:txBody>
      </p:sp>
      <p:sp>
        <p:nvSpPr>
          <p:cNvPr id="5" name="Slide Number Placeholder 4"/>
          <p:cNvSpPr>
            <a:spLocks noGrp="1"/>
          </p:cNvSpPr>
          <p:nvPr>
            <p:ph type="sldNum" sz="quarter" idx="12"/>
          </p:nvPr>
        </p:nvSpPr>
        <p:spPr/>
        <p:txBody>
          <a:bodyPr/>
          <a:lstStyle/>
          <a:p>
            <a:pPr>
              <a:defRPr/>
            </a:pPr>
            <a:fld id="{4C3575B3-D819-43EA-AF36-180156E74197}" type="slidenum">
              <a:rPr lang="en-US" smtClean="0"/>
              <a:pPr>
                <a:defRPr/>
              </a:pPr>
              <a:t>52</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843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Selective perception - We actively screen-out information that we do not think is salient </a:t>
            </a:r>
          </a:p>
          <a:p>
            <a:pPr marL="812800" indent="-812800">
              <a:spcBef>
                <a:spcPts val="1200"/>
              </a:spcBef>
              <a:buFont typeface="Arial" charset="0"/>
              <a:buChar char="•"/>
            </a:pPr>
            <a:r>
              <a:rPr lang="en-US" sz="2400" b="1">
                <a:solidFill>
                  <a:srgbClr val="0070C0"/>
                </a:solidFill>
              </a:rPr>
              <a:t>Wishful thinking or optimism - We tend to want to see things in a positive light and this can distort our perception and thinking </a:t>
            </a:r>
          </a:p>
          <a:p>
            <a:pPr marL="812800" indent="-812800">
              <a:spcBef>
                <a:spcPts val="1200"/>
              </a:spcBef>
              <a:buFont typeface="Arial" charset="0"/>
              <a:buChar char="•"/>
            </a:pPr>
            <a:r>
              <a:rPr lang="en-US" sz="2400" b="1">
                <a:solidFill>
                  <a:srgbClr val="0070C0"/>
                </a:solidFill>
              </a:rPr>
              <a:t>Choice-supportive bias occurs when we distort our memories of chosen and rejected options to make the chosen options seem relatively more attractive </a:t>
            </a:r>
          </a:p>
        </p:txBody>
      </p:sp>
    </p:spTree>
  </p:cSld>
  <p:clrMapOvr>
    <a:masterClrMapping/>
  </p:clrMapOvr>
  <p:transition spd="slow">
    <p:push/>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3.5.2.</a:t>
            </a:r>
            <a:r>
              <a:rPr lang="en-US" sz="3200" b="1" dirty="0">
                <a:solidFill>
                  <a:srgbClr val="FF33CC"/>
                </a:solidFill>
              </a:rPr>
              <a:t>	Biases</a:t>
            </a:r>
          </a:p>
        </p:txBody>
      </p:sp>
      <p:sp>
        <p:nvSpPr>
          <p:cNvPr id="4" name="Date Placeholder 3"/>
          <p:cNvSpPr>
            <a:spLocks noGrp="1"/>
          </p:cNvSpPr>
          <p:nvPr>
            <p:ph type="dt" sz="quarter" idx="10"/>
          </p:nvPr>
        </p:nvSpPr>
        <p:spPr/>
        <p:txBody>
          <a:bodyPr/>
          <a:lstStyle/>
          <a:p>
            <a:pPr>
              <a:defRPr/>
            </a:pPr>
            <a:fld id="{7F4D9D55-5B25-434C-BC29-A3701D7A2C7D}" type="datetime9">
              <a:rPr lang="en-IN"/>
              <a:pPr>
                <a:defRPr/>
              </a:pPr>
              <a:t>23-07-2018 22:21:40</a:t>
            </a:fld>
            <a:endParaRPr lang="en-US"/>
          </a:p>
        </p:txBody>
      </p:sp>
      <p:sp>
        <p:nvSpPr>
          <p:cNvPr id="5" name="Slide Number Placeholder 4"/>
          <p:cNvSpPr>
            <a:spLocks noGrp="1"/>
          </p:cNvSpPr>
          <p:nvPr>
            <p:ph type="sldNum" sz="quarter" idx="12"/>
          </p:nvPr>
        </p:nvSpPr>
        <p:spPr/>
        <p:txBody>
          <a:bodyPr/>
          <a:lstStyle/>
          <a:p>
            <a:pPr>
              <a:defRPr/>
            </a:pPr>
            <a:fld id="{B1249396-7F21-486B-B875-7FA5BD782E3A}" type="slidenum">
              <a:rPr lang="en-US" smtClean="0"/>
              <a:pPr>
                <a:defRPr/>
              </a:pPr>
              <a:t>53</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946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Recentness - We tend to place more attention on more recent information and either ignore or forget more distant information </a:t>
            </a:r>
          </a:p>
          <a:p>
            <a:pPr marL="812800" indent="-812800">
              <a:spcBef>
                <a:spcPts val="1200"/>
              </a:spcBef>
              <a:buFont typeface="Arial" charset="0"/>
              <a:buChar char="•"/>
            </a:pPr>
            <a:r>
              <a:rPr lang="en-US" sz="2400" b="1">
                <a:solidFill>
                  <a:srgbClr val="0070C0"/>
                </a:solidFill>
              </a:rPr>
              <a:t>Repetition bias - A willingness to believe what we have been told most often and by the greatest number of different of sources </a:t>
            </a:r>
          </a:p>
          <a:p>
            <a:pPr marL="812800" indent="-812800">
              <a:spcBef>
                <a:spcPts val="1200"/>
              </a:spcBef>
              <a:buFont typeface="Arial" charset="0"/>
              <a:buChar char="•"/>
            </a:pPr>
            <a:r>
              <a:rPr lang="en-US" sz="2400" b="1">
                <a:solidFill>
                  <a:srgbClr val="0070C0"/>
                </a:solidFill>
              </a:rPr>
              <a:t>Anchoring and adjustment - Decisions are unduly influenced by initial information that shapes our view of subsequent information </a:t>
            </a:r>
          </a:p>
        </p:txBody>
      </p:sp>
    </p:spTree>
  </p:cSld>
  <p:clrMapOvr>
    <a:masterClrMapping/>
  </p:clrMapOvr>
  <p:transition spd="slow">
    <p:push/>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3.5.2.</a:t>
            </a:r>
            <a:r>
              <a:rPr lang="en-US" sz="3200" b="1" dirty="0">
                <a:solidFill>
                  <a:srgbClr val="FF33CC"/>
                </a:solidFill>
              </a:rPr>
              <a:t>	Biases</a:t>
            </a:r>
          </a:p>
        </p:txBody>
      </p:sp>
      <p:sp>
        <p:nvSpPr>
          <p:cNvPr id="4" name="Date Placeholder 3"/>
          <p:cNvSpPr>
            <a:spLocks noGrp="1"/>
          </p:cNvSpPr>
          <p:nvPr>
            <p:ph type="dt" sz="quarter" idx="10"/>
          </p:nvPr>
        </p:nvSpPr>
        <p:spPr/>
        <p:txBody>
          <a:bodyPr/>
          <a:lstStyle/>
          <a:p>
            <a:pPr>
              <a:defRPr/>
            </a:pPr>
            <a:fld id="{799D267A-D7B8-42A0-8189-138248049C27}" type="datetime9">
              <a:rPr lang="en-IN"/>
              <a:pPr>
                <a:defRPr/>
              </a:pPr>
              <a:t>23-07-2018 22:21:47</a:t>
            </a:fld>
            <a:endParaRPr lang="en-US"/>
          </a:p>
        </p:txBody>
      </p:sp>
      <p:sp>
        <p:nvSpPr>
          <p:cNvPr id="5" name="Slide Number Placeholder 4"/>
          <p:cNvSpPr>
            <a:spLocks noGrp="1"/>
          </p:cNvSpPr>
          <p:nvPr>
            <p:ph type="sldNum" sz="quarter" idx="12"/>
          </p:nvPr>
        </p:nvSpPr>
        <p:spPr/>
        <p:txBody>
          <a:bodyPr/>
          <a:lstStyle/>
          <a:p>
            <a:pPr>
              <a:defRPr/>
            </a:pPr>
            <a:fld id="{4B00A510-8079-4251-B259-4F3286D45BD9}" type="slidenum">
              <a:rPr lang="en-US" smtClean="0"/>
              <a:pPr>
                <a:defRPr/>
              </a:pPr>
              <a:t>54</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048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Group think - Peer pressure to conform to the opinions held by the group </a:t>
            </a:r>
          </a:p>
          <a:p>
            <a:pPr marL="812800" indent="-812800">
              <a:spcBef>
                <a:spcPts val="1200"/>
              </a:spcBef>
              <a:buFont typeface="Arial" charset="0"/>
              <a:buChar char="•"/>
            </a:pPr>
            <a:r>
              <a:rPr lang="en-US" sz="2400" b="1">
                <a:solidFill>
                  <a:srgbClr val="0070C0"/>
                </a:solidFill>
              </a:rPr>
              <a:t>Source credibility bias - We reject something if we have a bias against the person, organization, or group to which the person belongs: We are inclined to accept a statement by someone we like </a:t>
            </a:r>
          </a:p>
          <a:p>
            <a:pPr marL="812800" indent="-812800">
              <a:spcBef>
                <a:spcPts val="1200"/>
              </a:spcBef>
              <a:buFont typeface="Arial" charset="0"/>
              <a:buChar char="•"/>
            </a:pPr>
            <a:r>
              <a:rPr lang="en-US" sz="2400" b="1">
                <a:solidFill>
                  <a:srgbClr val="0070C0"/>
                </a:solidFill>
              </a:rPr>
              <a:t>Incremental decision making and escalating commitment - We look at a decision as a small step in a process and this tends to perpetuate a series of similar decisions</a:t>
            </a:r>
          </a:p>
        </p:txBody>
      </p:sp>
    </p:spTree>
  </p:cSld>
  <p:clrMapOvr>
    <a:masterClrMapping/>
  </p:clrMapOvr>
  <p:transition spd="slow">
    <p:push/>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3.5.2.</a:t>
            </a:r>
            <a:r>
              <a:rPr lang="en-US" sz="3200" b="1" dirty="0">
                <a:solidFill>
                  <a:srgbClr val="FF33CC"/>
                </a:solidFill>
              </a:rPr>
              <a:t>	Biases</a:t>
            </a:r>
          </a:p>
        </p:txBody>
      </p:sp>
      <p:sp>
        <p:nvSpPr>
          <p:cNvPr id="4" name="Date Placeholder 3"/>
          <p:cNvSpPr>
            <a:spLocks noGrp="1"/>
          </p:cNvSpPr>
          <p:nvPr>
            <p:ph type="dt" sz="quarter" idx="10"/>
          </p:nvPr>
        </p:nvSpPr>
        <p:spPr/>
        <p:txBody>
          <a:bodyPr/>
          <a:lstStyle/>
          <a:p>
            <a:pPr>
              <a:defRPr/>
            </a:pPr>
            <a:fld id="{58B1CB7D-5169-406B-BB40-E9534CF533AB}" type="datetime9">
              <a:rPr lang="en-IN"/>
              <a:pPr>
                <a:defRPr/>
              </a:pPr>
              <a:t>23-07-2018 22:21:53</a:t>
            </a:fld>
            <a:endParaRPr lang="en-US"/>
          </a:p>
        </p:txBody>
      </p:sp>
      <p:sp>
        <p:nvSpPr>
          <p:cNvPr id="5" name="Slide Number Placeholder 4"/>
          <p:cNvSpPr>
            <a:spLocks noGrp="1"/>
          </p:cNvSpPr>
          <p:nvPr>
            <p:ph type="sldNum" sz="quarter" idx="12"/>
          </p:nvPr>
        </p:nvSpPr>
        <p:spPr/>
        <p:txBody>
          <a:bodyPr/>
          <a:lstStyle/>
          <a:p>
            <a:pPr>
              <a:defRPr/>
            </a:pPr>
            <a:fld id="{E13B9DD0-4CF3-44D2-A35B-FEBAD11335B9}" type="slidenum">
              <a:rPr lang="en-US" smtClean="0"/>
              <a:pPr>
                <a:defRPr/>
              </a:pPr>
              <a:t>55</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1510" name="Rectangle 3"/>
          <p:cNvSpPr>
            <a:spLocks noChangeArrowheads="1"/>
          </p:cNvSpPr>
          <p:nvPr/>
        </p:nvSpPr>
        <p:spPr bwMode="auto">
          <a:xfrm>
            <a:off x="533400" y="1676400"/>
            <a:ext cx="7772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Inconsistency - The unwillingness to apply the same decision criteria in similar situations </a:t>
            </a:r>
          </a:p>
          <a:p>
            <a:pPr marL="812800" indent="-812800">
              <a:spcBef>
                <a:spcPts val="1200"/>
              </a:spcBef>
              <a:buFont typeface="Arial" charset="0"/>
              <a:buChar char="•"/>
            </a:pPr>
            <a:r>
              <a:rPr lang="en-US" sz="2400" b="1">
                <a:solidFill>
                  <a:srgbClr val="0070C0"/>
                </a:solidFill>
              </a:rPr>
              <a:t>Attribution asymmetry - We tend to attribute our success to our abilities and talents, but we attribute our failures to bad luck and external factors. We attribute other's success to good luck, and their failures to their mistakes. </a:t>
            </a:r>
          </a:p>
          <a:p>
            <a:pPr marL="812800" indent="-812800">
              <a:spcBef>
                <a:spcPts val="1200"/>
              </a:spcBef>
              <a:buFont typeface="Arial" charset="0"/>
              <a:buChar char="•"/>
            </a:pPr>
            <a:r>
              <a:rPr lang="en-US" sz="2400" b="1">
                <a:solidFill>
                  <a:srgbClr val="0070C0"/>
                </a:solidFill>
              </a:rPr>
              <a:t>Role fulfillment - We conform to the decision making expectations that others have of someone in our position. </a:t>
            </a:r>
          </a:p>
        </p:txBody>
      </p:sp>
    </p:spTree>
  </p:cSld>
  <p:clrMapOvr>
    <a:masterClrMapping/>
  </p:clrMapOvr>
  <p:transition spd="slow">
    <p:push/>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3.5.2.</a:t>
            </a:r>
            <a:r>
              <a:rPr lang="en-US" sz="3200" b="1" dirty="0">
                <a:solidFill>
                  <a:srgbClr val="FF33CC"/>
                </a:solidFill>
              </a:rPr>
              <a:t>	Biases</a:t>
            </a:r>
          </a:p>
        </p:txBody>
      </p:sp>
      <p:sp>
        <p:nvSpPr>
          <p:cNvPr id="4" name="Date Placeholder 3"/>
          <p:cNvSpPr>
            <a:spLocks noGrp="1"/>
          </p:cNvSpPr>
          <p:nvPr>
            <p:ph type="dt" sz="quarter" idx="10"/>
          </p:nvPr>
        </p:nvSpPr>
        <p:spPr/>
        <p:txBody>
          <a:bodyPr/>
          <a:lstStyle/>
          <a:p>
            <a:pPr>
              <a:defRPr/>
            </a:pPr>
            <a:fld id="{A369CB7C-A3BA-48B4-B241-0B005D06659F}" type="datetime9">
              <a:rPr lang="en-IN"/>
              <a:pPr>
                <a:defRPr/>
              </a:pPr>
              <a:t>23-07-2018 22:21:58</a:t>
            </a:fld>
            <a:endParaRPr lang="en-US"/>
          </a:p>
        </p:txBody>
      </p:sp>
      <p:sp>
        <p:nvSpPr>
          <p:cNvPr id="5" name="Slide Number Placeholder 4"/>
          <p:cNvSpPr>
            <a:spLocks noGrp="1"/>
          </p:cNvSpPr>
          <p:nvPr>
            <p:ph type="sldNum" sz="quarter" idx="12"/>
          </p:nvPr>
        </p:nvSpPr>
        <p:spPr/>
        <p:txBody>
          <a:bodyPr/>
          <a:lstStyle/>
          <a:p>
            <a:pPr>
              <a:defRPr/>
            </a:pPr>
            <a:fld id="{6EB90C86-3E32-4448-A6EA-0D1126B31ED2}" type="slidenum">
              <a:rPr lang="en-US" smtClean="0"/>
              <a:pPr>
                <a:defRPr/>
              </a:pPr>
              <a:t>56</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253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Underestimating uncertainty and the illusion of control - We tend to underestimate future uncertainty because we tend to believe we have more control over events than we really do. We believe we have control to minimize potential problems in our decisions. </a:t>
            </a:r>
          </a:p>
          <a:p>
            <a:pPr marL="812800" indent="-812800">
              <a:spcBef>
                <a:spcPts val="1200"/>
              </a:spcBef>
              <a:buFont typeface="Arial" charset="0"/>
              <a:buChar char="•"/>
            </a:pPr>
            <a:r>
              <a:rPr lang="en-US" sz="2400" b="1">
                <a:solidFill>
                  <a:srgbClr val="0070C0"/>
                </a:solidFill>
              </a:rPr>
              <a:t>Faulty generalizations - In order to simplify an extremely complex world, we tend to group things and people. These simplifying generalizations can bias decision making processes. </a:t>
            </a:r>
          </a:p>
        </p:txBody>
      </p:sp>
    </p:spTree>
  </p:cSld>
  <p:clrMapOvr>
    <a:masterClrMapping/>
  </p:clrMapOvr>
  <p:transition spd="slow">
    <p:push/>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3.5.2.</a:t>
            </a:r>
            <a:r>
              <a:rPr lang="en-US" sz="3200" b="1" dirty="0">
                <a:solidFill>
                  <a:srgbClr val="FF33CC"/>
                </a:solidFill>
              </a:rPr>
              <a:t>	Biases</a:t>
            </a:r>
          </a:p>
        </p:txBody>
      </p:sp>
      <p:sp>
        <p:nvSpPr>
          <p:cNvPr id="4" name="Date Placeholder 3"/>
          <p:cNvSpPr>
            <a:spLocks noGrp="1"/>
          </p:cNvSpPr>
          <p:nvPr>
            <p:ph type="dt" sz="quarter" idx="10"/>
          </p:nvPr>
        </p:nvSpPr>
        <p:spPr/>
        <p:txBody>
          <a:bodyPr/>
          <a:lstStyle/>
          <a:p>
            <a:pPr>
              <a:defRPr/>
            </a:pPr>
            <a:fld id="{F9A2EAFE-4483-4464-994D-88B4BEBE26CA}" type="datetime9">
              <a:rPr lang="en-IN"/>
              <a:pPr>
                <a:defRPr/>
              </a:pPr>
              <a:t>23-07-2018 22:22:04</a:t>
            </a:fld>
            <a:endParaRPr lang="en-US"/>
          </a:p>
        </p:txBody>
      </p:sp>
      <p:sp>
        <p:nvSpPr>
          <p:cNvPr id="5" name="Slide Number Placeholder 4"/>
          <p:cNvSpPr>
            <a:spLocks noGrp="1"/>
          </p:cNvSpPr>
          <p:nvPr>
            <p:ph type="sldNum" sz="quarter" idx="12"/>
          </p:nvPr>
        </p:nvSpPr>
        <p:spPr/>
        <p:txBody>
          <a:bodyPr/>
          <a:lstStyle/>
          <a:p>
            <a:pPr>
              <a:defRPr/>
            </a:pPr>
            <a:fld id="{2BC7D2A9-E403-4B02-A50A-064691969EF8}" type="slidenum">
              <a:rPr lang="en-US" smtClean="0"/>
              <a:pPr>
                <a:defRPr/>
              </a:pPr>
              <a:t>57</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355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Ascription of causality - We tend to ascribe causation even when the evidence only suggests correlation. Just because birds fly to the equatorial regions when the trees lose their leaves, does not mean that the birds migrate because the trees lose their leaves.</a:t>
            </a:r>
            <a:endParaRPr lang="en-US" sz="2400" b="1">
              <a:solidFill>
                <a:srgbClr val="800000"/>
              </a:solidFill>
            </a:endParaRPr>
          </a:p>
        </p:txBody>
      </p:sp>
    </p:spTree>
  </p:cSld>
  <p:clrMapOvr>
    <a:masterClrMapping/>
  </p:clrMapOvr>
  <p:transition spd="slow">
    <p:push/>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3.5.3.</a:t>
            </a:r>
            <a:r>
              <a:rPr lang="en-US" sz="3200" b="1" dirty="0">
                <a:solidFill>
                  <a:srgbClr val="FF33CC"/>
                </a:solidFill>
              </a:rPr>
              <a:t>	Stereotyping</a:t>
            </a:r>
          </a:p>
        </p:txBody>
      </p:sp>
      <p:sp>
        <p:nvSpPr>
          <p:cNvPr id="4" name="Date Placeholder 3"/>
          <p:cNvSpPr>
            <a:spLocks noGrp="1"/>
          </p:cNvSpPr>
          <p:nvPr>
            <p:ph type="dt" sz="quarter" idx="10"/>
          </p:nvPr>
        </p:nvSpPr>
        <p:spPr/>
        <p:txBody>
          <a:bodyPr/>
          <a:lstStyle/>
          <a:p>
            <a:pPr>
              <a:defRPr/>
            </a:pPr>
            <a:fld id="{00C66968-7D5F-410D-BC74-B57804B0C3C6}" type="datetime9">
              <a:rPr lang="en-IN"/>
              <a:pPr>
                <a:defRPr/>
              </a:pPr>
              <a:t>23-07-2018 22:22:10</a:t>
            </a:fld>
            <a:endParaRPr lang="en-US"/>
          </a:p>
        </p:txBody>
      </p:sp>
      <p:sp>
        <p:nvSpPr>
          <p:cNvPr id="5" name="Slide Number Placeholder 4"/>
          <p:cNvSpPr>
            <a:spLocks noGrp="1"/>
          </p:cNvSpPr>
          <p:nvPr>
            <p:ph type="sldNum" sz="quarter" idx="12"/>
          </p:nvPr>
        </p:nvSpPr>
        <p:spPr/>
        <p:txBody>
          <a:bodyPr/>
          <a:lstStyle/>
          <a:p>
            <a:pPr>
              <a:defRPr/>
            </a:pPr>
            <a:fld id="{1135313D-70FE-42D0-B71C-AFFB75FCE654}" type="slidenum">
              <a:rPr lang="en-US" smtClean="0"/>
              <a:pPr>
                <a:defRPr/>
              </a:pPr>
              <a:t>58</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458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Stereotype is a simplified mental picture of an individual or group of people who share certain characteristic (or stereotypical) qualities. </a:t>
            </a:r>
          </a:p>
          <a:p>
            <a:pPr marL="812800" indent="-812800">
              <a:spcBef>
                <a:spcPts val="1200"/>
              </a:spcBef>
              <a:buFont typeface="Arial" charset="0"/>
              <a:buChar char="•"/>
            </a:pPr>
            <a:r>
              <a:rPr lang="en-US" sz="2400" b="1">
                <a:solidFill>
                  <a:srgbClr val="0070C0"/>
                </a:solidFill>
              </a:rPr>
              <a:t>Stereotypes are a relatively value-neutral categorization of behaviour. </a:t>
            </a:r>
          </a:p>
          <a:p>
            <a:pPr marL="812800" indent="-812800">
              <a:spcBef>
                <a:spcPts val="1200"/>
              </a:spcBef>
              <a:buFont typeface="Arial" charset="0"/>
              <a:buChar char="•"/>
            </a:pPr>
            <a:r>
              <a:rPr lang="en-US" sz="2400" b="1">
                <a:solidFill>
                  <a:srgbClr val="0070C0"/>
                </a:solidFill>
              </a:rPr>
              <a:t>Common stereotypes include a variety of allegations about various racial groups, predictions of behaviour based on social status and wealth and allegations based on sex.</a:t>
            </a:r>
          </a:p>
        </p:txBody>
      </p:sp>
    </p:spTree>
  </p:cSld>
  <p:clrMapOvr>
    <a:masterClrMapping/>
  </p:clrMapOvr>
  <p:transition spd="slow">
    <p:push/>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3.5.3.</a:t>
            </a:r>
            <a:r>
              <a:rPr lang="en-US" sz="3200" b="1" dirty="0">
                <a:solidFill>
                  <a:srgbClr val="FF33CC"/>
                </a:solidFill>
              </a:rPr>
              <a:t>	Stereotyping</a:t>
            </a:r>
          </a:p>
        </p:txBody>
      </p:sp>
      <p:sp>
        <p:nvSpPr>
          <p:cNvPr id="4" name="Date Placeholder 3"/>
          <p:cNvSpPr>
            <a:spLocks noGrp="1"/>
          </p:cNvSpPr>
          <p:nvPr>
            <p:ph type="dt" sz="quarter" idx="10"/>
          </p:nvPr>
        </p:nvSpPr>
        <p:spPr/>
        <p:txBody>
          <a:bodyPr/>
          <a:lstStyle/>
          <a:p>
            <a:pPr>
              <a:defRPr/>
            </a:pPr>
            <a:fld id="{00106D58-7CCB-44BD-8594-F747C1A522AA}" type="datetime9">
              <a:rPr lang="en-IN"/>
              <a:pPr>
                <a:defRPr/>
              </a:pPr>
              <a:t>23-07-2018 22:22:21</a:t>
            </a:fld>
            <a:endParaRPr lang="en-US"/>
          </a:p>
        </p:txBody>
      </p:sp>
      <p:sp>
        <p:nvSpPr>
          <p:cNvPr id="5" name="Slide Number Placeholder 4"/>
          <p:cNvSpPr>
            <a:spLocks noGrp="1"/>
          </p:cNvSpPr>
          <p:nvPr>
            <p:ph type="sldNum" sz="quarter" idx="12"/>
          </p:nvPr>
        </p:nvSpPr>
        <p:spPr/>
        <p:txBody>
          <a:bodyPr/>
          <a:lstStyle/>
          <a:p>
            <a:pPr>
              <a:defRPr/>
            </a:pPr>
            <a:fld id="{5EB42DB9-D3B1-41F8-B952-F2514A155CFE}" type="slidenum">
              <a:rPr lang="en-US" smtClean="0"/>
              <a:pPr>
                <a:defRPr/>
              </a:pPr>
              <a:t>59</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560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Stereotypes are common in the world of drama, where they are often used as a form of dramatic shorthand.</a:t>
            </a:r>
          </a:p>
          <a:p>
            <a:pPr marL="812800" indent="-812800">
              <a:spcBef>
                <a:spcPts val="1200"/>
              </a:spcBef>
              <a:buFont typeface="Arial" charset="0"/>
              <a:buChar char="•"/>
            </a:pPr>
            <a:r>
              <a:rPr lang="en-US" sz="2400" b="1">
                <a:solidFill>
                  <a:srgbClr val="0070C0"/>
                </a:solidFill>
              </a:rPr>
              <a:t>Throughout history, storytellers have drawn from stereotypical characters and situations, in order to quickly connect the audience with new tales.</a:t>
            </a:r>
          </a:p>
          <a:p>
            <a:pPr marL="812800" indent="-812800">
              <a:spcBef>
                <a:spcPts val="1200"/>
              </a:spcBef>
              <a:buFont typeface="Arial" charset="0"/>
              <a:buChar char="•"/>
            </a:pPr>
            <a:r>
              <a:rPr lang="en-US" sz="2400" b="1">
                <a:solidFill>
                  <a:srgbClr val="0070C0"/>
                </a:solidFill>
              </a:rPr>
              <a:t>The word stereotype originated in the world of printing; it was originally a duplicate impression of an original typographical element, used for printing instead of the original. </a:t>
            </a:r>
          </a:p>
        </p:txBody>
      </p:sp>
    </p:spTree>
  </p:cSld>
  <p:clrMapOvr>
    <a:masterClrMapping/>
  </p:clrMapOvr>
  <p:transition spd="slow">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3.1.1 </a:t>
            </a:r>
            <a:r>
              <a:rPr lang="en-US" sz="3200" b="1" dirty="0">
                <a:solidFill>
                  <a:srgbClr val="FF33CC"/>
                </a:solidFill>
              </a:rPr>
              <a:t>		Learning</a:t>
            </a:r>
          </a:p>
        </p:txBody>
      </p:sp>
      <p:sp>
        <p:nvSpPr>
          <p:cNvPr id="4" name="Date Placeholder 3"/>
          <p:cNvSpPr>
            <a:spLocks noGrp="1"/>
          </p:cNvSpPr>
          <p:nvPr>
            <p:ph type="dt" sz="quarter" idx="10"/>
          </p:nvPr>
        </p:nvSpPr>
        <p:spPr/>
        <p:txBody>
          <a:bodyPr/>
          <a:lstStyle/>
          <a:p>
            <a:pPr>
              <a:defRPr/>
            </a:pPr>
            <a:fld id="{5D108719-3BA3-4EC8-AC5F-182736DDFFE2}" type="datetime9">
              <a:rPr lang="en-IN"/>
              <a:pPr>
                <a:defRPr/>
              </a:pPr>
              <a:t>23-07-2018 22:07:50</a:t>
            </a:fld>
            <a:endParaRPr lang="en-US"/>
          </a:p>
        </p:txBody>
      </p:sp>
      <p:sp>
        <p:nvSpPr>
          <p:cNvPr id="5" name="Slide Number Placeholder 4"/>
          <p:cNvSpPr>
            <a:spLocks noGrp="1"/>
          </p:cNvSpPr>
          <p:nvPr>
            <p:ph type="sldNum" sz="quarter" idx="12"/>
          </p:nvPr>
        </p:nvSpPr>
        <p:spPr/>
        <p:txBody>
          <a:bodyPr/>
          <a:lstStyle/>
          <a:p>
            <a:pPr>
              <a:defRPr/>
            </a:pPr>
            <a:fld id="{06E01A45-8503-44EC-9429-A6A836A56A65}" type="slidenum">
              <a:rPr lang="en-US" smtClean="0"/>
              <a:pPr>
                <a:defRPr/>
              </a:pPr>
              <a:t>6</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4608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Learning is the process which develops or changes the behaviour of the learner to a degree of permanence, usually with the intervention of an educator. </a:t>
            </a:r>
          </a:p>
          <a:p>
            <a:pPr marL="812800" indent="-812800">
              <a:spcBef>
                <a:spcPts val="1200"/>
              </a:spcBef>
              <a:buFont typeface="Arial" charset="0"/>
              <a:buChar char="•"/>
            </a:pPr>
            <a:r>
              <a:rPr lang="en-US" sz="2400" b="1">
                <a:solidFill>
                  <a:srgbClr val="0070C0"/>
                </a:solidFill>
              </a:rPr>
              <a:t>Learning involves the child in totality and relates to the acquisition of facts and modification of concepts, principles, attitudes, emotions and skills. </a:t>
            </a:r>
          </a:p>
          <a:p>
            <a:pPr marL="812800" indent="-812800">
              <a:spcBef>
                <a:spcPts val="1200"/>
              </a:spcBef>
              <a:buFont typeface="Arial" charset="0"/>
              <a:buChar char="•"/>
            </a:pPr>
            <a:r>
              <a:rPr lang="en-US" sz="2400" b="1">
                <a:solidFill>
                  <a:srgbClr val="0070C0"/>
                </a:solidFill>
              </a:rPr>
              <a:t>Learning refers to acquiring new concepts, new skills and new knowledge to perform a job. </a:t>
            </a:r>
          </a:p>
        </p:txBody>
      </p:sp>
    </p:spTree>
  </p:cSld>
  <p:clrMapOvr>
    <a:masterClrMapping/>
  </p:clrMapOvr>
  <p:transition spd="slow">
    <p:push/>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3.5.3.</a:t>
            </a:r>
            <a:r>
              <a:rPr lang="en-US" sz="3200" b="1" dirty="0">
                <a:solidFill>
                  <a:srgbClr val="FF33CC"/>
                </a:solidFill>
              </a:rPr>
              <a:t>	Stereotyping</a:t>
            </a:r>
          </a:p>
        </p:txBody>
      </p:sp>
      <p:sp>
        <p:nvSpPr>
          <p:cNvPr id="4" name="Date Placeholder 3"/>
          <p:cNvSpPr>
            <a:spLocks noGrp="1"/>
          </p:cNvSpPr>
          <p:nvPr>
            <p:ph type="dt" sz="quarter" idx="10"/>
          </p:nvPr>
        </p:nvSpPr>
        <p:spPr/>
        <p:txBody>
          <a:bodyPr/>
          <a:lstStyle/>
          <a:p>
            <a:pPr>
              <a:defRPr/>
            </a:pPr>
            <a:fld id="{1776965D-D2E9-46B5-8ACA-12766A95CA30}" type="datetime9">
              <a:rPr lang="en-IN"/>
              <a:pPr>
                <a:defRPr/>
              </a:pPr>
              <a:t>23-07-2018 22:22:26</a:t>
            </a:fld>
            <a:endParaRPr lang="en-US"/>
          </a:p>
        </p:txBody>
      </p:sp>
      <p:sp>
        <p:nvSpPr>
          <p:cNvPr id="5" name="Slide Number Placeholder 4"/>
          <p:cNvSpPr>
            <a:spLocks noGrp="1"/>
          </p:cNvSpPr>
          <p:nvPr>
            <p:ph type="sldNum" sz="quarter" idx="12"/>
          </p:nvPr>
        </p:nvSpPr>
        <p:spPr/>
        <p:txBody>
          <a:bodyPr/>
          <a:lstStyle/>
          <a:p>
            <a:pPr>
              <a:defRPr/>
            </a:pPr>
            <a:fld id="{9B775114-718A-4B49-BFC1-CC6370CA6526}" type="slidenum">
              <a:rPr lang="en-US" smtClean="0"/>
              <a:pPr>
                <a:defRPr/>
              </a:pPr>
              <a:t>60</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663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Over time, this became a metaphor for any set of ideas repeated identically, en masse, with no changes. </a:t>
            </a:r>
          </a:p>
          <a:p>
            <a:pPr marL="812800" indent="-812800">
              <a:spcBef>
                <a:spcPts val="1200"/>
              </a:spcBef>
              <a:buFont typeface="Arial" charset="0"/>
              <a:buChar char="•"/>
            </a:pPr>
            <a:r>
              <a:rPr lang="en-US" sz="2400" b="1">
                <a:solidFill>
                  <a:srgbClr val="0070C0"/>
                </a:solidFill>
              </a:rPr>
              <a:t>Social stereotypes are usually for the purpose of making quick judgements about people. </a:t>
            </a:r>
          </a:p>
          <a:p>
            <a:pPr marL="812800" indent="-812800">
              <a:spcBef>
                <a:spcPts val="1200"/>
              </a:spcBef>
              <a:buFont typeface="Arial" charset="0"/>
              <a:buChar char="•"/>
            </a:pPr>
            <a:r>
              <a:rPr lang="en-US" sz="2400" b="1">
                <a:solidFill>
                  <a:srgbClr val="0070C0"/>
                </a:solidFill>
              </a:rPr>
              <a:t>The housewife-mother subcategory defines cultural expectations about what a mother is supposed to be. Housewife-mothers are taken as better examples of mothers than non-housewife-mothers.</a:t>
            </a:r>
          </a:p>
        </p:txBody>
      </p:sp>
    </p:spTree>
  </p:cSld>
  <p:clrMapOvr>
    <a:masterClrMapping/>
  </p:clrMapOvr>
  <p:transition spd="slow">
    <p:push/>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3.5.3.</a:t>
            </a:r>
            <a:r>
              <a:rPr lang="en-US" sz="3200" b="1" dirty="0">
                <a:solidFill>
                  <a:srgbClr val="FF33CC"/>
                </a:solidFill>
              </a:rPr>
              <a:t>	Stereotyping</a:t>
            </a:r>
          </a:p>
        </p:txBody>
      </p:sp>
      <p:sp>
        <p:nvSpPr>
          <p:cNvPr id="4" name="Date Placeholder 3"/>
          <p:cNvSpPr>
            <a:spLocks noGrp="1"/>
          </p:cNvSpPr>
          <p:nvPr>
            <p:ph type="dt" sz="quarter" idx="10"/>
          </p:nvPr>
        </p:nvSpPr>
        <p:spPr/>
        <p:txBody>
          <a:bodyPr/>
          <a:lstStyle/>
          <a:p>
            <a:pPr>
              <a:defRPr/>
            </a:pPr>
            <a:fld id="{01F4BD15-7E3D-444D-8AF7-AD65166673FE}" type="datetime9">
              <a:rPr lang="en-IN"/>
              <a:pPr>
                <a:defRPr/>
              </a:pPr>
              <a:t>23-07-2018 22:22:32</a:t>
            </a:fld>
            <a:endParaRPr lang="en-US"/>
          </a:p>
        </p:txBody>
      </p:sp>
      <p:sp>
        <p:nvSpPr>
          <p:cNvPr id="5" name="Slide Number Placeholder 4"/>
          <p:cNvSpPr>
            <a:spLocks noGrp="1"/>
          </p:cNvSpPr>
          <p:nvPr>
            <p:ph type="sldNum" sz="quarter" idx="12"/>
          </p:nvPr>
        </p:nvSpPr>
        <p:spPr/>
        <p:txBody>
          <a:bodyPr/>
          <a:lstStyle/>
          <a:p>
            <a:pPr>
              <a:defRPr/>
            </a:pPr>
            <a:fld id="{AB2FF366-27BC-4CDF-9408-33FF8BB4E9AD}" type="slidenum">
              <a:rPr lang="en-US" smtClean="0"/>
              <a:pPr>
                <a:defRPr/>
              </a:pPr>
              <a:t>61</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765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Advocates for public policy changes often have to overcome social stereotypes, while opponents of public policy changes often seek to reinforce </a:t>
            </a:r>
            <a:r>
              <a:rPr lang="en-US" sz="2400" b="1" dirty="0" smtClean="0">
                <a:solidFill>
                  <a:srgbClr val="0070C0"/>
                </a:solidFill>
              </a:rPr>
              <a:t>them. </a:t>
            </a:r>
            <a:endParaRPr lang="en-US" sz="2400" b="1" dirty="0">
              <a:solidFill>
                <a:srgbClr val="0070C0"/>
              </a:solidFill>
            </a:endParaRPr>
          </a:p>
          <a:p>
            <a:pPr marL="812800" indent="-812800">
              <a:spcBef>
                <a:spcPts val="1200"/>
              </a:spcBef>
              <a:buFont typeface="Arial" charset="0"/>
              <a:buChar char="•"/>
            </a:pPr>
            <a:r>
              <a:rPr lang="en-US" sz="2400" b="1" dirty="0">
                <a:solidFill>
                  <a:srgbClr val="0070C0"/>
                </a:solidFill>
              </a:rPr>
              <a:t>Stereotypes invariably refer in a generalized manner to - often arbitrary - groups of people, usually minorities. </a:t>
            </a:r>
          </a:p>
          <a:p>
            <a:pPr marL="812800" indent="-812800">
              <a:spcBef>
                <a:spcPts val="1200"/>
              </a:spcBef>
              <a:buFont typeface="Arial" charset="0"/>
              <a:buChar char="•"/>
            </a:pPr>
            <a:r>
              <a:rPr lang="en-US" sz="2400" b="1" dirty="0">
                <a:solidFill>
                  <a:srgbClr val="0070C0"/>
                </a:solidFill>
              </a:rPr>
              <a:t>"Nazi Germany", "Communist Russia/China", and "Revolutionary France" are all forms of group-speak.</a:t>
            </a:r>
          </a:p>
        </p:txBody>
      </p:sp>
    </p:spTree>
  </p:cSld>
  <p:clrMapOvr>
    <a:masterClrMapping/>
  </p:clrMapOvr>
  <p:transition spd="slow">
    <p:push/>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3.5.3.</a:t>
            </a:r>
            <a:r>
              <a:rPr lang="en-US" sz="3200" b="1" dirty="0">
                <a:solidFill>
                  <a:srgbClr val="FF33CC"/>
                </a:solidFill>
              </a:rPr>
              <a:t>	Stereotyping</a:t>
            </a:r>
          </a:p>
        </p:txBody>
      </p:sp>
      <p:sp>
        <p:nvSpPr>
          <p:cNvPr id="4" name="Date Placeholder 3"/>
          <p:cNvSpPr>
            <a:spLocks noGrp="1"/>
          </p:cNvSpPr>
          <p:nvPr>
            <p:ph type="dt" sz="quarter" idx="10"/>
          </p:nvPr>
        </p:nvSpPr>
        <p:spPr/>
        <p:txBody>
          <a:bodyPr/>
          <a:lstStyle/>
          <a:p>
            <a:pPr>
              <a:defRPr/>
            </a:pPr>
            <a:fld id="{2C05805C-03DA-4E39-BA81-55E0F294572B}" type="datetime9">
              <a:rPr lang="en-IN"/>
              <a:pPr>
                <a:defRPr/>
              </a:pPr>
              <a:t>23-07-2018 22:22:37</a:t>
            </a:fld>
            <a:endParaRPr lang="en-US"/>
          </a:p>
        </p:txBody>
      </p:sp>
      <p:sp>
        <p:nvSpPr>
          <p:cNvPr id="5" name="Slide Number Placeholder 4"/>
          <p:cNvSpPr>
            <a:spLocks noGrp="1"/>
          </p:cNvSpPr>
          <p:nvPr>
            <p:ph type="sldNum" sz="quarter" idx="12"/>
          </p:nvPr>
        </p:nvSpPr>
        <p:spPr/>
        <p:txBody>
          <a:bodyPr/>
          <a:lstStyle/>
          <a:p>
            <a:pPr>
              <a:defRPr/>
            </a:pPr>
            <a:fld id="{F2258405-E13A-4BFD-BD60-A3F8FD63DE78}" type="slidenum">
              <a:rPr lang="en-US" smtClean="0"/>
              <a:pPr>
                <a:defRPr/>
              </a:pPr>
              <a:t>62</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867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Stereotypes are rigid and resistant to change even in the face of compelling new evidence.</a:t>
            </a:r>
          </a:p>
          <a:p>
            <a:pPr marL="812800" indent="-812800">
              <a:spcBef>
                <a:spcPts val="1200"/>
              </a:spcBef>
              <a:buFont typeface="Arial" charset="0"/>
              <a:buChar char="•"/>
            </a:pPr>
            <a:r>
              <a:rPr lang="en-US" sz="2400" b="1">
                <a:solidFill>
                  <a:srgbClr val="0070C0"/>
                </a:solidFill>
              </a:rPr>
              <a:t>Stereotypes foster intra-group homogeneity. Stereotypes cast certain individuals as exceptions or deviants - 'though you are Jewish, you don't behave as a Jew would, you are different'.</a:t>
            </a:r>
          </a:p>
          <a:p>
            <a:pPr marL="812800" indent="-812800">
              <a:spcBef>
                <a:spcPts val="1200"/>
              </a:spcBef>
              <a:buFont typeface="Arial" charset="0"/>
              <a:buChar char="•"/>
            </a:pPr>
            <a:r>
              <a:rPr lang="en-US" sz="2400" b="1">
                <a:solidFill>
                  <a:srgbClr val="0070C0"/>
                </a:solidFill>
              </a:rPr>
              <a:t>Stereotypes purport to proffer immutable rules applicable to all the members of the group. </a:t>
            </a:r>
          </a:p>
        </p:txBody>
      </p:sp>
    </p:spTree>
  </p:cSld>
  <p:clrMapOvr>
    <a:masterClrMapping/>
  </p:clrMapOvr>
  <p:transition spd="slow">
    <p:push/>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3.5.3.</a:t>
            </a:r>
            <a:r>
              <a:rPr lang="en-US" sz="3200" b="1" dirty="0">
                <a:solidFill>
                  <a:srgbClr val="FF33CC"/>
                </a:solidFill>
              </a:rPr>
              <a:t>	Stereotyping</a:t>
            </a:r>
          </a:p>
        </p:txBody>
      </p:sp>
      <p:sp>
        <p:nvSpPr>
          <p:cNvPr id="4" name="Date Placeholder 3"/>
          <p:cNvSpPr>
            <a:spLocks noGrp="1"/>
          </p:cNvSpPr>
          <p:nvPr>
            <p:ph type="dt" sz="quarter" idx="10"/>
          </p:nvPr>
        </p:nvSpPr>
        <p:spPr/>
        <p:txBody>
          <a:bodyPr/>
          <a:lstStyle/>
          <a:p>
            <a:pPr>
              <a:defRPr/>
            </a:pPr>
            <a:fld id="{C3575EA5-B97B-4342-99C5-714948042790}" type="datetime9">
              <a:rPr lang="en-IN"/>
              <a:pPr>
                <a:defRPr/>
              </a:pPr>
              <a:t>23-07-2018 22:22:42</a:t>
            </a:fld>
            <a:endParaRPr lang="en-US"/>
          </a:p>
        </p:txBody>
      </p:sp>
      <p:sp>
        <p:nvSpPr>
          <p:cNvPr id="5" name="Slide Number Placeholder 4"/>
          <p:cNvSpPr>
            <a:spLocks noGrp="1"/>
          </p:cNvSpPr>
          <p:nvPr>
            <p:ph type="sldNum" sz="quarter" idx="12"/>
          </p:nvPr>
        </p:nvSpPr>
        <p:spPr/>
        <p:txBody>
          <a:bodyPr/>
          <a:lstStyle/>
          <a:p>
            <a:pPr>
              <a:defRPr/>
            </a:pPr>
            <a:fld id="{2EB22E95-CF8B-4C50-831A-ED3FA38B728B}" type="slidenum">
              <a:rPr lang="en-US" smtClean="0"/>
              <a:pPr>
                <a:defRPr/>
              </a:pPr>
              <a:t>63</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970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Stereotypes develop easily, rigidify surreptitiously, and operate reflexively, providing simple, comfortable, convenient bases for making personal sense of the world. </a:t>
            </a:r>
          </a:p>
          <a:p>
            <a:pPr marL="812800" indent="-812800">
              <a:spcBef>
                <a:spcPts val="1200"/>
              </a:spcBef>
              <a:buFont typeface="Arial" charset="0"/>
              <a:buChar char="•"/>
            </a:pPr>
            <a:r>
              <a:rPr lang="en-US" sz="2400" b="1">
                <a:solidFill>
                  <a:srgbClr val="0070C0"/>
                </a:solidFill>
              </a:rPr>
              <a:t>Stereotypes form the core of racism, sexism, homophobia, and other forms of xenophobia (racial intolerance). </a:t>
            </a:r>
          </a:p>
          <a:p>
            <a:pPr marL="812800" indent="-812800">
              <a:spcBef>
                <a:spcPts val="1200"/>
              </a:spcBef>
              <a:buFont typeface="Arial" charset="0"/>
              <a:buChar char="•"/>
            </a:pPr>
            <a:r>
              <a:rPr lang="en-US" sz="2400" b="1">
                <a:solidFill>
                  <a:srgbClr val="0070C0"/>
                </a:solidFill>
              </a:rPr>
              <a:t>Stereotypes determine the content and thrust of prejudices and propel their advocates to take action against minorities. </a:t>
            </a:r>
          </a:p>
        </p:txBody>
      </p:sp>
    </p:spTree>
  </p:cSld>
  <p:clrMapOvr>
    <a:masterClrMapping/>
  </p:clrMapOvr>
  <p:transition spd="slow">
    <p:push/>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3.5.3.</a:t>
            </a:r>
            <a:r>
              <a:rPr lang="en-US" sz="3200" b="1" dirty="0">
                <a:solidFill>
                  <a:srgbClr val="FF33CC"/>
                </a:solidFill>
              </a:rPr>
              <a:t>	Stereotyping</a:t>
            </a:r>
          </a:p>
        </p:txBody>
      </p:sp>
      <p:sp>
        <p:nvSpPr>
          <p:cNvPr id="4" name="Date Placeholder 3"/>
          <p:cNvSpPr>
            <a:spLocks noGrp="1"/>
          </p:cNvSpPr>
          <p:nvPr>
            <p:ph type="dt" sz="quarter" idx="10"/>
          </p:nvPr>
        </p:nvSpPr>
        <p:spPr/>
        <p:txBody>
          <a:bodyPr/>
          <a:lstStyle/>
          <a:p>
            <a:pPr>
              <a:defRPr/>
            </a:pPr>
            <a:fld id="{DFAB7A1F-BC81-4202-8BCC-A982D50A3AF6}" type="datetime9">
              <a:rPr lang="en-IN"/>
              <a:pPr>
                <a:defRPr/>
              </a:pPr>
              <a:t>23-07-2018 22:22:47</a:t>
            </a:fld>
            <a:endParaRPr lang="en-US"/>
          </a:p>
        </p:txBody>
      </p:sp>
      <p:sp>
        <p:nvSpPr>
          <p:cNvPr id="5" name="Slide Number Placeholder 4"/>
          <p:cNvSpPr>
            <a:spLocks noGrp="1"/>
          </p:cNvSpPr>
          <p:nvPr>
            <p:ph type="sldNum" sz="quarter" idx="12"/>
          </p:nvPr>
        </p:nvSpPr>
        <p:spPr/>
        <p:txBody>
          <a:bodyPr/>
          <a:lstStyle/>
          <a:p>
            <a:pPr>
              <a:defRPr/>
            </a:pPr>
            <a:fld id="{CEB16C91-2257-4983-900B-BB5C3CBE2368}" type="slidenum">
              <a:rPr lang="en-US" smtClean="0"/>
              <a:pPr>
                <a:defRPr/>
              </a:pPr>
              <a:t>64</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30726" name="Rectangle 3"/>
          <p:cNvSpPr>
            <a:spLocks noChangeArrowheads="1"/>
          </p:cNvSpPr>
          <p:nvPr/>
        </p:nvSpPr>
        <p:spPr bwMode="auto">
          <a:xfrm>
            <a:off x="381000" y="1676400"/>
            <a:ext cx="82296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It is also claimed that stereotyping reduces the quality of life, lowers the expectations, and curbs the accomplishments of its victims. </a:t>
            </a:r>
          </a:p>
          <a:p>
            <a:pPr marL="812800" indent="-812800">
              <a:spcBef>
                <a:spcPts val="1200"/>
              </a:spcBef>
              <a:buFont typeface="Arial" charset="0"/>
              <a:buChar char="•"/>
            </a:pPr>
            <a:r>
              <a:rPr lang="en-US" sz="2400" b="1">
                <a:solidFill>
                  <a:srgbClr val="0070C0"/>
                </a:solidFill>
              </a:rPr>
              <a:t>Stereotypes are selective filters. Supporting data is hoarded and information to the contrary is ignored. Blacks are supposed to have superior musical and athletic skills. Jews are thought to be brainier in science and shrewder in business. Gays are sensitive and compassionate. And negative stereotypes are attached even to positive social roles - athletes are dumb and violent, soldiers inflexible and programmed.</a:t>
            </a:r>
          </a:p>
        </p:txBody>
      </p:sp>
    </p:spTree>
  </p:cSld>
  <p:clrMapOvr>
    <a:masterClrMapping/>
  </p:clrMapOvr>
  <p:transition spd="slow">
    <p:push/>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381000"/>
            <a:ext cx="9144000" cy="1447800"/>
          </a:xfrm>
          <a:prstGeom prst="rect">
            <a:avLst/>
          </a:prstGeom>
          <a:noFill/>
          <a:ln w="9525">
            <a:noFill/>
            <a:miter lim="800000"/>
            <a:headEnd/>
            <a:tailEnd/>
          </a:ln>
        </p:spPr>
        <p:txBody>
          <a:bodyPr anchor="ctr"/>
          <a:lstStyle/>
          <a:p>
            <a:pPr algn="ctr"/>
            <a:r>
              <a:rPr lang="en-US" sz="3200" b="1" dirty="0" smtClean="0">
                <a:solidFill>
                  <a:srgbClr val="FF33CC"/>
                </a:solidFill>
              </a:rPr>
              <a:t>3.5.3.</a:t>
            </a:r>
            <a:r>
              <a:rPr lang="en-US" sz="3200" b="1" dirty="0">
                <a:solidFill>
                  <a:srgbClr val="FF33CC"/>
                </a:solidFill>
              </a:rPr>
              <a:t>	Stereotyping</a:t>
            </a:r>
          </a:p>
        </p:txBody>
      </p:sp>
      <p:sp>
        <p:nvSpPr>
          <p:cNvPr id="4" name="Date Placeholder 3"/>
          <p:cNvSpPr>
            <a:spLocks noGrp="1"/>
          </p:cNvSpPr>
          <p:nvPr>
            <p:ph type="dt" sz="quarter" idx="10"/>
          </p:nvPr>
        </p:nvSpPr>
        <p:spPr/>
        <p:txBody>
          <a:bodyPr/>
          <a:lstStyle/>
          <a:p>
            <a:pPr>
              <a:defRPr/>
            </a:pPr>
            <a:fld id="{9F7EABF4-7DE2-47DE-9DF6-78FF4C7729FD}" type="datetime9">
              <a:rPr lang="en-IN"/>
              <a:pPr>
                <a:defRPr/>
              </a:pPr>
              <a:t>23-07-2018 22:22:52</a:t>
            </a:fld>
            <a:endParaRPr lang="en-US"/>
          </a:p>
        </p:txBody>
      </p:sp>
      <p:sp>
        <p:nvSpPr>
          <p:cNvPr id="5" name="Slide Number Placeholder 4"/>
          <p:cNvSpPr>
            <a:spLocks noGrp="1"/>
          </p:cNvSpPr>
          <p:nvPr>
            <p:ph type="sldNum" sz="quarter" idx="12"/>
          </p:nvPr>
        </p:nvSpPr>
        <p:spPr/>
        <p:txBody>
          <a:bodyPr/>
          <a:lstStyle/>
          <a:p>
            <a:pPr>
              <a:defRPr/>
            </a:pPr>
            <a:fld id="{66074B47-5E83-4ED7-8BC1-04B659A9BFBE}" type="slidenum">
              <a:rPr lang="en-US" smtClean="0"/>
              <a:pPr>
                <a:defRPr/>
              </a:pPr>
              <a:t>65</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3175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 term stereotype is often used in a negative sense, and stereotypes are seen by many as undesirable beliefs which can be altered through education and/or familiarisation. </a:t>
            </a:r>
          </a:p>
          <a:p>
            <a:pPr marL="812800" indent="-812800">
              <a:spcBef>
                <a:spcPts val="1200"/>
              </a:spcBef>
              <a:buFont typeface="Arial" charset="0"/>
              <a:buChar char="•"/>
            </a:pPr>
            <a:r>
              <a:rPr lang="en-US" sz="2400" b="1">
                <a:solidFill>
                  <a:srgbClr val="0070C0"/>
                </a:solidFill>
              </a:rPr>
              <a:t>One way to shape stereotypes into effective coping strategies is to bombard their devotees with "exceptions", contexts, and alternative reasoning.</a:t>
            </a:r>
          </a:p>
        </p:txBody>
      </p:sp>
    </p:spTree>
  </p:cSld>
  <p:clrMapOvr>
    <a:masterClrMapping/>
  </p:clrMapOvr>
  <p:transition spd="slow">
    <p:push/>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381000" y="3048000"/>
            <a:ext cx="8229600" cy="1143000"/>
          </a:xfrm>
        </p:spPr>
        <p:txBody>
          <a:bodyPr/>
          <a:lstStyle/>
          <a:p>
            <a:pPr algn="ctr"/>
            <a:r>
              <a:rPr lang="en-IN" sz="9600" smtClean="0">
                <a:solidFill>
                  <a:srgbClr val="FF33CC"/>
                </a:solidFill>
                <a:latin typeface="Brush Script MT" pitchFamily="66" charset="0"/>
              </a:rPr>
              <a:t>Thank You</a:t>
            </a:r>
          </a:p>
        </p:txBody>
      </p:sp>
      <p:sp>
        <p:nvSpPr>
          <p:cNvPr id="4" name="Date Placeholder 3"/>
          <p:cNvSpPr>
            <a:spLocks noGrp="1"/>
          </p:cNvSpPr>
          <p:nvPr>
            <p:ph type="dt" sz="quarter" idx="10"/>
          </p:nvPr>
        </p:nvSpPr>
        <p:spPr/>
        <p:txBody>
          <a:bodyPr/>
          <a:lstStyle/>
          <a:p>
            <a:pPr>
              <a:defRPr/>
            </a:pPr>
            <a:fld id="{8050E87E-5D54-4752-BED4-9015875DF978}" type="datetime9">
              <a:rPr lang="en-IN"/>
              <a:pPr>
                <a:defRPr/>
              </a:pPr>
              <a:t>23-07-2018 22:01:20</a:t>
            </a:fld>
            <a:endParaRPr lang="en-US"/>
          </a:p>
        </p:txBody>
      </p:sp>
      <p:sp>
        <p:nvSpPr>
          <p:cNvPr id="5" name="Footer Placeholder 4"/>
          <p:cNvSpPr>
            <a:spLocks noGrp="1"/>
          </p:cNvSpPr>
          <p:nvPr>
            <p:ph type="ftr" sz="quarter" idx="11"/>
          </p:nvPr>
        </p:nvSpPr>
        <p:spPr/>
        <p:txBody>
          <a:bodyPr/>
          <a:lstStyle/>
          <a:p>
            <a:pPr>
              <a:defRPr/>
            </a:pPr>
            <a:r>
              <a:rPr lang="en-US"/>
              <a:t>Psychology for Social Workers</a:t>
            </a:r>
          </a:p>
        </p:txBody>
      </p:sp>
      <p:sp>
        <p:nvSpPr>
          <p:cNvPr id="6" name="Slide Number Placeholder 5"/>
          <p:cNvSpPr>
            <a:spLocks noGrp="1"/>
          </p:cNvSpPr>
          <p:nvPr>
            <p:ph type="sldNum" sz="quarter" idx="12"/>
          </p:nvPr>
        </p:nvSpPr>
        <p:spPr/>
        <p:txBody>
          <a:bodyPr/>
          <a:lstStyle/>
          <a:p>
            <a:pPr>
              <a:defRPr/>
            </a:pPr>
            <a:fld id="{A317642C-48A5-467A-B016-C2551162F29A}" type="slidenum">
              <a:rPr lang="en-US" smtClean="0"/>
              <a:pPr>
                <a:defRPr/>
              </a:pPr>
              <a:t>66</a:t>
            </a:fld>
            <a:endParaRPr lang="en-US"/>
          </a:p>
        </p:txBody>
      </p:sp>
    </p:spTree>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3.1.1 </a:t>
            </a:r>
            <a:r>
              <a:rPr lang="en-US" sz="3200" b="1" dirty="0">
                <a:solidFill>
                  <a:srgbClr val="FF33CC"/>
                </a:solidFill>
              </a:rPr>
              <a:t>		Learning</a:t>
            </a:r>
          </a:p>
        </p:txBody>
      </p:sp>
      <p:sp>
        <p:nvSpPr>
          <p:cNvPr id="4" name="Date Placeholder 3"/>
          <p:cNvSpPr>
            <a:spLocks noGrp="1"/>
          </p:cNvSpPr>
          <p:nvPr>
            <p:ph type="dt" sz="quarter" idx="10"/>
          </p:nvPr>
        </p:nvSpPr>
        <p:spPr/>
        <p:txBody>
          <a:bodyPr/>
          <a:lstStyle/>
          <a:p>
            <a:pPr>
              <a:defRPr/>
            </a:pPr>
            <a:fld id="{B1477BC7-6B69-420D-B1F3-01360F1B8341}" type="datetime9">
              <a:rPr lang="en-IN"/>
              <a:pPr>
                <a:defRPr/>
              </a:pPr>
              <a:t>23-07-2018 22:07:55</a:t>
            </a:fld>
            <a:endParaRPr lang="en-US"/>
          </a:p>
        </p:txBody>
      </p:sp>
      <p:sp>
        <p:nvSpPr>
          <p:cNvPr id="5" name="Slide Number Placeholder 4"/>
          <p:cNvSpPr>
            <a:spLocks noGrp="1"/>
          </p:cNvSpPr>
          <p:nvPr>
            <p:ph type="sldNum" sz="quarter" idx="12"/>
          </p:nvPr>
        </p:nvSpPr>
        <p:spPr/>
        <p:txBody>
          <a:bodyPr/>
          <a:lstStyle/>
          <a:p>
            <a:pPr>
              <a:defRPr/>
            </a:pPr>
            <a:fld id="{5C00B020-C930-481A-8036-6BEC9DF11722}" type="slidenum">
              <a:rPr lang="en-US" smtClean="0"/>
              <a:pPr>
                <a:defRPr/>
              </a:pPr>
              <a:t>7</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47110" name="Rectangle 3"/>
          <p:cNvSpPr>
            <a:spLocks noChangeArrowheads="1"/>
          </p:cNvSpPr>
          <p:nvPr/>
        </p:nvSpPr>
        <p:spPr bwMode="auto">
          <a:xfrm>
            <a:off x="533400" y="1676400"/>
            <a:ext cx="7772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Any activity can be called learning so far as it develops the individual and makes him alter behaviour and experiences different from what that would otherwise have been </a:t>
            </a:r>
            <a:r>
              <a:rPr lang="en-US" sz="2400" b="1" i="1">
                <a:solidFill>
                  <a:srgbClr val="7030A0"/>
                </a:solidFill>
              </a:rPr>
              <a:t>(Woodworth, 1945) </a:t>
            </a:r>
          </a:p>
          <a:p>
            <a:pPr marL="812800" indent="-812800">
              <a:spcBef>
                <a:spcPts val="1200"/>
              </a:spcBef>
              <a:buFont typeface="Arial" charset="0"/>
              <a:buChar char="•"/>
            </a:pPr>
            <a:r>
              <a:rPr lang="en-US" sz="2400" b="1">
                <a:solidFill>
                  <a:srgbClr val="0070C0"/>
                </a:solidFill>
              </a:rPr>
              <a:t>Learning is the acquisition of new behaviour or the strengthening or weakening of old behaviour as the result of experience</a:t>
            </a:r>
            <a:r>
              <a:rPr lang="en-US" sz="2400" b="1" i="1">
                <a:solidFill>
                  <a:srgbClr val="7030A0"/>
                </a:solidFill>
              </a:rPr>
              <a:t> (Henry P Smith, 1962)</a:t>
            </a:r>
            <a:r>
              <a:rPr lang="en-US" sz="2400" b="1">
                <a:solidFill>
                  <a:srgbClr val="0070C0"/>
                </a:solidFill>
              </a:rPr>
              <a:t> </a:t>
            </a:r>
          </a:p>
          <a:p>
            <a:pPr marL="812800" indent="-812800">
              <a:spcBef>
                <a:spcPts val="1200"/>
              </a:spcBef>
              <a:buFont typeface="Arial" charset="0"/>
              <a:buChar char="•"/>
            </a:pPr>
            <a:r>
              <a:rPr lang="en-US" sz="2400" b="1">
                <a:solidFill>
                  <a:srgbClr val="0070C0"/>
                </a:solidFill>
              </a:rPr>
              <a:t>The term learning covers the very modification in behaviour to meet environmental requirements </a:t>
            </a:r>
            <a:r>
              <a:rPr lang="en-US" sz="2400" b="1" i="1">
                <a:solidFill>
                  <a:srgbClr val="7030A0"/>
                </a:solidFill>
              </a:rPr>
              <a:t>(Gardner Murphy, 1968)</a:t>
            </a:r>
          </a:p>
          <a:p>
            <a:pPr marL="812800" indent="-812800">
              <a:spcBef>
                <a:spcPts val="1200"/>
              </a:spcBef>
              <a:buFont typeface="Arial" charset="0"/>
              <a:buChar char="•"/>
            </a:pPr>
            <a:endParaRPr lang="en-US" sz="2400" b="1" i="1">
              <a:solidFill>
                <a:srgbClr val="7030A0"/>
              </a:solidFill>
            </a:endParaRPr>
          </a:p>
        </p:txBody>
      </p:sp>
    </p:spTree>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3.1.1 </a:t>
            </a:r>
            <a:r>
              <a:rPr lang="en-US" sz="3200" b="1" dirty="0">
                <a:solidFill>
                  <a:srgbClr val="FF33CC"/>
                </a:solidFill>
              </a:rPr>
              <a:t>		Learning</a:t>
            </a:r>
          </a:p>
        </p:txBody>
      </p:sp>
      <p:sp>
        <p:nvSpPr>
          <p:cNvPr id="4" name="Date Placeholder 3"/>
          <p:cNvSpPr>
            <a:spLocks noGrp="1"/>
          </p:cNvSpPr>
          <p:nvPr>
            <p:ph type="dt" sz="quarter" idx="10"/>
          </p:nvPr>
        </p:nvSpPr>
        <p:spPr/>
        <p:txBody>
          <a:bodyPr/>
          <a:lstStyle/>
          <a:p>
            <a:pPr>
              <a:defRPr/>
            </a:pPr>
            <a:fld id="{66012475-DEFF-4B37-B990-8965D75337A6}" type="datetime9">
              <a:rPr lang="en-IN"/>
              <a:pPr>
                <a:defRPr/>
              </a:pPr>
              <a:t>23-07-2018 22:07:59</a:t>
            </a:fld>
            <a:endParaRPr lang="en-US"/>
          </a:p>
        </p:txBody>
      </p:sp>
      <p:sp>
        <p:nvSpPr>
          <p:cNvPr id="5" name="Slide Number Placeholder 4"/>
          <p:cNvSpPr>
            <a:spLocks noGrp="1"/>
          </p:cNvSpPr>
          <p:nvPr>
            <p:ph type="sldNum" sz="quarter" idx="12"/>
          </p:nvPr>
        </p:nvSpPr>
        <p:spPr/>
        <p:txBody>
          <a:bodyPr/>
          <a:lstStyle/>
          <a:p>
            <a:pPr>
              <a:defRPr/>
            </a:pPr>
            <a:fld id="{B79A1A6B-BE21-45C2-BA9A-F1071EDD9559}" type="slidenum">
              <a:rPr lang="en-US" smtClean="0"/>
              <a:pPr>
                <a:defRPr/>
              </a:pPr>
              <a:t>8</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4813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i="1">
                <a:solidFill>
                  <a:srgbClr val="7030A0"/>
                </a:solidFill>
              </a:rPr>
              <a:t>Gagne (1985)</a:t>
            </a:r>
            <a:r>
              <a:rPr lang="en-US" sz="2400" b="1">
                <a:solidFill>
                  <a:srgbClr val="0070C0"/>
                </a:solidFill>
              </a:rPr>
              <a:t> identifies five major categories of learning: </a:t>
            </a:r>
          </a:p>
          <a:p>
            <a:pPr marL="1270000" lvl="1" indent="-812800">
              <a:spcBef>
                <a:spcPts val="1200"/>
              </a:spcBef>
              <a:buFont typeface="Arial" charset="0"/>
              <a:buChar char="•"/>
            </a:pPr>
            <a:r>
              <a:rPr lang="en-US" sz="2400" b="1">
                <a:solidFill>
                  <a:srgbClr val="0070C0"/>
                </a:solidFill>
              </a:rPr>
              <a:t>verbal information, </a:t>
            </a:r>
          </a:p>
          <a:p>
            <a:pPr marL="1270000" lvl="1" indent="-812800">
              <a:spcBef>
                <a:spcPts val="1200"/>
              </a:spcBef>
              <a:buFont typeface="Arial" charset="0"/>
              <a:buChar char="•"/>
            </a:pPr>
            <a:r>
              <a:rPr lang="en-US" sz="2400" b="1">
                <a:solidFill>
                  <a:srgbClr val="0070C0"/>
                </a:solidFill>
              </a:rPr>
              <a:t>intellectual skills, </a:t>
            </a:r>
          </a:p>
          <a:p>
            <a:pPr marL="1270000" lvl="1" indent="-812800">
              <a:spcBef>
                <a:spcPts val="1200"/>
              </a:spcBef>
              <a:buFont typeface="Arial" charset="0"/>
              <a:buChar char="•"/>
            </a:pPr>
            <a:r>
              <a:rPr lang="en-US" sz="2400" b="1">
                <a:solidFill>
                  <a:srgbClr val="0070C0"/>
                </a:solidFill>
              </a:rPr>
              <a:t>cognitive strategies, </a:t>
            </a:r>
          </a:p>
          <a:p>
            <a:pPr marL="1270000" lvl="1" indent="-812800">
              <a:spcBef>
                <a:spcPts val="1200"/>
              </a:spcBef>
              <a:buFont typeface="Arial" charset="0"/>
              <a:buChar char="•"/>
            </a:pPr>
            <a:r>
              <a:rPr lang="en-US" sz="2400" b="1">
                <a:solidFill>
                  <a:srgbClr val="0070C0"/>
                </a:solidFill>
              </a:rPr>
              <a:t>motor skills and </a:t>
            </a:r>
          </a:p>
          <a:p>
            <a:pPr marL="1270000" lvl="1" indent="-812800">
              <a:spcBef>
                <a:spcPts val="1200"/>
              </a:spcBef>
              <a:buFont typeface="Arial" charset="0"/>
              <a:buChar char="•"/>
            </a:pPr>
            <a:r>
              <a:rPr lang="en-US" sz="2400" b="1">
                <a:solidFill>
                  <a:srgbClr val="0070C0"/>
                </a:solidFill>
              </a:rPr>
              <a:t>attitudes. </a:t>
            </a:r>
          </a:p>
        </p:txBody>
      </p:sp>
    </p:spTree>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0" y="609600"/>
            <a:ext cx="9144000" cy="533400"/>
          </a:xfrm>
          <a:prstGeom prst="rect">
            <a:avLst/>
          </a:prstGeom>
          <a:noFill/>
          <a:ln w="9525">
            <a:noFill/>
            <a:miter lim="800000"/>
            <a:headEnd/>
            <a:tailEnd/>
          </a:ln>
        </p:spPr>
        <p:txBody>
          <a:bodyPr anchor="ctr"/>
          <a:lstStyle/>
          <a:p>
            <a:pPr algn="ctr"/>
            <a:r>
              <a:rPr lang="en-US" sz="3200" b="1" dirty="0" smtClean="0">
                <a:solidFill>
                  <a:srgbClr val="FF33CC"/>
                </a:solidFill>
              </a:rPr>
              <a:t>3.1.1 </a:t>
            </a:r>
            <a:r>
              <a:rPr lang="en-US" sz="3200" b="1" dirty="0">
                <a:solidFill>
                  <a:srgbClr val="FF33CC"/>
                </a:solidFill>
              </a:rPr>
              <a:t>		Learning</a:t>
            </a:r>
          </a:p>
        </p:txBody>
      </p:sp>
      <p:sp>
        <p:nvSpPr>
          <p:cNvPr id="4" name="Date Placeholder 3"/>
          <p:cNvSpPr>
            <a:spLocks noGrp="1"/>
          </p:cNvSpPr>
          <p:nvPr>
            <p:ph type="dt" sz="quarter" idx="10"/>
          </p:nvPr>
        </p:nvSpPr>
        <p:spPr/>
        <p:txBody>
          <a:bodyPr/>
          <a:lstStyle/>
          <a:p>
            <a:pPr>
              <a:defRPr/>
            </a:pPr>
            <a:fld id="{66012475-DEFF-4B37-B990-8965D75337A6}" type="datetime9">
              <a:rPr lang="en-IN"/>
              <a:pPr>
                <a:defRPr/>
              </a:pPr>
              <a:t>23-07-2018 22:08:05</a:t>
            </a:fld>
            <a:endParaRPr lang="en-US"/>
          </a:p>
        </p:txBody>
      </p:sp>
      <p:sp>
        <p:nvSpPr>
          <p:cNvPr id="5" name="Slide Number Placeholder 4"/>
          <p:cNvSpPr>
            <a:spLocks noGrp="1"/>
          </p:cNvSpPr>
          <p:nvPr>
            <p:ph type="sldNum" sz="quarter" idx="12"/>
          </p:nvPr>
        </p:nvSpPr>
        <p:spPr/>
        <p:txBody>
          <a:bodyPr/>
          <a:lstStyle/>
          <a:p>
            <a:pPr>
              <a:defRPr/>
            </a:pPr>
            <a:fld id="{F5AA0668-1F43-4A97-90E1-3F34A7E33362}" type="slidenum">
              <a:rPr lang="en-US" smtClean="0"/>
              <a:pPr>
                <a:defRPr/>
              </a:pPr>
              <a:t>9</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49158" name="Rectangle 3"/>
          <p:cNvSpPr>
            <a:spLocks noChangeArrowheads="1"/>
          </p:cNvSpPr>
          <p:nvPr/>
        </p:nvSpPr>
        <p:spPr bwMode="auto">
          <a:xfrm>
            <a:off x="914400" y="1219200"/>
            <a:ext cx="7391400" cy="5181600"/>
          </a:xfrm>
          <a:prstGeom prst="rect">
            <a:avLst/>
          </a:prstGeom>
          <a:noFill/>
          <a:ln w="9525">
            <a:noFill/>
            <a:miter lim="800000"/>
            <a:headEnd/>
            <a:tailEnd/>
          </a:ln>
        </p:spPr>
        <p:txBody>
          <a:bodyPr/>
          <a:lstStyle/>
          <a:p>
            <a:pPr marL="812800" indent="-812800">
              <a:spcBef>
                <a:spcPts val="1200"/>
              </a:spcBef>
            </a:pPr>
            <a:r>
              <a:rPr lang="en-US" sz="2400" b="1">
                <a:solidFill>
                  <a:srgbClr val="0070C0"/>
                </a:solidFill>
              </a:rPr>
              <a:t>Gagne suggests that learning tasks for intellectual skills can be organized in a hierarchy according to complexity: </a:t>
            </a:r>
          </a:p>
          <a:p>
            <a:pPr marL="1270000" lvl="1" indent="-812800">
              <a:spcBef>
                <a:spcPts val="1200"/>
              </a:spcBef>
              <a:buFont typeface="Arial" charset="0"/>
              <a:buChar char="•"/>
            </a:pPr>
            <a:r>
              <a:rPr lang="en-US" sz="2400" b="1">
                <a:solidFill>
                  <a:srgbClr val="0070C0"/>
                </a:solidFill>
              </a:rPr>
              <a:t>stimulus recognition, </a:t>
            </a:r>
          </a:p>
          <a:p>
            <a:pPr marL="1270000" lvl="1" indent="-812800">
              <a:spcBef>
                <a:spcPts val="1200"/>
              </a:spcBef>
              <a:buFont typeface="Arial" charset="0"/>
              <a:buChar char="•"/>
            </a:pPr>
            <a:r>
              <a:rPr lang="en-US" sz="2400" b="1">
                <a:solidFill>
                  <a:srgbClr val="0070C0"/>
                </a:solidFill>
              </a:rPr>
              <a:t>response generation, </a:t>
            </a:r>
          </a:p>
          <a:p>
            <a:pPr marL="1270000" lvl="1" indent="-812800">
              <a:spcBef>
                <a:spcPts val="1200"/>
              </a:spcBef>
              <a:buFont typeface="Arial" charset="0"/>
              <a:buChar char="•"/>
            </a:pPr>
            <a:r>
              <a:rPr lang="en-US" sz="2400" b="1">
                <a:solidFill>
                  <a:srgbClr val="0070C0"/>
                </a:solidFill>
              </a:rPr>
              <a:t>procedure following, </a:t>
            </a:r>
          </a:p>
          <a:p>
            <a:pPr marL="1270000" lvl="1" indent="-812800">
              <a:spcBef>
                <a:spcPts val="1200"/>
              </a:spcBef>
              <a:buFont typeface="Arial" charset="0"/>
              <a:buChar char="•"/>
            </a:pPr>
            <a:r>
              <a:rPr lang="en-US" sz="2400" b="1">
                <a:solidFill>
                  <a:srgbClr val="0070C0"/>
                </a:solidFill>
              </a:rPr>
              <a:t>use of terminology, </a:t>
            </a:r>
          </a:p>
          <a:p>
            <a:pPr marL="1270000" lvl="1" indent="-812800">
              <a:spcBef>
                <a:spcPts val="1200"/>
              </a:spcBef>
              <a:buFont typeface="Arial" charset="0"/>
              <a:buChar char="•"/>
            </a:pPr>
            <a:r>
              <a:rPr lang="en-US" sz="2400" b="1">
                <a:solidFill>
                  <a:srgbClr val="0070C0"/>
                </a:solidFill>
              </a:rPr>
              <a:t>discriminations, </a:t>
            </a:r>
          </a:p>
          <a:p>
            <a:pPr marL="1270000" lvl="1" indent="-812800">
              <a:spcBef>
                <a:spcPts val="1200"/>
              </a:spcBef>
              <a:buFont typeface="Arial" charset="0"/>
              <a:buChar char="•"/>
            </a:pPr>
            <a:r>
              <a:rPr lang="en-US" sz="2400" b="1">
                <a:solidFill>
                  <a:srgbClr val="0070C0"/>
                </a:solidFill>
              </a:rPr>
              <a:t>concept formation, </a:t>
            </a:r>
          </a:p>
          <a:p>
            <a:pPr marL="1270000" lvl="1" indent="-812800">
              <a:spcBef>
                <a:spcPts val="1200"/>
              </a:spcBef>
              <a:buFont typeface="Arial" charset="0"/>
              <a:buChar char="•"/>
            </a:pPr>
            <a:r>
              <a:rPr lang="en-US" sz="2400" b="1">
                <a:solidFill>
                  <a:srgbClr val="0070C0"/>
                </a:solidFill>
              </a:rPr>
              <a:t>rule application, and </a:t>
            </a:r>
          </a:p>
          <a:p>
            <a:pPr marL="1270000" lvl="1" indent="-812800">
              <a:spcBef>
                <a:spcPts val="1200"/>
              </a:spcBef>
              <a:buFont typeface="Arial" charset="0"/>
              <a:buChar char="•"/>
            </a:pPr>
            <a:r>
              <a:rPr lang="en-US" sz="2400" b="1">
                <a:solidFill>
                  <a:srgbClr val="0070C0"/>
                </a:solidFill>
              </a:rPr>
              <a:t>problem solving. </a:t>
            </a:r>
          </a:p>
        </p:txBody>
      </p:sp>
      <p:sp>
        <p:nvSpPr>
          <p:cNvPr id="8" name="Isosceles Triangle 7"/>
          <p:cNvSpPr/>
          <p:nvPr/>
        </p:nvSpPr>
        <p:spPr>
          <a:xfrm rot="10800000">
            <a:off x="6477000" y="2895600"/>
            <a:ext cx="1981200" cy="3276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Tree>
  </p:cSld>
  <p:clrMapOvr>
    <a:masterClrMapping/>
  </p:clrMapOvr>
  <p:transition spd="slow">
    <p:pu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8087</TotalTime>
  <Words>4770</Words>
  <Application>Microsoft Office PowerPoint</Application>
  <PresentationFormat>On-screen Show (4:3)</PresentationFormat>
  <Paragraphs>560</Paragraphs>
  <Slides>66</Slides>
  <Notes>64</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Flow</vt:lpstr>
      <vt:lpstr>MSW I Semester I  G II</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I   INTRODUCTION TO RESEARCH</dc:title>
  <dc:creator>ak</dc:creator>
  <cp:lastModifiedBy>Dr. Pathare</cp:lastModifiedBy>
  <cp:revision>416</cp:revision>
  <dcterms:created xsi:type="dcterms:W3CDTF">2008-06-21T00:02:03Z</dcterms:created>
  <dcterms:modified xsi:type="dcterms:W3CDTF">2018-07-23T16:53:28Z</dcterms:modified>
</cp:coreProperties>
</file>