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3"/>
  </p:notesMasterIdLst>
  <p:handoutMasterIdLst>
    <p:handoutMasterId r:id="rId74"/>
  </p:handoutMasterIdLst>
  <p:sldIdLst>
    <p:sldId id="270" r:id="rId2"/>
    <p:sldId id="1051" r:id="rId3"/>
    <p:sldId id="1052" r:id="rId4"/>
    <p:sldId id="1053" r:id="rId5"/>
    <p:sldId id="1054" r:id="rId6"/>
    <p:sldId id="1055" r:id="rId7"/>
    <p:sldId id="1056" r:id="rId8"/>
    <p:sldId id="1057" r:id="rId9"/>
    <p:sldId id="1058" r:id="rId10"/>
    <p:sldId id="1059" r:id="rId11"/>
    <p:sldId id="1060" r:id="rId12"/>
    <p:sldId id="1061" r:id="rId13"/>
    <p:sldId id="1062" r:id="rId14"/>
    <p:sldId id="1063" r:id="rId15"/>
    <p:sldId id="1064" r:id="rId16"/>
    <p:sldId id="1065" r:id="rId17"/>
    <p:sldId id="1066" r:id="rId18"/>
    <p:sldId id="1067" r:id="rId19"/>
    <p:sldId id="1068" r:id="rId20"/>
    <p:sldId id="1069" r:id="rId21"/>
    <p:sldId id="1070" r:id="rId22"/>
    <p:sldId id="1071" r:id="rId23"/>
    <p:sldId id="1072" r:id="rId24"/>
    <p:sldId id="1073" r:id="rId25"/>
    <p:sldId id="1074" r:id="rId26"/>
    <p:sldId id="1075" r:id="rId27"/>
    <p:sldId id="1076" r:id="rId28"/>
    <p:sldId id="1077" r:id="rId29"/>
    <p:sldId id="1078" r:id="rId30"/>
    <p:sldId id="1079" r:id="rId31"/>
    <p:sldId id="1080" r:id="rId32"/>
    <p:sldId id="1081" r:id="rId33"/>
    <p:sldId id="1082" r:id="rId34"/>
    <p:sldId id="1083" r:id="rId35"/>
    <p:sldId id="1084" r:id="rId36"/>
    <p:sldId id="1085" r:id="rId37"/>
    <p:sldId id="1086" r:id="rId38"/>
    <p:sldId id="1087" r:id="rId39"/>
    <p:sldId id="1088" r:id="rId40"/>
    <p:sldId id="1090" r:id="rId41"/>
    <p:sldId id="1091" r:id="rId42"/>
    <p:sldId id="1092" r:id="rId43"/>
    <p:sldId id="1093" r:id="rId44"/>
    <p:sldId id="1094" r:id="rId45"/>
    <p:sldId id="1095" r:id="rId46"/>
    <p:sldId id="1096" r:id="rId47"/>
    <p:sldId id="1097" r:id="rId48"/>
    <p:sldId id="1098" r:id="rId49"/>
    <p:sldId id="1099" r:id="rId50"/>
    <p:sldId id="1100" r:id="rId51"/>
    <p:sldId id="1101" r:id="rId52"/>
    <p:sldId id="1102" r:id="rId53"/>
    <p:sldId id="1103" r:id="rId54"/>
    <p:sldId id="1104" r:id="rId55"/>
    <p:sldId id="1105" r:id="rId56"/>
    <p:sldId id="1106" r:id="rId57"/>
    <p:sldId id="1107" r:id="rId58"/>
    <p:sldId id="1108" r:id="rId59"/>
    <p:sldId id="1109" r:id="rId60"/>
    <p:sldId id="1110" r:id="rId61"/>
    <p:sldId id="1111" r:id="rId62"/>
    <p:sldId id="1112" r:id="rId63"/>
    <p:sldId id="1113" r:id="rId64"/>
    <p:sldId id="1114" r:id="rId65"/>
    <p:sldId id="1115" r:id="rId66"/>
    <p:sldId id="1116" r:id="rId67"/>
    <p:sldId id="1117" r:id="rId68"/>
    <p:sldId id="1118" r:id="rId69"/>
    <p:sldId id="1119" r:id="rId70"/>
    <p:sldId id="1120" r:id="rId71"/>
    <p:sldId id="915" r:id="rId7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959" autoAdjust="0"/>
    <p:restoredTop sz="94750" autoAdjust="0"/>
  </p:normalViewPr>
  <p:slideViewPr>
    <p:cSldViewPr>
      <p:cViewPr>
        <p:scale>
          <a:sx n="50" d="100"/>
          <a:sy n="50" d="100"/>
        </p:scale>
        <p:origin x="-480" y="365"/>
      </p:cViewPr>
      <p:guideLst>
        <p:guide orient="horz" pos="2160"/>
        <p:guide pos="2880"/>
      </p:guideLst>
    </p:cSldViewPr>
  </p:slideViewPr>
  <p:outlineViewPr>
    <p:cViewPr>
      <p:scale>
        <a:sx n="33" d="100"/>
        <a:sy n="33" d="100"/>
      </p:scale>
      <p:origin x="0" y="1308"/>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cs typeface="+mn-cs"/>
              </a:defRPr>
            </a:lvl1pPr>
          </a:lstStyle>
          <a:p>
            <a:pPr>
              <a:defRPr/>
            </a:pPr>
            <a:fld id="{DE4AB7E8-F4D9-4E0A-8E7E-81B5C7ADE95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cs typeface="+mn-cs"/>
              </a:defRPr>
            </a:lvl1pPr>
          </a:lstStyle>
          <a:p>
            <a:pPr>
              <a:defRPr/>
            </a:pPr>
            <a:fld id="{9069EBDC-FDC0-4C75-BD33-5CA08CED3BFC}" type="datetimeFigureOut">
              <a:rPr lang="en-US"/>
              <a:pPr>
                <a:defRPr/>
              </a:pPr>
              <a:t>11/19/2018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cs typeface="+mn-cs"/>
              </a:defRPr>
            </a:lvl1pPr>
          </a:lstStyle>
          <a:p>
            <a:pPr>
              <a:defRPr/>
            </a:pPr>
            <a:fld id="{ED4AC3AF-D384-4E14-9F59-87262E30492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3D903D2-0708-4F0F-8578-A7C3676A5166}" type="slidenum">
              <a:rPr lang="en-US" smtClean="0"/>
              <a:pPr>
                <a:defRPr/>
              </a:pPr>
              <a:t>2</a:t>
            </a:fld>
            <a:endParaRPr lang="en-US" smtClean="0"/>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8D5955B-DC03-403D-A662-5EBDE8E78DDD}" type="slidenum">
              <a:rPr lang="en-US" smtClean="0"/>
              <a:pPr>
                <a:defRPr/>
              </a:pPr>
              <a:t>11</a:t>
            </a:fld>
            <a:endParaRPr lang="en-US" smtClean="0"/>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6449EA3-CF1A-4E05-AD2D-88BD6E008FDA}" type="slidenum">
              <a:rPr lang="en-US" smtClean="0"/>
              <a:pPr>
                <a:defRPr/>
              </a:pPr>
              <a:t>12</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11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D8F7A01-287D-43EA-BB90-414A3D161E8A}" type="slidenum">
              <a:rPr lang="en-US" smtClean="0"/>
              <a:pPr>
                <a:defRPr/>
              </a:pPr>
              <a:t>13</a:t>
            </a:fld>
            <a:endParaRPr lang="en-US"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E8D5CEB-BB4D-4D07-A740-06031B0409D3}" type="slidenum">
              <a:rPr lang="en-US" smtClean="0"/>
              <a:pPr>
                <a:defRPr/>
              </a:pPr>
              <a:t>14</a:t>
            </a:fld>
            <a:endParaRPr lang="en-US" smtClean="0"/>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074996D-275D-4520-9912-3B9A78BE4F1D}" type="slidenum">
              <a:rPr lang="en-US" smtClean="0"/>
              <a:pPr>
                <a:defRPr/>
              </a:pPr>
              <a:t>15</a:t>
            </a:fld>
            <a:endParaRPr lang="en-US" smtClean="0"/>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42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A964127-2FFE-416F-948F-7781681A6A3D}" type="slidenum">
              <a:rPr lang="en-US" smtClean="0"/>
              <a:pPr>
                <a:defRPr/>
              </a:pPr>
              <a:t>16</a:t>
            </a:fld>
            <a:endParaRPr lang="en-US" smtClean="0"/>
          </a:p>
        </p:txBody>
      </p:sp>
      <p:sp>
        <p:nvSpPr>
          <p:cNvPr id="952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52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0904D8F-C80F-43F7-9F81-296C54A22662}" type="slidenum">
              <a:rPr lang="en-US" smtClean="0"/>
              <a:pPr>
                <a:defRPr/>
              </a:pPr>
              <a:t>17</a:t>
            </a:fld>
            <a:endParaRPr lang="en-US"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62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CCF5D1A-3953-4A11-A041-06FDA0644FD8}" type="slidenum">
              <a:rPr lang="en-US" smtClean="0"/>
              <a:pPr>
                <a:defRPr/>
              </a:pPr>
              <a:t>18</a:t>
            </a:fld>
            <a:endParaRPr lang="en-US" smtClean="0"/>
          </a:p>
        </p:txBody>
      </p:sp>
      <p:sp>
        <p:nvSpPr>
          <p:cNvPr id="972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4FEDF6C-CB94-489B-A015-3A6742CCFE48}" type="slidenum">
              <a:rPr lang="en-US" smtClean="0"/>
              <a:pPr>
                <a:defRPr/>
              </a:pPr>
              <a:t>19</a:t>
            </a:fld>
            <a:endParaRPr lang="en-US" smtClean="0"/>
          </a:p>
        </p:txBody>
      </p:sp>
      <p:sp>
        <p:nvSpPr>
          <p:cNvPr id="983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83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0500A44-2F8B-4E01-B094-F8884C2F8E19}" type="slidenum">
              <a:rPr lang="en-US" smtClean="0"/>
              <a:pPr>
                <a:defRPr/>
              </a:pPr>
              <a:t>20</a:t>
            </a:fld>
            <a:endParaRPr lang="en-US"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DDC8AEA-8EB4-418F-912D-CE62EBBABE49}" type="slidenum">
              <a:rPr lang="en-US" smtClean="0"/>
              <a:pPr>
                <a:defRPr/>
              </a:pPr>
              <a:t>3</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05D81B5-421C-4D36-BDF9-F2B9F70CBF9F}" type="slidenum">
              <a:rPr lang="en-US" smtClean="0"/>
              <a:pPr>
                <a:defRPr/>
              </a:pPr>
              <a:t>21</a:t>
            </a:fld>
            <a:endParaRPr lang="en-US" smtClean="0"/>
          </a:p>
        </p:txBody>
      </p:sp>
      <p:sp>
        <p:nvSpPr>
          <p:cNvPr id="1003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03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722DD4E-87A0-4A1F-9661-D373BCBCE8B1}" type="slidenum">
              <a:rPr lang="en-US" smtClean="0"/>
              <a:pPr>
                <a:defRPr/>
              </a:pPr>
              <a:t>22</a:t>
            </a:fld>
            <a:endParaRPr lang="en-US" smtClean="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EB45025-169D-4020-895B-5B76017974A8}" type="slidenum">
              <a:rPr lang="en-US" smtClean="0"/>
              <a:pPr>
                <a:defRPr/>
              </a:pPr>
              <a:t>23</a:t>
            </a:fld>
            <a:endParaRPr lang="en-US" smtClean="0"/>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C920747-8BDF-4737-B8C6-B8C4B10EEEA3}" type="slidenum">
              <a:rPr lang="en-US" smtClean="0"/>
              <a:pPr>
                <a:defRPr/>
              </a:pPr>
              <a:t>24</a:t>
            </a:fld>
            <a:endParaRPr lang="en-US" smtClean="0"/>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76A86E1-C657-47C0-91DF-03DE4802793D}" type="slidenum">
              <a:rPr lang="en-US" smtClean="0"/>
              <a:pPr>
                <a:defRPr/>
              </a:pPr>
              <a:t>25</a:t>
            </a:fld>
            <a:endParaRPr lang="en-US" smtClean="0"/>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44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756EF8-F87C-4D8C-8CEB-67C12F4DF760}" type="slidenum">
              <a:rPr lang="en-US" smtClean="0"/>
              <a:pPr>
                <a:defRPr/>
              </a:pPr>
              <a:t>26</a:t>
            </a:fld>
            <a:endParaRPr lang="en-US"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6FADE32-67CB-4A76-B384-AB47CFBAC5AA}" type="slidenum">
              <a:rPr lang="en-US" smtClean="0"/>
              <a:pPr>
                <a:defRPr/>
              </a:pPr>
              <a:t>27</a:t>
            </a:fld>
            <a:endParaRPr lang="en-US" smtClean="0"/>
          </a:p>
        </p:txBody>
      </p:sp>
      <p:sp>
        <p:nvSpPr>
          <p:cNvPr id="1064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65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06762B3-B69B-4EB3-AD7F-F764BBF9704A}" type="slidenum">
              <a:rPr lang="en-US" smtClean="0"/>
              <a:pPr>
                <a:defRPr/>
              </a:pPr>
              <a:t>28</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83B4E79-9BA4-481C-87A9-2D8E88EA73C2}" type="slidenum">
              <a:rPr lang="en-US" smtClean="0"/>
              <a:pPr>
                <a:defRPr/>
              </a:pPr>
              <a:t>29</a:t>
            </a:fld>
            <a:endParaRPr lang="en-US" smtClean="0"/>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5AB974D-0790-40B3-992D-21D5DE4E3CFA}" type="slidenum">
              <a:rPr lang="en-US" smtClean="0"/>
              <a:pPr>
                <a:defRPr/>
              </a:pPr>
              <a:t>30</a:t>
            </a:fld>
            <a:endParaRPr lang="en-US" smtClean="0"/>
          </a:p>
        </p:txBody>
      </p:sp>
      <p:sp>
        <p:nvSpPr>
          <p:cNvPr id="1095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F123F61-3686-4E77-A139-14C3DA1F4BF7}" type="slidenum">
              <a:rPr lang="en-US" smtClean="0"/>
              <a:pPr>
                <a:defRPr/>
              </a:pPr>
              <a:t>4</a:t>
            </a:fld>
            <a:endParaRPr lang="en-US"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C56A2EE-4CC9-4E4D-B9B3-3716FE65C51C}" type="slidenum">
              <a:rPr lang="en-US" smtClean="0"/>
              <a:pPr>
                <a:defRPr/>
              </a:pPr>
              <a:t>31</a:t>
            </a:fld>
            <a:endParaRPr lang="en-US" smtClean="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05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A41EA66-043E-408F-90E8-49D1698C0AAD}" type="slidenum">
              <a:rPr lang="en-US" smtClean="0"/>
              <a:pPr>
                <a:defRPr/>
              </a:pPr>
              <a:t>32</a:t>
            </a:fld>
            <a:endParaRPr lang="en-US" smtClean="0"/>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224342-E2EF-4894-AB64-30B7B7968792}" type="slidenum">
              <a:rPr lang="en-US" smtClean="0"/>
              <a:pPr>
                <a:defRPr/>
              </a:pPr>
              <a:t>33</a:t>
            </a:fld>
            <a:endParaRPr lang="en-US" smtClean="0"/>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029D9C-2B22-4E6C-BCAE-FCE720C820CD}" type="slidenum">
              <a:rPr lang="en-US" smtClean="0"/>
              <a:pPr>
                <a:defRPr/>
              </a:pPr>
              <a:t>34</a:t>
            </a:fld>
            <a:endParaRPr lang="en-US" smtClean="0"/>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DF1AD3D-A0E3-41D1-9AE0-F4C5C16118E9}" type="slidenum">
              <a:rPr lang="en-US" smtClean="0"/>
              <a:pPr>
                <a:defRPr/>
              </a:pPr>
              <a:t>35</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493B9B3-5073-43A6-B37F-267D60AA9209}" type="slidenum">
              <a:rPr lang="en-US" smtClean="0"/>
              <a:pPr>
                <a:defRPr/>
              </a:pPr>
              <a:t>36</a:t>
            </a:fld>
            <a:endParaRPr lang="en-US" smtClean="0"/>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7230BE7-5C7C-475E-8389-6D0971F82511}" type="slidenum">
              <a:rPr lang="en-US" smtClean="0"/>
              <a:pPr>
                <a:defRPr/>
              </a:pPr>
              <a:t>37</a:t>
            </a:fld>
            <a:endParaRPr lang="en-US" smtClean="0"/>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0BD6AB8-B318-4509-B2F7-D4899368C7BE}" type="slidenum">
              <a:rPr lang="en-US" smtClean="0"/>
              <a:pPr>
                <a:defRPr/>
              </a:pPr>
              <a:t>38</a:t>
            </a:fld>
            <a:endParaRPr lang="en-US" smtClean="0"/>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290B41F-E147-444C-BCAC-A0E3F8CD1ED0}" type="slidenum">
              <a:rPr lang="en-US" smtClean="0"/>
              <a:pPr>
                <a:defRPr/>
              </a:pPr>
              <a:t>39</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F5DB178-A720-489F-B101-30AAB4124857}" type="slidenum">
              <a:rPr lang="en-US" smtClean="0"/>
              <a:pPr>
                <a:defRPr/>
              </a:pPr>
              <a:t>40</a:t>
            </a:fld>
            <a:endParaRPr lang="en-US" smtClean="0"/>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08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821CE3E-3B3D-4A26-95A1-F933A955ED69}" type="slidenum">
              <a:rPr lang="en-US" smtClean="0"/>
              <a:pPr>
                <a:defRPr/>
              </a:pPr>
              <a:t>5</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39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37B57A7-3A9B-4200-8859-F38636EFDA50}" type="slidenum">
              <a:rPr lang="en-US" smtClean="0"/>
              <a:pPr>
                <a:defRPr/>
              </a:pPr>
              <a:t>41</a:t>
            </a:fld>
            <a:endParaRPr lang="en-US" smtClean="0"/>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8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9AAFE78-02DE-49EB-A2D4-0861C34069F9}" type="slidenum">
              <a:rPr lang="en-US" smtClean="0"/>
              <a:pPr>
                <a:defRPr/>
              </a:pPr>
              <a:t>42</a:t>
            </a:fld>
            <a:endParaRPr lang="en-US" smtClean="0"/>
          </a:p>
        </p:txBody>
      </p:sp>
      <p:sp>
        <p:nvSpPr>
          <p:cNvPr id="1239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39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BF0824E-692C-4D5F-8E01-A0CE7755952F}" type="slidenum">
              <a:rPr lang="en-US" smtClean="0"/>
              <a:pPr>
                <a:defRPr/>
              </a:pPr>
              <a:t>43</a:t>
            </a:fld>
            <a:endParaRPr lang="en-US" smtClean="0"/>
          </a:p>
        </p:txBody>
      </p:sp>
      <p:sp>
        <p:nvSpPr>
          <p:cNvPr id="124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49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7C9ED37-21C2-474A-AE4B-8062AC092E2C}" type="slidenum">
              <a:rPr lang="en-US" smtClean="0"/>
              <a:pPr>
                <a:defRPr/>
              </a:pPr>
              <a:t>44</a:t>
            </a:fld>
            <a:endParaRPr lang="en-US" smtClean="0"/>
          </a:p>
        </p:txBody>
      </p:sp>
      <p:sp>
        <p:nvSpPr>
          <p:cNvPr id="1259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59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71C494A-0E6F-4DCF-8247-7C28BF2AC1B4}" type="slidenum">
              <a:rPr lang="en-US" smtClean="0"/>
              <a:pPr>
                <a:defRPr/>
              </a:pPr>
              <a:t>45</a:t>
            </a:fld>
            <a:endParaRPr lang="en-US" smtClean="0"/>
          </a:p>
        </p:txBody>
      </p:sp>
      <p:sp>
        <p:nvSpPr>
          <p:cNvPr id="1269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69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C7F4A47-FD95-4048-809F-881EDEB2B54B}" type="slidenum">
              <a:rPr lang="en-US" smtClean="0"/>
              <a:pPr>
                <a:defRPr/>
              </a:pPr>
              <a:t>46</a:t>
            </a:fld>
            <a:endParaRPr lang="en-US" smtClean="0"/>
          </a:p>
        </p:txBody>
      </p:sp>
      <p:sp>
        <p:nvSpPr>
          <p:cNvPr id="1280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80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4FA56DF-106D-4AC4-BCAF-BEC118D8E2F8}" type="slidenum">
              <a:rPr lang="en-US" smtClean="0"/>
              <a:pPr>
                <a:defRPr/>
              </a:pPr>
              <a:t>47</a:t>
            </a:fld>
            <a:endParaRPr lang="en-US" smtClean="0"/>
          </a:p>
        </p:txBody>
      </p:sp>
      <p:sp>
        <p:nvSpPr>
          <p:cNvPr id="1290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90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B6F843E-0FD3-4A66-B517-39F266EE4AB3}" type="slidenum">
              <a:rPr lang="en-US" smtClean="0"/>
              <a:pPr>
                <a:defRPr/>
              </a:pPr>
              <a:t>48</a:t>
            </a:fld>
            <a:endParaRPr lang="en-US" smtClean="0"/>
          </a:p>
        </p:txBody>
      </p:sp>
      <p:sp>
        <p:nvSpPr>
          <p:cNvPr id="1300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3DD1D9D-F5D8-4D57-9023-B7F4FAA5DF21}" type="slidenum">
              <a:rPr lang="en-US" smtClean="0"/>
              <a:pPr>
                <a:defRPr/>
              </a:pPr>
              <a:t>49</a:t>
            </a:fld>
            <a:endParaRPr lang="en-US" smtClean="0"/>
          </a:p>
        </p:txBody>
      </p:sp>
      <p:sp>
        <p:nvSpPr>
          <p:cNvPr id="1454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54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24698D8-C1AF-45CD-B396-D446C7854AD5}" type="slidenum">
              <a:rPr lang="en-US" smtClean="0"/>
              <a:pPr>
                <a:defRPr/>
              </a:pPr>
              <a:t>50</a:t>
            </a:fld>
            <a:endParaRPr lang="en-US" smtClean="0"/>
          </a:p>
        </p:txBody>
      </p:sp>
      <p:sp>
        <p:nvSpPr>
          <p:cNvPr id="1464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64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9DAB8C7-A9A9-48FB-A357-2E983B2B9C0A}" type="slidenum">
              <a:rPr lang="en-US" smtClean="0"/>
              <a:pPr>
                <a:defRPr/>
              </a:pPr>
              <a:t>6</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3B3CC41-1FFE-4196-8B15-2E1573100E6A}" type="slidenum">
              <a:rPr lang="en-US" smtClean="0"/>
              <a:pPr>
                <a:defRPr/>
              </a:pPr>
              <a:t>51</a:t>
            </a:fld>
            <a:endParaRPr lang="en-US" smtClean="0"/>
          </a:p>
        </p:txBody>
      </p:sp>
      <p:sp>
        <p:nvSpPr>
          <p:cNvPr id="1474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74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770B409-091E-4003-B94E-9909C9BC9FF8}" type="slidenum">
              <a:rPr lang="en-US" smtClean="0"/>
              <a:pPr>
                <a:defRPr/>
              </a:pPr>
              <a:t>52</a:t>
            </a:fld>
            <a:endParaRPr lang="en-US" smtClean="0"/>
          </a:p>
        </p:txBody>
      </p:sp>
      <p:sp>
        <p:nvSpPr>
          <p:cNvPr id="148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8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5AA182F-73D0-4B04-9651-9F72025B51C5}" type="slidenum">
              <a:rPr lang="en-US" smtClean="0"/>
              <a:pPr>
                <a:defRPr/>
              </a:pPr>
              <a:t>53</a:t>
            </a:fld>
            <a:endParaRPr lang="en-US" smtClean="0"/>
          </a:p>
        </p:txBody>
      </p:sp>
      <p:sp>
        <p:nvSpPr>
          <p:cNvPr id="1495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95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4F527A8-1F9C-4E26-88EA-B4FEB32C33D9}" type="slidenum">
              <a:rPr lang="en-US" smtClean="0"/>
              <a:pPr>
                <a:defRPr/>
              </a:pPr>
              <a:t>54</a:t>
            </a:fld>
            <a:endParaRPr lang="en-US" smtClean="0"/>
          </a:p>
        </p:txBody>
      </p:sp>
      <p:sp>
        <p:nvSpPr>
          <p:cNvPr id="1505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05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B5F6706-DBF4-4A8A-8D20-50351E1E0629}" type="slidenum">
              <a:rPr lang="en-US" smtClean="0"/>
              <a:pPr>
                <a:defRPr/>
              </a:pPr>
              <a:t>55</a:t>
            </a:fld>
            <a:endParaRPr lang="en-US" smtClean="0"/>
          </a:p>
        </p:txBody>
      </p:sp>
      <p:sp>
        <p:nvSpPr>
          <p:cNvPr id="1515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15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3A50FC2-A471-401A-AAFB-EFADC78C396B}" type="slidenum">
              <a:rPr lang="en-US" smtClean="0"/>
              <a:pPr>
                <a:defRPr/>
              </a:pPr>
              <a:t>56</a:t>
            </a:fld>
            <a:endParaRPr lang="en-US" smtClean="0"/>
          </a:p>
        </p:txBody>
      </p:sp>
      <p:sp>
        <p:nvSpPr>
          <p:cNvPr id="152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25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DFC98D0-4D92-4A5B-A589-57AC1DF8DDEA}" type="slidenum">
              <a:rPr lang="en-US" smtClean="0"/>
              <a:pPr>
                <a:defRPr/>
              </a:pPr>
              <a:t>57</a:t>
            </a:fld>
            <a:endParaRPr lang="en-US" smtClean="0"/>
          </a:p>
        </p:txBody>
      </p:sp>
      <p:sp>
        <p:nvSpPr>
          <p:cNvPr id="1310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10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05EC1B-02EF-4724-9B78-C25986D8E2C5}" type="slidenum">
              <a:rPr lang="en-US" smtClean="0"/>
              <a:pPr>
                <a:defRPr/>
              </a:pPr>
              <a:t>58</a:t>
            </a:fld>
            <a:endParaRPr lang="en-US" smtClean="0"/>
          </a:p>
        </p:txBody>
      </p:sp>
      <p:sp>
        <p:nvSpPr>
          <p:cNvPr id="132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3815C1E-1D15-442E-B926-D179DBBE840C}" type="slidenum">
              <a:rPr lang="en-US" smtClean="0"/>
              <a:pPr>
                <a:defRPr/>
              </a:pPr>
              <a:t>59</a:t>
            </a:fld>
            <a:endParaRPr lang="en-US" smtClean="0"/>
          </a:p>
        </p:txBody>
      </p:sp>
      <p:sp>
        <p:nvSpPr>
          <p:cNvPr id="1331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37E4FCC-8CC9-492E-A355-5E997FA38DF1}" type="slidenum">
              <a:rPr lang="en-US" smtClean="0"/>
              <a:pPr>
                <a:defRPr/>
              </a:pPr>
              <a:t>60</a:t>
            </a:fld>
            <a:endParaRPr lang="en-US" smtClean="0"/>
          </a:p>
        </p:txBody>
      </p:sp>
      <p:sp>
        <p:nvSpPr>
          <p:cNvPr id="1341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41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573DCD-B13D-4BBC-8874-474302C07B54}" type="slidenum">
              <a:rPr lang="en-US" smtClean="0"/>
              <a:pPr>
                <a:defRPr/>
              </a:pPr>
              <a:t>7</a:t>
            </a:fld>
            <a:endParaRPr lang="en-US"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150F363-111C-4157-BF6E-0482F0366837}" type="slidenum">
              <a:rPr lang="en-US" smtClean="0"/>
              <a:pPr>
                <a:defRPr/>
              </a:pPr>
              <a:t>61</a:t>
            </a:fld>
            <a:endParaRPr lang="en-US" smtClean="0"/>
          </a:p>
        </p:txBody>
      </p:sp>
      <p:sp>
        <p:nvSpPr>
          <p:cNvPr id="1351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51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EC7C6F0-6569-4B65-9ECF-AEFCAA5CBCD9}" type="slidenum">
              <a:rPr lang="en-US" smtClean="0"/>
              <a:pPr>
                <a:defRPr/>
              </a:pPr>
              <a:t>62</a:t>
            </a:fld>
            <a:endParaRPr lang="en-US" smtClean="0"/>
          </a:p>
        </p:txBody>
      </p:sp>
      <p:sp>
        <p:nvSpPr>
          <p:cNvPr id="1361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61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95B9B10-30A5-4612-A6C1-BAC192D40EB9}" type="slidenum">
              <a:rPr lang="en-US" smtClean="0"/>
              <a:pPr>
                <a:defRPr/>
              </a:pPr>
              <a:t>63</a:t>
            </a:fld>
            <a:endParaRPr lang="en-US" smtClean="0"/>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72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4BA1C70-5363-4725-A1BB-A031413DC6C5}" type="slidenum">
              <a:rPr lang="en-US" smtClean="0"/>
              <a:pPr>
                <a:defRPr/>
              </a:pPr>
              <a:t>64</a:t>
            </a:fld>
            <a:endParaRPr lang="en-US" smtClean="0"/>
          </a:p>
        </p:txBody>
      </p:sp>
      <p:sp>
        <p:nvSpPr>
          <p:cNvPr id="1382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82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A5E1118-486C-4EB3-9787-818169356668}" type="slidenum">
              <a:rPr lang="en-US" smtClean="0"/>
              <a:pPr>
                <a:defRPr/>
              </a:pPr>
              <a:t>65</a:t>
            </a:fld>
            <a:endParaRPr lang="en-US" smtClean="0"/>
          </a:p>
        </p:txBody>
      </p:sp>
      <p:sp>
        <p:nvSpPr>
          <p:cNvPr id="1392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92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2F72AA3-8A11-4FD4-8FFC-F37958094A43}" type="slidenum">
              <a:rPr lang="en-US" smtClean="0"/>
              <a:pPr>
                <a:defRPr/>
              </a:pPr>
              <a:t>66</a:t>
            </a:fld>
            <a:endParaRPr lang="en-US" smtClean="0"/>
          </a:p>
        </p:txBody>
      </p:sp>
      <p:sp>
        <p:nvSpPr>
          <p:cNvPr id="1402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02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0280408-0AEB-4DFE-BD74-A92C84303C30}" type="slidenum">
              <a:rPr lang="en-US" smtClean="0"/>
              <a:pPr>
                <a:defRPr/>
              </a:pPr>
              <a:t>67</a:t>
            </a:fld>
            <a:endParaRPr lang="en-US" smtClean="0"/>
          </a:p>
        </p:txBody>
      </p:sp>
      <p:sp>
        <p:nvSpPr>
          <p:cNvPr id="1413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13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13DC9B2-A74F-41E0-9016-78F4E65682F4}" type="slidenum">
              <a:rPr lang="en-US" smtClean="0"/>
              <a:pPr>
                <a:defRPr/>
              </a:pPr>
              <a:t>68</a:t>
            </a:fld>
            <a:endParaRPr lang="en-US" smtClean="0"/>
          </a:p>
        </p:txBody>
      </p:sp>
      <p:sp>
        <p:nvSpPr>
          <p:cNvPr id="1423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23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59803E5-EACE-4758-A490-435FF92248CA}" type="slidenum">
              <a:rPr lang="en-US" smtClean="0"/>
              <a:pPr>
                <a:defRPr/>
              </a:pPr>
              <a:t>69</a:t>
            </a:fld>
            <a:endParaRPr lang="en-US" smtClean="0"/>
          </a:p>
        </p:txBody>
      </p:sp>
      <p:sp>
        <p:nvSpPr>
          <p:cNvPr id="1433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33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905B174-65BE-4A8B-AC5D-C79F2AE0A39F}" type="slidenum">
              <a:rPr lang="en-US" smtClean="0"/>
              <a:pPr>
                <a:defRPr/>
              </a:pPr>
              <a:t>70</a:t>
            </a:fld>
            <a:endParaRPr lang="en-US" smtClean="0"/>
          </a:p>
        </p:txBody>
      </p:sp>
      <p:sp>
        <p:nvSpPr>
          <p:cNvPr id="1443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43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C746138-1E97-4D86-8D5F-096ED1C3477F}" type="slidenum">
              <a:rPr lang="en-US" smtClean="0"/>
              <a:pPr>
                <a:defRPr/>
              </a:pPr>
              <a:t>8</a:t>
            </a:fld>
            <a:endParaRPr lang="en-US"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1F15DAA-A02E-45B2-855E-9DE2138B0232}" type="slidenum">
              <a:rPr lang="en-US" smtClean="0"/>
              <a:pPr>
                <a:defRPr/>
              </a:pPr>
              <a:t>9</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7BC7886-22EF-4609-AFD6-84530760992F}" type="slidenum">
              <a:rPr lang="en-US" smtClean="0"/>
              <a:pPr>
                <a:defRPr/>
              </a:pPr>
              <a:t>10</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3C57A92-76EA-478C-BF68-ED7619F04072}" type="datetime9">
              <a:rPr lang="en-IN"/>
              <a:pPr>
                <a:defRPr/>
              </a:pPr>
              <a:t>19-11-2018 12:07:08</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26"/>
          <p:cNvSpPr>
            <a:spLocks noGrp="1"/>
          </p:cNvSpPr>
          <p:nvPr>
            <p:ph type="sldNum" sz="quarter" idx="12"/>
          </p:nvPr>
        </p:nvSpPr>
        <p:spPr/>
        <p:txBody>
          <a:bodyPr/>
          <a:lstStyle>
            <a:lvl1pPr>
              <a:defRPr/>
            </a:lvl1pPr>
          </a:lstStyle>
          <a:p>
            <a:pPr>
              <a:defRPr/>
            </a:pPr>
            <a:fld id="{226A3425-A110-4803-8DD8-453CF3F16BF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53B30E2-236F-42D5-B340-FE38D9003263}" type="datetime9">
              <a:rPr lang="en-IN"/>
              <a:pPr>
                <a:defRPr/>
              </a:pPr>
              <a:t>19-11-2018 12:07:10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0D0F53BB-DF90-40B9-B631-1E1562297FE0}"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1666C84-EBCE-49E8-B0C0-0262FEAAEE66}" type="datetime9">
              <a:rPr lang="en-IN"/>
              <a:pPr>
                <a:defRPr/>
              </a:pPr>
              <a:t>19-11-2018 12:07:10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D8B256F9-480D-43F5-9ABA-FFA060437F1B}"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7D7BA7F9-CAFA-4AF3-B9D4-80BDC14F0656}" type="datetime9">
              <a:rPr lang="en-IN"/>
              <a:pPr>
                <a:defRPr/>
              </a:pPr>
              <a:t>19-11-2018 12:07:10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C517A273-24CE-4D4E-9166-027F2B9B9635}"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17FB85B-86EF-4AD7-8B06-4E340A42DCCC}" type="datetime9">
              <a:rPr lang="en-IN"/>
              <a:pPr>
                <a:defRPr/>
              </a:pPr>
              <a:t>19-11-2018 12:07:08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3168F429-E335-49EB-9D1A-4ABB51529C60}"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BEA0CB-9AD8-42D5-81A0-A535FD141340}" type="datetime9">
              <a:rPr lang="en-IN"/>
              <a:pPr>
                <a:defRPr/>
              </a:pPr>
              <a:t>19-11-2018 12:07:08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5"/>
          <p:cNvSpPr>
            <a:spLocks noGrp="1"/>
          </p:cNvSpPr>
          <p:nvPr>
            <p:ph type="sldNum" sz="quarter" idx="12"/>
          </p:nvPr>
        </p:nvSpPr>
        <p:spPr/>
        <p:txBody>
          <a:bodyPr/>
          <a:lstStyle>
            <a:lvl1pPr>
              <a:defRPr/>
            </a:lvl1pPr>
          </a:lstStyle>
          <a:p>
            <a:pPr>
              <a:defRPr/>
            </a:pPr>
            <a:fld id="{F572BB24-1E7C-41CB-BB38-E2B9043AFD8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DEA2A2B-B89E-4446-9042-77B5DC0B08F1}" type="datetime9">
              <a:rPr lang="en-IN"/>
              <a:pPr>
                <a:defRPr/>
              </a:pPr>
              <a:t>19-11-2018 12:07:08</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E016EFA6-19D4-4DA7-B1DB-FF75C0D98B45}"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CEC10BC-AB0E-4913-A996-F69B92E5947B}" type="datetime9">
              <a:rPr lang="en-IN"/>
              <a:pPr>
                <a:defRPr/>
              </a:pPr>
              <a:t>19-11-2018 12:07:08</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9" name="Slide Number Placeholder 17"/>
          <p:cNvSpPr>
            <a:spLocks noGrp="1"/>
          </p:cNvSpPr>
          <p:nvPr>
            <p:ph type="sldNum" sz="quarter" idx="12"/>
          </p:nvPr>
        </p:nvSpPr>
        <p:spPr/>
        <p:txBody>
          <a:bodyPr/>
          <a:lstStyle>
            <a:lvl1pPr>
              <a:defRPr/>
            </a:lvl1pPr>
          </a:lstStyle>
          <a:p>
            <a:pPr>
              <a:defRPr/>
            </a:pPr>
            <a:fld id="{B033D0FD-6D46-4974-9AC6-3662CB570ACC}"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B3E2E3E-D6A5-4EF7-876B-274AEF860C2C}" type="datetime9">
              <a:rPr lang="en-IN"/>
              <a:pPr>
                <a:defRPr/>
              </a:pPr>
              <a:t>19-11-2018 12:07:08</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5" name="Slide Number Placeholder 17"/>
          <p:cNvSpPr>
            <a:spLocks noGrp="1"/>
          </p:cNvSpPr>
          <p:nvPr>
            <p:ph type="sldNum" sz="quarter" idx="12"/>
          </p:nvPr>
        </p:nvSpPr>
        <p:spPr/>
        <p:txBody>
          <a:bodyPr/>
          <a:lstStyle>
            <a:lvl1pPr>
              <a:defRPr/>
            </a:lvl1pPr>
          </a:lstStyle>
          <a:p>
            <a:pPr>
              <a:defRPr/>
            </a:pPr>
            <a:fld id="{93621E36-7029-494D-B269-0EA95FDEB3A0}"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0F8CAEC-AA9D-41A1-9737-2090C1FAFD7B}" type="datetime9">
              <a:rPr lang="en-IN"/>
              <a:pPr>
                <a:defRPr/>
              </a:pPr>
              <a:t>19-11-2018 12:07:08</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4" name="Slide Number Placeholder 17"/>
          <p:cNvSpPr>
            <a:spLocks noGrp="1"/>
          </p:cNvSpPr>
          <p:nvPr>
            <p:ph type="sldNum" sz="quarter" idx="12"/>
          </p:nvPr>
        </p:nvSpPr>
        <p:spPr/>
        <p:txBody>
          <a:bodyPr/>
          <a:lstStyle>
            <a:lvl1pPr>
              <a:defRPr/>
            </a:lvl1pPr>
          </a:lstStyle>
          <a:p>
            <a:pPr>
              <a:defRPr/>
            </a:pPr>
            <a:fld id="{45734B5E-1C97-4889-A04D-891BB5DE1930}"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B27ED3D-F975-422C-BE42-66EEE0B30BA1}" type="datetime9">
              <a:rPr lang="en-IN"/>
              <a:pPr>
                <a:defRPr/>
              </a:pPr>
              <a:t>19-11-2018 12:07:08</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A99349EE-5561-4E37-BEFB-1684DA4F51BE}"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DEF0FFC-E1DE-4B5C-A7B6-887DB1219960}" type="datetime9">
              <a:rPr lang="en-IN"/>
              <a:pPr>
                <a:defRPr/>
              </a:pPr>
              <a:t>19-11-2018 12:07:10</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Psychology for Social Workers</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EFA758D-9E01-4EC1-921F-DDCF292F199D}"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fld id="{744E2D28-BC43-4C14-8330-7058951B3F02}" type="datetime9">
              <a:rPr lang="en-IN"/>
              <a:pPr>
                <a:defRPr/>
              </a:pPr>
              <a:t>19-11-2018 12:07:10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en-US"/>
              <a:t>Psychology for Social Workers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539057ED-DB06-4267-A6E0-3968CD81F4E3}"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07" r:id="rId1"/>
    <p:sldLayoutId id="2147483898" r:id="rId2"/>
    <p:sldLayoutId id="2147483908" r:id="rId3"/>
    <p:sldLayoutId id="2147483899" r:id="rId4"/>
    <p:sldLayoutId id="2147483900" r:id="rId5"/>
    <p:sldLayoutId id="2147483901" r:id="rId6"/>
    <p:sldLayoutId id="2147483902" r:id="rId7"/>
    <p:sldLayoutId id="2147483903" r:id="rId8"/>
    <p:sldLayoutId id="2147483909" r:id="rId9"/>
    <p:sldLayoutId id="2147483904" r:id="rId10"/>
    <p:sldLayoutId id="2147483905" r:id="rId11"/>
    <p:sldLayoutId id="2147483906"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851775" cy="2286000"/>
          </a:xfrm>
        </p:spPr>
        <p:txBody>
          <a:bodyPr/>
          <a:lstStyle/>
          <a:p>
            <a:pPr algn="ctr" eaLnBrk="1" fontAlgn="auto" hangingPunct="1">
              <a:spcAft>
                <a:spcPts val="0"/>
              </a:spcAft>
              <a:defRPr/>
            </a:pPr>
            <a:r>
              <a:rPr lang="en-IN" sz="6000" dirty="0" smtClean="0">
                <a:solidFill>
                  <a:schemeClr val="bg2">
                    <a:lumMod val="60000"/>
                    <a:lumOff val="40000"/>
                  </a:schemeClr>
                </a:solidFill>
                <a:effectLst>
                  <a:outerShdw blurRad="38100" dist="38100" dir="2700000" algn="tl">
                    <a:srgbClr val="000000">
                      <a:alpha val="43137"/>
                    </a:srgbClr>
                  </a:outerShdw>
                </a:effectLst>
              </a:rPr>
              <a:t/>
            </a:r>
            <a:br>
              <a:rPr lang="en-IN" sz="6000" dirty="0" smtClean="0">
                <a:solidFill>
                  <a:schemeClr val="bg2">
                    <a:lumMod val="60000"/>
                    <a:lumOff val="40000"/>
                  </a:schemeClr>
                </a:solidFill>
                <a:effectLst>
                  <a:outerShdw blurRad="38100" dist="38100" dir="2700000" algn="tl">
                    <a:srgbClr val="000000">
                      <a:alpha val="43137"/>
                    </a:srgbClr>
                  </a:outerShdw>
                </a:effectLst>
              </a:rPr>
            </a:br>
            <a:endParaRPr lang="en-IN" dirty="0">
              <a:solidFill>
                <a:srgbClr val="FFC0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2209800"/>
            <a:ext cx="8915400" cy="4419600"/>
          </a:xfrm>
        </p:spPr>
        <p:txBody>
          <a:bodyPr/>
          <a:lstStyle/>
          <a:p>
            <a:pPr marR="0" algn="ctr" eaLnBrk="1" hangingPunct="1">
              <a:defRPr/>
            </a:pPr>
            <a:endParaRPr lang="en-IN" sz="6000" b="1" dirty="0" smtClean="0">
              <a:solidFill>
                <a:srgbClr val="C9FAFC"/>
              </a:solidFill>
            </a:endParaRPr>
          </a:p>
          <a:p>
            <a:pPr marR="0" algn="ctr" eaLnBrk="1" hangingPunct="1">
              <a:defRPr/>
            </a:pPr>
            <a:r>
              <a:rPr lang="en-IN" sz="8000" b="1" dirty="0" smtClean="0">
                <a:solidFill>
                  <a:srgbClr val="FFC000"/>
                </a:solidFill>
                <a:effectLst>
                  <a:outerShdw blurRad="38100" dist="38100" dir="2700000" algn="tl">
                    <a:srgbClr val="000000">
                      <a:alpha val="43137"/>
                    </a:srgbClr>
                  </a:outerShdw>
                </a:effectLst>
              </a:rPr>
              <a:t>Psychology</a:t>
            </a:r>
            <a:r>
              <a:rPr lang="en-IN" sz="6000" b="1" dirty="0" smtClean="0">
                <a:solidFill>
                  <a:srgbClr val="FFC000"/>
                </a:solidFill>
                <a:effectLst>
                  <a:outerShdw blurRad="38100" dist="38100" dir="2700000" algn="tl">
                    <a:srgbClr val="000000">
                      <a:alpha val="43137"/>
                    </a:srgbClr>
                  </a:outerShdw>
                </a:effectLst>
              </a:rPr>
              <a:t> </a:t>
            </a:r>
          </a:p>
          <a:p>
            <a:pPr marR="0" algn="ctr" eaLnBrk="1" hangingPunct="1">
              <a:defRPr/>
            </a:pPr>
            <a:r>
              <a:rPr lang="en-IN" sz="4800" b="1" dirty="0" smtClean="0">
                <a:solidFill>
                  <a:srgbClr val="FFC000"/>
                </a:solidFill>
                <a:effectLst>
                  <a:outerShdw blurRad="38100" dist="38100" dir="2700000" algn="tl">
                    <a:srgbClr val="000000">
                      <a:alpha val="43137"/>
                    </a:srgbClr>
                  </a:outerShdw>
                </a:effectLst>
              </a:rPr>
              <a:t>for Social Work</a:t>
            </a:r>
          </a:p>
          <a:p>
            <a:pPr marR="0" eaLnBrk="1" hangingPunct="1">
              <a:defRPr/>
            </a:pPr>
            <a:endParaRPr lang="en-IN"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IN" sz="2800" b="1" dirty="0" smtClean="0">
                <a:effectLst>
                  <a:outerShdw blurRad="38100" dist="38100" dir="2700000" algn="tl">
                    <a:srgbClr val="000000">
                      <a:alpha val="43137"/>
                    </a:srgbClr>
                  </a:outerShdw>
                </a:effectLst>
              </a:rPr>
              <a:t>- </a:t>
            </a:r>
            <a:r>
              <a:rPr lang="en-IN" sz="2800" b="1" i="1" dirty="0" smtClean="0">
                <a:effectLst>
                  <a:outerShdw blurRad="38100" dist="38100" dir="2700000" algn="tl">
                    <a:srgbClr val="000000">
                      <a:alpha val="43137"/>
                    </a:srgbClr>
                  </a:outerShdw>
                </a:effectLst>
              </a:rPr>
              <a:t>Dr. Jaimon Varghese</a:t>
            </a:r>
            <a:endParaRPr lang="en-IN"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52B97995-3FA2-41E5-81DD-E413A0EB921D}" type="datetime9">
              <a:rPr lang="en-IN"/>
              <a:pPr>
                <a:defRPr/>
              </a:pPr>
              <a:t>19-11-2018 12:07:22</a:t>
            </a:fld>
            <a:endParaRPr lang="en-US"/>
          </a:p>
        </p:txBody>
      </p:sp>
      <p:sp>
        <p:nvSpPr>
          <p:cNvPr id="1434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cultural environments are the products of man's adjustment to his environment originally derived from the transformation of parts of the natural environments</a:t>
            </a:r>
          </a:p>
          <a:p>
            <a:pPr marL="812800" indent="-812800">
              <a:spcBef>
                <a:spcPts val="1200"/>
              </a:spcBef>
              <a:buFont typeface="Arial" charset="0"/>
              <a:buChar char="•"/>
            </a:pPr>
            <a:r>
              <a:rPr lang="en-US" sz="2400" b="1">
                <a:solidFill>
                  <a:srgbClr val="0070C0"/>
                </a:solidFill>
              </a:rPr>
              <a:t>This process of transforming nature into culture through the reconditioning of human responses and the building-up of behaviour and culture patterns is the process of invention. </a:t>
            </a:r>
          </a:p>
        </p:txBody>
      </p:sp>
      <p:sp>
        <p:nvSpPr>
          <p:cNvPr id="7" name="Slide Number Placeholder 6"/>
          <p:cNvSpPr>
            <a:spLocks noGrp="1"/>
          </p:cNvSpPr>
          <p:nvPr>
            <p:ph type="sldNum" sz="quarter" idx="12"/>
          </p:nvPr>
        </p:nvSpPr>
        <p:spPr/>
        <p:txBody>
          <a:bodyPr/>
          <a:lstStyle/>
          <a:p>
            <a:pPr>
              <a:defRPr/>
            </a:pPr>
            <a:fld id="{3DE12989-1E88-4B41-9C90-1846C524C315}"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B52C54FF-7147-4329-84B3-539FCF090E71}" type="datetime9">
              <a:rPr lang="en-IN"/>
              <a:pPr>
                <a:defRPr/>
              </a:pPr>
              <a:t>19-11-2018 12:07:22</a:t>
            </a:fld>
            <a:endParaRPr lang="en-US"/>
          </a:p>
        </p:txBody>
      </p:sp>
      <p:sp>
        <p:nvSpPr>
          <p:cNvPr id="1536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By means of cultural inventions man has created his tools and machines; domesticated plants and animals; trained man and beast to take part in a social economy; created language and communication; fostered tradition, literature, philosophy, and science; and has generated institutions to perpetuate culture and to control and condition the behaviour of man with reference to nature and his fellows. </a:t>
            </a:r>
          </a:p>
        </p:txBody>
      </p:sp>
      <p:sp>
        <p:nvSpPr>
          <p:cNvPr id="7" name="Slide Number Placeholder 6"/>
          <p:cNvSpPr>
            <a:spLocks noGrp="1"/>
          </p:cNvSpPr>
          <p:nvPr>
            <p:ph type="sldNum" sz="quarter" idx="12"/>
          </p:nvPr>
        </p:nvSpPr>
        <p:spPr/>
        <p:txBody>
          <a:bodyPr/>
          <a:lstStyle/>
          <a:p>
            <a:pPr>
              <a:defRPr/>
            </a:pPr>
            <a:fld id="{1CC3432E-E93F-4AB3-B030-D955AEFE5C19}"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325F5C24-24CD-43D8-B26C-E971FFD98900}" type="datetime9">
              <a:rPr lang="en-IN"/>
              <a:pPr>
                <a:defRPr/>
              </a:pPr>
              <a:t>19-11-2018 12:07:22</a:t>
            </a:fld>
            <a:endParaRPr lang="en-US"/>
          </a:p>
        </p:txBody>
      </p:sp>
      <p:sp>
        <p:nvSpPr>
          <p:cNvPr id="1638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These same cultural creations of man, which arose originally out of nature itself through the spontaneous and necessary conditioning of responses in the incidence of the adjustment process, also constitute man's cultural environments, which now are more immediate and perhaps more voluminous than his natural environments and which therefore have much more weight in reconditioning his responses for social adjustment</a:t>
            </a:r>
          </a:p>
        </p:txBody>
      </p:sp>
      <p:sp>
        <p:nvSpPr>
          <p:cNvPr id="7" name="Slide Number Placeholder 6"/>
          <p:cNvSpPr>
            <a:spLocks noGrp="1"/>
          </p:cNvSpPr>
          <p:nvPr>
            <p:ph type="sldNum" sz="quarter" idx="12"/>
          </p:nvPr>
        </p:nvSpPr>
        <p:spPr/>
        <p:txBody>
          <a:bodyPr/>
          <a:lstStyle/>
          <a:p>
            <a:pPr>
              <a:defRPr/>
            </a:pPr>
            <a:fld id="{E65DCA6E-6E8A-40E8-8F69-71C4804CF140}"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52119C59-C3C3-4D79-8786-EA8EB7B3F362}" type="datetime9">
              <a:rPr lang="en-IN"/>
              <a:pPr>
                <a:defRPr/>
              </a:pPr>
              <a:t>19-11-2018 12:07:22</a:t>
            </a:fld>
            <a:endParaRPr lang="en-US"/>
          </a:p>
        </p:txBody>
      </p:sp>
      <p:sp>
        <p:nvSpPr>
          <p:cNvPr id="1741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Factors of social adjustment include</a:t>
            </a:r>
          </a:p>
          <a:p>
            <a:pPr marL="812800" indent="-812800">
              <a:spcBef>
                <a:spcPts val="1200"/>
              </a:spcBef>
              <a:buFont typeface="Arial" charset="0"/>
              <a:buChar char="•"/>
            </a:pPr>
            <a:r>
              <a:rPr lang="en-US" sz="2400" b="1">
                <a:solidFill>
                  <a:srgbClr val="0070C0"/>
                </a:solidFill>
              </a:rPr>
              <a:t>Knowledge and skill base (cognitive factors)</a:t>
            </a:r>
          </a:p>
          <a:p>
            <a:pPr marL="812800" indent="-812800">
              <a:spcBef>
                <a:spcPts val="1200"/>
              </a:spcBef>
              <a:buFont typeface="Arial" charset="0"/>
              <a:buChar char="•"/>
            </a:pPr>
            <a:r>
              <a:rPr lang="en-US" sz="2400" b="1">
                <a:solidFill>
                  <a:srgbClr val="0070C0"/>
                </a:solidFill>
              </a:rPr>
              <a:t>Self and personality factors (psychological factors)</a:t>
            </a:r>
          </a:p>
          <a:p>
            <a:pPr marL="812800" indent="-812800">
              <a:spcBef>
                <a:spcPts val="1200"/>
              </a:spcBef>
              <a:buFont typeface="Arial" charset="0"/>
              <a:buChar char="•"/>
            </a:pPr>
            <a:r>
              <a:rPr lang="en-US" sz="2400" b="1">
                <a:solidFill>
                  <a:srgbClr val="0070C0"/>
                </a:solidFill>
              </a:rPr>
              <a:t>Social support systems / safety nets (social factors)</a:t>
            </a:r>
          </a:p>
          <a:p>
            <a:pPr marL="812800" indent="-812800">
              <a:spcBef>
                <a:spcPts val="1200"/>
              </a:spcBef>
              <a:buFont typeface="Arial" charset="0"/>
              <a:buChar char="•"/>
            </a:pPr>
            <a:r>
              <a:rPr lang="en-US" sz="2400" b="1">
                <a:solidFill>
                  <a:srgbClr val="0070C0"/>
                </a:solidFill>
              </a:rPr>
              <a:t>Economic and environmental factors</a:t>
            </a:r>
          </a:p>
        </p:txBody>
      </p:sp>
      <p:sp>
        <p:nvSpPr>
          <p:cNvPr id="7" name="Slide Number Placeholder 6"/>
          <p:cNvSpPr>
            <a:spLocks noGrp="1"/>
          </p:cNvSpPr>
          <p:nvPr>
            <p:ph type="sldNum" sz="quarter" idx="12"/>
          </p:nvPr>
        </p:nvSpPr>
        <p:spPr/>
        <p:txBody>
          <a:bodyPr/>
          <a:lstStyle/>
          <a:p>
            <a:pPr>
              <a:defRPr/>
            </a:pPr>
            <a:fld id="{29C25986-EF5E-4715-9158-BB84E2E6A886}"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a:t>
            </a:r>
          </a:p>
        </p:txBody>
      </p:sp>
      <p:sp>
        <p:nvSpPr>
          <p:cNvPr id="4" name="Date Placeholder 3"/>
          <p:cNvSpPr>
            <a:spLocks noGrp="1"/>
          </p:cNvSpPr>
          <p:nvPr>
            <p:ph type="dt" sz="quarter" idx="10"/>
          </p:nvPr>
        </p:nvSpPr>
        <p:spPr/>
        <p:txBody>
          <a:bodyPr/>
          <a:lstStyle/>
          <a:p>
            <a:pPr>
              <a:defRPr/>
            </a:pPr>
            <a:fld id="{2AB95DC7-0293-4169-BC9B-DABA69571ECB}" type="datetime9">
              <a:rPr lang="en-IN"/>
              <a:pPr>
                <a:defRPr/>
              </a:pPr>
              <a:t>19-11-2018 12:07:23</a:t>
            </a:fld>
            <a:endParaRPr lang="en-US"/>
          </a:p>
        </p:txBody>
      </p:sp>
      <p:sp>
        <p:nvSpPr>
          <p:cNvPr id="1843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Stress is a condition or feeling experienced when a person perceives that demands exceed the personal and social resources the individual is able to mobilize.</a:t>
            </a:r>
          </a:p>
          <a:p>
            <a:pPr marL="812800" indent="-812800">
              <a:spcBef>
                <a:spcPts val="1200"/>
              </a:spcBef>
              <a:buFont typeface="Arial" charset="0"/>
              <a:buChar char="•"/>
            </a:pPr>
            <a:r>
              <a:rPr lang="en-US" sz="2400" b="1">
                <a:solidFill>
                  <a:srgbClr val="0070C0"/>
                </a:solidFill>
              </a:rPr>
              <a:t>Stress, a matter of judgment: firstly they must feel threatened by the situation, and secondly they must doubt that their capabilities and resources are sufficient to meet the threat.</a:t>
            </a:r>
          </a:p>
        </p:txBody>
      </p:sp>
      <p:sp>
        <p:nvSpPr>
          <p:cNvPr id="7" name="Slide Number Placeholder 6"/>
          <p:cNvSpPr>
            <a:spLocks noGrp="1"/>
          </p:cNvSpPr>
          <p:nvPr>
            <p:ph type="sldNum" sz="quarter" idx="12"/>
          </p:nvPr>
        </p:nvSpPr>
        <p:spPr/>
        <p:txBody>
          <a:bodyPr/>
          <a:lstStyle/>
          <a:p>
            <a:pPr>
              <a:defRPr/>
            </a:pPr>
            <a:fld id="{F8D9FF94-DD53-4427-BA4A-05F62BF6B403}"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a:t>
            </a:r>
          </a:p>
        </p:txBody>
      </p:sp>
      <p:sp>
        <p:nvSpPr>
          <p:cNvPr id="4" name="Date Placeholder 3"/>
          <p:cNvSpPr>
            <a:spLocks noGrp="1"/>
          </p:cNvSpPr>
          <p:nvPr>
            <p:ph type="dt" sz="quarter" idx="10"/>
          </p:nvPr>
        </p:nvSpPr>
        <p:spPr/>
        <p:txBody>
          <a:bodyPr/>
          <a:lstStyle/>
          <a:p>
            <a:pPr>
              <a:defRPr/>
            </a:pPr>
            <a:fld id="{71843ECB-F9F0-459B-9957-D9DF197F6D70}" type="datetime9">
              <a:rPr lang="en-IN"/>
              <a:pPr>
                <a:defRPr/>
              </a:pPr>
              <a:t>19-11-2018 12:07:23</a:t>
            </a:fld>
            <a:endParaRPr lang="en-US"/>
          </a:p>
        </p:txBody>
      </p:sp>
      <p:sp>
        <p:nvSpPr>
          <p:cNvPr id="1946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How stressed someone feels, depends on how much damage they think the situation can do them, and how closely their resources meet the demands of the situation.</a:t>
            </a:r>
          </a:p>
          <a:p>
            <a:pPr marL="812800" indent="-812800">
              <a:spcBef>
                <a:spcPts val="1200"/>
              </a:spcBef>
              <a:buFont typeface="Arial" charset="0"/>
              <a:buChar char="•"/>
            </a:pPr>
            <a:r>
              <a:rPr lang="en-US" sz="2400" b="1">
                <a:solidFill>
                  <a:srgbClr val="0070C0"/>
                </a:solidFill>
              </a:rPr>
              <a:t>This sense of threat involves perceived threats to our social standing, to other people’s opinions of us, to our career prospects or to our own deeply held values.</a:t>
            </a:r>
          </a:p>
        </p:txBody>
      </p:sp>
      <p:sp>
        <p:nvSpPr>
          <p:cNvPr id="7" name="Slide Number Placeholder 6"/>
          <p:cNvSpPr>
            <a:spLocks noGrp="1"/>
          </p:cNvSpPr>
          <p:nvPr>
            <p:ph type="sldNum" sz="quarter" idx="12"/>
          </p:nvPr>
        </p:nvSpPr>
        <p:spPr/>
        <p:txBody>
          <a:bodyPr/>
          <a:lstStyle/>
          <a:p>
            <a:pPr>
              <a:defRPr/>
            </a:pPr>
            <a:fld id="{B28715EC-7775-49C8-B263-6620748269C7}"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a:t>
            </a:r>
          </a:p>
        </p:txBody>
      </p:sp>
      <p:sp>
        <p:nvSpPr>
          <p:cNvPr id="4" name="Date Placeholder 3"/>
          <p:cNvSpPr>
            <a:spLocks noGrp="1"/>
          </p:cNvSpPr>
          <p:nvPr>
            <p:ph type="dt" sz="quarter" idx="10"/>
          </p:nvPr>
        </p:nvSpPr>
        <p:spPr/>
        <p:txBody>
          <a:bodyPr/>
          <a:lstStyle/>
          <a:p>
            <a:pPr>
              <a:defRPr/>
            </a:pPr>
            <a:fld id="{40EEAA99-D701-4538-8324-8120BE9E1454}" type="datetime9">
              <a:rPr lang="en-IN"/>
              <a:pPr>
                <a:defRPr/>
              </a:pPr>
              <a:t>19-11-2018 12:07:23</a:t>
            </a:fld>
            <a:endParaRPr lang="en-US"/>
          </a:p>
        </p:txBody>
      </p:sp>
      <p:sp>
        <p:nvSpPr>
          <p:cNvPr id="2048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Just as with real threats to our survival, these perceived threats trigger the hormonal fight-or-flight response, with all of its negative consequences.</a:t>
            </a:r>
          </a:p>
          <a:p>
            <a:pPr marL="812800" indent="-812800">
              <a:spcBef>
                <a:spcPts val="1200"/>
              </a:spcBef>
              <a:buFont typeface="Arial" charset="0"/>
              <a:buChar char="•"/>
            </a:pPr>
            <a:r>
              <a:rPr lang="en-US" sz="2400" b="1">
                <a:solidFill>
                  <a:srgbClr val="0070C0"/>
                </a:solidFill>
              </a:rPr>
              <a:t>Stress reduces our performance as we divert mental effort into handling them. </a:t>
            </a:r>
          </a:p>
          <a:p>
            <a:pPr marL="812800" indent="-812800">
              <a:spcBef>
                <a:spcPts val="1200"/>
              </a:spcBef>
              <a:buFont typeface="Arial" charset="0"/>
              <a:buChar char="•"/>
            </a:pPr>
            <a:r>
              <a:rPr lang="en-US" sz="2400" b="1">
                <a:solidFill>
                  <a:srgbClr val="0070C0"/>
                </a:solidFill>
              </a:rPr>
              <a:t>They can also cause a great deal of unhappiness and illness.</a:t>
            </a:r>
          </a:p>
        </p:txBody>
      </p:sp>
      <p:sp>
        <p:nvSpPr>
          <p:cNvPr id="7" name="Slide Number Placeholder 6"/>
          <p:cNvSpPr>
            <a:spLocks noGrp="1"/>
          </p:cNvSpPr>
          <p:nvPr>
            <p:ph type="sldNum" sz="quarter" idx="12"/>
          </p:nvPr>
        </p:nvSpPr>
        <p:spPr/>
        <p:txBody>
          <a:bodyPr/>
          <a:lstStyle/>
          <a:p>
            <a:pPr>
              <a:defRPr/>
            </a:pPr>
            <a:fld id="{282B2544-AC23-4409-89A6-BE875495E18A}"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Causes of Stress</a:t>
            </a:r>
          </a:p>
        </p:txBody>
      </p:sp>
      <p:sp>
        <p:nvSpPr>
          <p:cNvPr id="4" name="Date Placeholder 3"/>
          <p:cNvSpPr>
            <a:spLocks noGrp="1"/>
          </p:cNvSpPr>
          <p:nvPr>
            <p:ph type="dt" sz="quarter" idx="10"/>
          </p:nvPr>
        </p:nvSpPr>
        <p:spPr/>
        <p:txBody>
          <a:bodyPr/>
          <a:lstStyle/>
          <a:p>
            <a:pPr>
              <a:defRPr/>
            </a:pPr>
            <a:fld id="{E13645A0-7551-4976-A71B-E15C3B1FD96A}" type="datetime9">
              <a:rPr lang="en-IN"/>
              <a:pPr>
                <a:defRPr/>
              </a:pPr>
              <a:t>19-11-2018 12:07:24</a:t>
            </a:fld>
            <a:endParaRPr lang="en-US"/>
          </a:p>
        </p:txBody>
      </p:sp>
      <p:sp>
        <p:nvSpPr>
          <p:cNvPr id="2150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Much of our stress are job related things</a:t>
            </a:r>
          </a:p>
          <a:p>
            <a:pPr marL="812800" indent="-812800">
              <a:spcBef>
                <a:spcPts val="1200"/>
              </a:spcBef>
              <a:buFont typeface="Arial" charset="0"/>
              <a:buChar char="•"/>
            </a:pPr>
            <a:r>
              <a:rPr lang="en-US" sz="2400" b="1">
                <a:solidFill>
                  <a:srgbClr val="0070C0"/>
                </a:solidFill>
              </a:rPr>
              <a:t>Work overload, </a:t>
            </a:r>
          </a:p>
          <a:p>
            <a:pPr marL="812800" indent="-812800">
              <a:spcBef>
                <a:spcPts val="1200"/>
              </a:spcBef>
              <a:buFont typeface="Arial" charset="0"/>
              <a:buChar char="•"/>
            </a:pPr>
            <a:r>
              <a:rPr lang="en-US" sz="2400" b="1">
                <a:solidFill>
                  <a:srgbClr val="0070C0"/>
                </a:solidFill>
              </a:rPr>
              <a:t>Conflicting priorities, </a:t>
            </a:r>
          </a:p>
          <a:p>
            <a:pPr marL="812800" indent="-812800">
              <a:spcBef>
                <a:spcPts val="1200"/>
              </a:spcBef>
              <a:buFont typeface="Arial" charset="0"/>
              <a:buChar char="•"/>
            </a:pPr>
            <a:r>
              <a:rPr lang="en-US" sz="2400" b="1">
                <a:solidFill>
                  <a:srgbClr val="0070C0"/>
                </a:solidFill>
              </a:rPr>
              <a:t>Inconsistent values, </a:t>
            </a:r>
          </a:p>
          <a:p>
            <a:pPr marL="812800" indent="-812800">
              <a:spcBef>
                <a:spcPts val="1200"/>
              </a:spcBef>
              <a:buFont typeface="Arial" charset="0"/>
              <a:buChar char="•"/>
            </a:pPr>
            <a:r>
              <a:rPr lang="en-US" sz="2400" b="1">
                <a:solidFill>
                  <a:srgbClr val="0070C0"/>
                </a:solidFill>
              </a:rPr>
              <a:t>Over-challenging deadlines, </a:t>
            </a:r>
          </a:p>
          <a:p>
            <a:pPr marL="812800" indent="-812800">
              <a:spcBef>
                <a:spcPts val="1200"/>
              </a:spcBef>
              <a:buFont typeface="Arial" charset="0"/>
              <a:buChar char="•"/>
            </a:pPr>
            <a:r>
              <a:rPr lang="en-US" sz="2400" b="1">
                <a:solidFill>
                  <a:srgbClr val="0070C0"/>
                </a:solidFill>
              </a:rPr>
              <a:t>Conflict with co-workers, </a:t>
            </a:r>
          </a:p>
          <a:p>
            <a:pPr marL="812800" indent="-812800">
              <a:spcBef>
                <a:spcPts val="1200"/>
              </a:spcBef>
              <a:buFont typeface="Arial" charset="0"/>
              <a:buChar char="•"/>
            </a:pPr>
            <a:r>
              <a:rPr lang="en-US" sz="2400" b="1">
                <a:solidFill>
                  <a:srgbClr val="0070C0"/>
                </a:solidFill>
              </a:rPr>
              <a:t>Unpleasant environments and </a:t>
            </a:r>
          </a:p>
          <a:p>
            <a:pPr marL="812800" indent="-812800">
              <a:spcBef>
                <a:spcPts val="1200"/>
              </a:spcBef>
              <a:buFont typeface="Arial" charset="0"/>
              <a:buChar char="•"/>
            </a:pPr>
            <a:r>
              <a:rPr lang="en-US" sz="2400" b="1">
                <a:solidFill>
                  <a:srgbClr val="0070C0"/>
                </a:solidFill>
              </a:rPr>
              <a:t>Problem of commuting</a:t>
            </a:r>
          </a:p>
          <a:p>
            <a:pPr marL="812800" indent="-812800">
              <a:spcBef>
                <a:spcPts val="1200"/>
              </a:spcBef>
              <a:buFont typeface="Arial" charset="0"/>
              <a:buChar char="•"/>
            </a:pPr>
            <a:r>
              <a:rPr lang="en-US" sz="2400" b="1">
                <a:solidFill>
                  <a:srgbClr val="0070C0"/>
                </a:solidFill>
              </a:rPr>
              <a:t>Inability / incompetence in performance</a:t>
            </a:r>
          </a:p>
        </p:txBody>
      </p:sp>
      <p:sp>
        <p:nvSpPr>
          <p:cNvPr id="7" name="Slide Number Placeholder 6"/>
          <p:cNvSpPr>
            <a:spLocks noGrp="1"/>
          </p:cNvSpPr>
          <p:nvPr>
            <p:ph type="sldNum" sz="quarter" idx="12"/>
          </p:nvPr>
        </p:nvSpPr>
        <p:spPr/>
        <p:txBody>
          <a:bodyPr/>
          <a:lstStyle/>
          <a:p>
            <a:pPr>
              <a:defRPr/>
            </a:pPr>
            <a:fld id="{699093DA-0D70-4F0E-B128-A685258B43B8}"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Causes of Stress</a:t>
            </a:r>
          </a:p>
        </p:txBody>
      </p:sp>
      <p:sp>
        <p:nvSpPr>
          <p:cNvPr id="4" name="Date Placeholder 3"/>
          <p:cNvSpPr>
            <a:spLocks noGrp="1"/>
          </p:cNvSpPr>
          <p:nvPr>
            <p:ph type="dt" sz="quarter" idx="10"/>
          </p:nvPr>
        </p:nvSpPr>
        <p:spPr/>
        <p:txBody>
          <a:bodyPr/>
          <a:lstStyle/>
          <a:p>
            <a:pPr>
              <a:defRPr/>
            </a:pPr>
            <a:fld id="{05AD80BA-9984-49CE-85C2-E8A9219E56E2}" type="datetime9">
              <a:rPr lang="en-IN"/>
              <a:pPr>
                <a:defRPr/>
              </a:pPr>
              <a:t>19-11-2018 12:07:24</a:t>
            </a:fld>
            <a:endParaRPr lang="en-US"/>
          </a:p>
        </p:txBody>
      </p:sp>
      <p:sp>
        <p:nvSpPr>
          <p:cNvPr id="2253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Stressors in the lives of social workers </a:t>
            </a:r>
          </a:p>
          <a:p>
            <a:pPr marL="812800" indent="-812800">
              <a:spcBef>
                <a:spcPts val="1200"/>
              </a:spcBef>
              <a:buFont typeface="Arial" charset="0"/>
              <a:buChar char="•"/>
            </a:pPr>
            <a:r>
              <a:rPr lang="en-US" sz="2400" b="1">
                <a:solidFill>
                  <a:srgbClr val="0070C0"/>
                </a:solidFill>
              </a:rPr>
              <a:t>Clients’ physical or verbal attacks on the worker, </a:t>
            </a:r>
          </a:p>
          <a:p>
            <a:pPr marL="812800" indent="-812800">
              <a:spcBef>
                <a:spcPts val="1200"/>
              </a:spcBef>
              <a:buFont typeface="Arial" charset="0"/>
              <a:buChar char="•"/>
            </a:pPr>
            <a:r>
              <a:rPr lang="en-US" sz="2400" b="1">
                <a:solidFill>
                  <a:srgbClr val="0070C0"/>
                </a:solidFill>
              </a:rPr>
              <a:t>Suicide attempts, </a:t>
            </a:r>
          </a:p>
          <a:p>
            <a:pPr marL="812800" indent="-812800">
              <a:spcBef>
                <a:spcPts val="1200"/>
              </a:spcBef>
              <a:buFont typeface="Arial" charset="0"/>
              <a:buChar char="•"/>
            </a:pPr>
            <a:r>
              <a:rPr lang="en-US" sz="2400" b="1">
                <a:solidFill>
                  <a:srgbClr val="0070C0"/>
                </a:solidFill>
              </a:rPr>
              <a:t>Suicidal statements, </a:t>
            </a:r>
          </a:p>
          <a:p>
            <a:pPr marL="812800" indent="-812800">
              <a:spcBef>
                <a:spcPts val="1200"/>
              </a:spcBef>
              <a:buFont typeface="Arial" charset="0"/>
              <a:buChar char="•"/>
            </a:pPr>
            <a:r>
              <a:rPr lang="en-US" sz="2400" b="1">
                <a:solidFill>
                  <a:srgbClr val="0070C0"/>
                </a:solidFill>
              </a:rPr>
              <a:t>Threats, </a:t>
            </a:r>
          </a:p>
          <a:p>
            <a:pPr marL="812800" indent="-812800">
              <a:spcBef>
                <a:spcPts val="1200"/>
              </a:spcBef>
              <a:buFont typeface="Arial" charset="0"/>
              <a:buChar char="•"/>
            </a:pPr>
            <a:r>
              <a:rPr lang="en-US" sz="2400" b="1">
                <a:solidFill>
                  <a:srgbClr val="0070C0"/>
                </a:solidFill>
              </a:rPr>
              <a:t>Clients’ resistance, </a:t>
            </a:r>
          </a:p>
          <a:p>
            <a:pPr marL="812800" indent="-812800">
              <a:spcBef>
                <a:spcPts val="1200"/>
              </a:spcBef>
              <a:buFont typeface="Arial" charset="0"/>
              <a:buChar char="•"/>
            </a:pPr>
            <a:r>
              <a:rPr lang="en-US" sz="2400" b="1">
                <a:solidFill>
                  <a:srgbClr val="0070C0"/>
                </a:solidFill>
              </a:rPr>
              <a:t>Lack of motivation of the clients / partnergroup, </a:t>
            </a:r>
          </a:p>
        </p:txBody>
      </p:sp>
      <p:sp>
        <p:nvSpPr>
          <p:cNvPr id="7" name="Slide Number Placeholder 6"/>
          <p:cNvSpPr>
            <a:spLocks noGrp="1"/>
          </p:cNvSpPr>
          <p:nvPr>
            <p:ph type="sldNum" sz="quarter" idx="12"/>
          </p:nvPr>
        </p:nvSpPr>
        <p:spPr/>
        <p:txBody>
          <a:bodyPr/>
          <a:lstStyle/>
          <a:p>
            <a:pPr>
              <a:defRPr/>
            </a:pPr>
            <a:fld id="{461418A4-1CB1-4223-B909-3555EFD7C040}"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Causes of Stress</a:t>
            </a:r>
          </a:p>
        </p:txBody>
      </p:sp>
      <p:sp>
        <p:nvSpPr>
          <p:cNvPr id="4" name="Date Placeholder 3"/>
          <p:cNvSpPr>
            <a:spLocks noGrp="1"/>
          </p:cNvSpPr>
          <p:nvPr>
            <p:ph type="dt" sz="quarter" idx="10"/>
          </p:nvPr>
        </p:nvSpPr>
        <p:spPr/>
        <p:txBody>
          <a:bodyPr/>
          <a:lstStyle/>
          <a:p>
            <a:pPr>
              <a:defRPr/>
            </a:pPr>
            <a:fld id="{960FECB7-1B8B-412C-9402-8D6E0E807760}" type="datetime9">
              <a:rPr lang="en-IN"/>
              <a:pPr>
                <a:defRPr/>
              </a:pPr>
              <a:t>19-11-2018 12:07:24</a:t>
            </a:fld>
            <a:endParaRPr lang="en-US"/>
          </a:p>
        </p:txBody>
      </p:sp>
      <p:sp>
        <p:nvSpPr>
          <p:cNvPr id="23556" name="Rectangle 3"/>
          <p:cNvSpPr>
            <a:spLocks noChangeArrowheads="1"/>
          </p:cNvSpPr>
          <p:nvPr/>
        </p:nvSpPr>
        <p:spPr bwMode="auto">
          <a:xfrm>
            <a:off x="533400" y="1676400"/>
            <a:ext cx="83058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Stressors in the lives of social workers </a:t>
            </a:r>
          </a:p>
          <a:p>
            <a:pPr marL="812800" indent="-812800">
              <a:spcBef>
                <a:spcPts val="1200"/>
              </a:spcBef>
              <a:buFont typeface="Arial" charset="0"/>
              <a:buChar char="•"/>
            </a:pPr>
            <a:r>
              <a:rPr lang="en-US" sz="2400" b="1">
                <a:solidFill>
                  <a:srgbClr val="0070C0"/>
                </a:solidFill>
              </a:rPr>
              <a:t>Failure to show up for appointments, </a:t>
            </a:r>
          </a:p>
          <a:p>
            <a:pPr marL="812800" indent="-812800">
              <a:spcBef>
                <a:spcPts val="1200"/>
              </a:spcBef>
              <a:buFont typeface="Arial" charset="0"/>
              <a:buChar char="•"/>
            </a:pPr>
            <a:r>
              <a:rPr lang="en-US" sz="2400" b="1">
                <a:solidFill>
                  <a:srgbClr val="0070C0"/>
                </a:solidFill>
              </a:rPr>
              <a:t>Blaming others and refusing to work on their own issues, </a:t>
            </a:r>
          </a:p>
          <a:p>
            <a:pPr marL="812800" indent="-812800">
              <a:spcBef>
                <a:spcPts val="1200"/>
              </a:spcBef>
              <a:buFont typeface="Arial" charset="0"/>
              <a:buChar char="•"/>
            </a:pPr>
            <a:r>
              <a:rPr lang="en-US" sz="2400" b="1">
                <a:solidFill>
                  <a:srgbClr val="0070C0"/>
                </a:solidFill>
              </a:rPr>
              <a:t>Asking for special favours, </a:t>
            </a:r>
          </a:p>
          <a:p>
            <a:pPr marL="812800" indent="-812800">
              <a:spcBef>
                <a:spcPts val="1200"/>
              </a:spcBef>
              <a:buFont typeface="Arial" charset="0"/>
              <a:buChar char="•"/>
            </a:pPr>
            <a:r>
              <a:rPr lang="en-US" sz="2400" b="1">
                <a:solidFill>
                  <a:srgbClr val="0070C0"/>
                </a:solidFill>
              </a:rPr>
              <a:t>Unnecessarily calling the social workers at home, </a:t>
            </a:r>
          </a:p>
          <a:p>
            <a:pPr marL="812800" indent="-812800">
              <a:spcBef>
                <a:spcPts val="1200"/>
              </a:spcBef>
              <a:buFont typeface="Arial" charset="0"/>
              <a:buChar char="•"/>
            </a:pPr>
            <a:r>
              <a:rPr lang="en-US" sz="2400" b="1">
                <a:solidFill>
                  <a:srgbClr val="0070C0"/>
                </a:solidFill>
              </a:rPr>
              <a:t>Homosexual or heterosexual flirting on the part of the clients, </a:t>
            </a:r>
          </a:p>
          <a:p>
            <a:pPr marL="812800" indent="-812800">
              <a:spcBef>
                <a:spcPts val="1200"/>
              </a:spcBef>
              <a:buFont typeface="Arial" charset="0"/>
              <a:buChar char="•"/>
            </a:pPr>
            <a:r>
              <a:rPr lang="en-US" sz="2400" b="1">
                <a:solidFill>
                  <a:srgbClr val="0070C0"/>
                </a:solidFill>
              </a:rPr>
              <a:t>Impositions (burden / nuisance) on social worker etc</a:t>
            </a:r>
          </a:p>
        </p:txBody>
      </p:sp>
      <p:sp>
        <p:nvSpPr>
          <p:cNvPr id="7" name="Slide Number Placeholder 6"/>
          <p:cNvSpPr>
            <a:spLocks noGrp="1"/>
          </p:cNvSpPr>
          <p:nvPr>
            <p:ph type="sldNum" sz="quarter" idx="12"/>
          </p:nvPr>
        </p:nvSpPr>
        <p:spPr/>
        <p:txBody>
          <a:bodyPr/>
          <a:lstStyle/>
          <a:p>
            <a:pPr>
              <a:defRPr/>
            </a:pPr>
            <a:fld id="{3AC65B15-F152-4706-A468-36C46557188C}"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a:solidFill>
                  <a:srgbClr val="FF33CC"/>
                </a:solidFill>
              </a:rPr>
              <a:t>4</a:t>
            </a:r>
            <a:r>
              <a:rPr lang="en-US" sz="3200" b="1" dirty="0" smtClean="0">
                <a:solidFill>
                  <a:srgbClr val="FF33CC"/>
                </a:solidFill>
              </a:rPr>
              <a:t>.</a:t>
            </a:r>
            <a:r>
              <a:rPr lang="en-US" sz="3200" b="1" dirty="0">
                <a:solidFill>
                  <a:srgbClr val="FF33CC"/>
                </a:solidFill>
              </a:rPr>
              <a:t>	Processes of </a:t>
            </a:r>
            <a:r>
              <a:rPr lang="en-US" sz="3200" b="1" dirty="0" smtClean="0">
                <a:solidFill>
                  <a:srgbClr val="FF33CC"/>
                </a:solidFill>
              </a:rPr>
              <a:t>Adaptation &amp; Adjustment</a:t>
            </a:r>
            <a:endParaRPr lang="en-US" sz="3200" b="1" dirty="0">
              <a:solidFill>
                <a:srgbClr val="FF33CC"/>
              </a:solidFill>
            </a:endParaRPr>
          </a:p>
        </p:txBody>
      </p:sp>
      <p:sp>
        <p:nvSpPr>
          <p:cNvPr id="19459" name="Rectangle 3"/>
          <p:cNvSpPr>
            <a:spLocks noChangeArrowheads="1"/>
          </p:cNvSpPr>
          <p:nvPr/>
        </p:nvSpPr>
        <p:spPr bwMode="auto">
          <a:xfrm>
            <a:off x="1524000" y="2057400"/>
            <a:ext cx="6781800" cy="4343400"/>
          </a:xfrm>
          <a:prstGeom prst="rect">
            <a:avLst/>
          </a:prstGeom>
          <a:noFill/>
          <a:ln w="9525">
            <a:noFill/>
            <a:miter lim="800000"/>
            <a:headEnd/>
            <a:tailEnd/>
          </a:ln>
        </p:spPr>
        <p:txBody>
          <a:bodyPr/>
          <a:lstStyle/>
          <a:p>
            <a:pPr marL="812800" indent="-812800">
              <a:spcBef>
                <a:spcPts val="1200"/>
              </a:spcBef>
            </a:pPr>
            <a:r>
              <a:rPr lang="en-US" sz="2800" b="1" dirty="0" smtClean="0">
                <a:solidFill>
                  <a:srgbClr val="0070C0"/>
                </a:solidFill>
              </a:rPr>
              <a:t>4.1</a:t>
            </a:r>
            <a:r>
              <a:rPr lang="en-US" sz="2800" b="1" dirty="0">
                <a:solidFill>
                  <a:srgbClr val="0070C0"/>
                </a:solidFill>
              </a:rPr>
              <a:t>.	Concept </a:t>
            </a:r>
            <a:r>
              <a:rPr lang="en-US" sz="2800" b="1" dirty="0" smtClean="0">
                <a:solidFill>
                  <a:srgbClr val="0070C0"/>
                </a:solidFill>
              </a:rPr>
              <a:t>of adjustment</a:t>
            </a:r>
            <a:endParaRPr lang="en-US" sz="2800" b="1" dirty="0">
              <a:solidFill>
                <a:srgbClr val="0070C0"/>
              </a:solidFill>
            </a:endParaRPr>
          </a:p>
          <a:p>
            <a:pPr marL="812800" indent="-812800">
              <a:spcBef>
                <a:spcPts val="1200"/>
              </a:spcBef>
            </a:pPr>
            <a:r>
              <a:rPr lang="en-US" sz="2800" b="1" dirty="0">
                <a:solidFill>
                  <a:srgbClr val="0070C0"/>
                </a:solidFill>
              </a:rPr>
              <a:t>4</a:t>
            </a:r>
            <a:r>
              <a:rPr lang="en-US" sz="2800" b="1" dirty="0" smtClean="0">
                <a:solidFill>
                  <a:srgbClr val="0070C0"/>
                </a:solidFill>
              </a:rPr>
              <a:t>.2</a:t>
            </a:r>
            <a:r>
              <a:rPr lang="en-US" sz="2800" b="1" dirty="0">
                <a:solidFill>
                  <a:srgbClr val="0070C0"/>
                </a:solidFill>
              </a:rPr>
              <a:t>.	</a:t>
            </a:r>
            <a:r>
              <a:rPr lang="en-US" sz="2800" b="1" dirty="0" smtClean="0">
                <a:solidFill>
                  <a:srgbClr val="0070C0"/>
                </a:solidFill>
              </a:rPr>
              <a:t>Concept of Stress, frustration &amp; Conflicts</a:t>
            </a:r>
            <a:endParaRPr lang="en-US" sz="2800" b="1" dirty="0">
              <a:solidFill>
                <a:srgbClr val="0070C0"/>
              </a:solidFill>
            </a:endParaRPr>
          </a:p>
          <a:p>
            <a:pPr marL="812800" indent="-812800">
              <a:spcBef>
                <a:spcPts val="1200"/>
              </a:spcBef>
            </a:pPr>
            <a:r>
              <a:rPr lang="en-US" sz="2800" b="1" dirty="0" smtClean="0">
                <a:solidFill>
                  <a:srgbClr val="0070C0"/>
                </a:solidFill>
              </a:rPr>
              <a:t>4.3.</a:t>
            </a:r>
            <a:r>
              <a:rPr lang="en-US" sz="2800" b="1" dirty="0">
                <a:solidFill>
                  <a:srgbClr val="0070C0"/>
                </a:solidFill>
              </a:rPr>
              <a:t>	</a:t>
            </a:r>
            <a:r>
              <a:rPr lang="en-US" sz="2800" b="1" dirty="0" smtClean="0">
                <a:solidFill>
                  <a:srgbClr val="0070C0"/>
                </a:solidFill>
              </a:rPr>
              <a:t>Defense mechanisms</a:t>
            </a:r>
            <a:endParaRPr lang="en-US" sz="2800" b="1" dirty="0">
              <a:solidFill>
                <a:srgbClr val="0070C0"/>
              </a:solidFill>
            </a:endParaRPr>
          </a:p>
          <a:p>
            <a:pPr marL="812800" indent="-812800">
              <a:spcBef>
                <a:spcPts val="1200"/>
              </a:spcBef>
            </a:pPr>
            <a:r>
              <a:rPr lang="en-US" sz="2800" b="1" dirty="0" smtClean="0">
                <a:solidFill>
                  <a:srgbClr val="0070C0"/>
                </a:solidFill>
              </a:rPr>
              <a:t>4.4.</a:t>
            </a:r>
            <a:r>
              <a:rPr lang="en-US" sz="2800" b="1" dirty="0">
                <a:solidFill>
                  <a:srgbClr val="0070C0"/>
                </a:solidFill>
              </a:rPr>
              <a:t>	</a:t>
            </a:r>
            <a:r>
              <a:rPr lang="en-US" sz="2800" b="1" dirty="0" smtClean="0">
                <a:solidFill>
                  <a:srgbClr val="0070C0"/>
                </a:solidFill>
              </a:rPr>
              <a:t>Coping mechanisms</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E5F5DF8F-ACEF-47C0-9D55-6A674F271E35}" type="datetime9">
              <a:rPr lang="en-IN"/>
              <a:pPr>
                <a:defRPr/>
              </a:pPr>
              <a:t>19-11-2018 12:20:14</a:t>
            </a:fld>
            <a:endParaRPr lang="en-US"/>
          </a:p>
        </p:txBody>
      </p:sp>
      <p:sp>
        <p:nvSpPr>
          <p:cNvPr id="5" name="Slide Number Placeholder 4"/>
          <p:cNvSpPr>
            <a:spLocks noGrp="1"/>
          </p:cNvSpPr>
          <p:nvPr>
            <p:ph type="sldNum" sz="quarter" idx="12"/>
          </p:nvPr>
        </p:nvSpPr>
        <p:spPr/>
        <p:txBody>
          <a:bodyPr/>
          <a:lstStyle/>
          <a:p>
            <a:pPr>
              <a:defRPr/>
            </a:pPr>
            <a:fld id="{FA24946F-AFF9-4B31-B01A-06AB2A9E85C8}"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Causes of Stress</a:t>
            </a:r>
          </a:p>
        </p:txBody>
      </p:sp>
      <p:sp>
        <p:nvSpPr>
          <p:cNvPr id="4" name="Date Placeholder 3"/>
          <p:cNvSpPr>
            <a:spLocks noGrp="1"/>
          </p:cNvSpPr>
          <p:nvPr>
            <p:ph type="dt" sz="quarter" idx="10"/>
          </p:nvPr>
        </p:nvSpPr>
        <p:spPr/>
        <p:txBody>
          <a:bodyPr/>
          <a:lstStyle/>
          <a:p>
            <a:pPr>
              <a:defRPr/>
            </a:pPr>
            <a:fld id="{92FF2742-0D5B-469F-A01D-49185A3155A5}" type="datetime9">
              <a:rPr lang="en-IN"/>
              <a:pPr>
                <a:defRPr/>
              </a:pPr>
              <a:t>19-11-2018 12:07:24</a:t>
            </a:fld>
            <a:endParaRPr lang="en-US"/>
          </a:p>
        </p:txBody>
      </p:sp>
      <p:sp>
        <p:nvSpPr>
          <p:cNvPr id="2458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Types of stressors (according to DSM IV axis IV): </a:t>
            </a:r>
          </a:p>
          <a:p>
            <a:pPr marL="812800" indent="-812800">
              <a:spcBef>
                <a:spcPts val="1200"/>
              </a:spcBef>
              <a:buFont typeface="Arial" charset="0"/>
              <a:buChar char="•"/>
            </a:pPr>
            <a:r>
              <a:rPr lang="en-US" sz="2400" b="1">
                <a:solidFill>
                  <a:srgbClr val="0070C0"/>
                </a:solidFill>
              </a:rPr>
              <a:t>Marital; financial; parenting; legal </a:t>
            </a:r>
          </a:p>
          <a:p>
            <a:pPr marL="812800" indent="-812800">
              <a:spcBef>
                <a:spcPts val="1200"/>
              </a:spcBef>
              <a:buFont typeface="Arial" charset="0"/>
              <a:buChar char="•"/>
            </a:pPr>
            <a:r>
              <a:rPr lang="en-US" sz="2400" b="1">
                <a:solidFill>
                  <a:srgbClr val="0070C0"/>
                </a:solidFill>
              </a:rPr>
              <a:t>interpersonal  phases of the life cycle </a:t>
            </a:r>
          </a:p>
          <a:p>
            <a:pPr marL="812800" indent="-812800">
              <a:spcBef>
                <a:spcPts val="1200"/>
              </a:spcBef>
              <a:buFont typeface="Arial" charset="0"/>
              <a:buChar char="•"/>
            </a:pPr>
            <a:r>
              <a:rPr lang="en-US" sz="2400" b="1">
                <a:solidFill>
                  <a:srgbClr val="0070C0"/>
                </a:solidFill>
              </a:rPr>
              <a:t>occupational   </a:t>
            </a:r>
          </a:p>
          <a:p>
            <a:pPr marL="812800" indent="-812800">
              <a:spcBef>
                <a:spcPts val="1200"/>
              </a:spcBef>
              <a:buFont typeface="Arial" charset="0"/>
              <a:buChar char="•"/>
            </a:pPr>
            <a:r>
              <a:rPr lang="en-US" sz="2400" b="1">
                <a:solidFill>
                  <a:srgbClr val="0070C0"/>
                </a:solidFill>
              </a:rPr>
              <a:t>physical illness/injury</a:t>
            </a:r>
          </a:p>
          <a:p>
            <a:pPr marL="812800" indent="-812800">
              <a:spcBef>
                <a:spcPts val="1200"/>
              </a:spcBef>
              <a:buFont typeface="Arial" charset="0"/>
              <a:buChar char="•"/>
            </a:pPr>
            <a:r>
              <a:rPr lang="en-US" sz="2400" b="1">
                <a:solidFill>
                  <a:srgbClr val="0070C0"/>
                </a:solidFill>
              </a:rPr>
              <a:t>Living circumstances: disasters, rape, persecution...</a:t>
            </a:r>
          </a:p>
          <a:p>
            <a:pPr marL="812800" indent="-812800">
              <a:spcBef>
                <a:spcPts val="1200"/>
              </a:spcBef>
            </a:pPr>
            <a:r>
              <a:rPr lang="en-US" sz="2400" b="1">
                <a:solidFill>
                  <a:srgbClr val="0070C0"/>
                </a:solidFill>
              </a:rPr>
              <a:t>These stressors are rated on a six point scale, ranging from "None" to "Catastrophic". </a:t>
            </a:r>
          </a:p>
        </p:txBody>
      </p:sp>
      <p:sp>
        <p:nvSpPr>
          <p:cNvPr id="7" name="Slide Number Placeholder 6"/>
          <p:cNvSpPr>
            <a:spLocks noGrp="1"/>
          </p:cNvSpPr>
          <p:nvPr>
            <p:ph type="sldNum" sz="quarter" idx="12"/>
          </p:nvPr>
        </p:nvSpPr>
        <p:spPr/>
        <p:txBody>
          <a:bodyPr/>
          <a:lstStyle/>
          <a:p>
            <a:pPr>
              <a:defRPr/>
            </a:pPr>
            <a:fld id="{6F1127B7-8B5D-4C9A-9306-6E1E2ABAE435}"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Causes of Stress</a:t>
            </a:r>
          </a:p>
        </p:txBody>
      </p:sp>
      <p:sp>
        <p:nvSpPr>
          <p:cNvPr id="4" name="Date Placeholder 3"/>
          <p:cNvSpPr>
            <a:spLocks noGrp="1"/>
          </p:cNvSpPr>
          <p:nvPr>
            <p:ph type="dt" sz="quarter" idx="10"/>
          </p:nvPr>
        </p:nvSpPr>
        <p:spPr/>
        <p:txBody>
          <a:bodyPr/>
          <a:lstStyle/>
          <a:p>
            <a:pPr>
              <a:defRPr/>
            </a:pPr>
            <a:fld id="{FCA83959-1610-4E2A-B47C-D8A25EE73DF1}" type="datetime9">
              <a:rPr lang="en-IN"/>
              <a:pPr>
                <a:defRPr/>
              </a:pPr>
              <a:t>19-11-2018 12:07:25</a:t>
            </a:fld>
            <a:endParaRPr lang="en-US"/>
          </a:p>
        </p:txBody>
      </p:sp>
      <p:sp>
        <p:nvSpPr>
          <p:cNvPr id="2560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Stressors of personal life are </a:t>
            </a:r>
          </a:p>
          <a:p>
            <a:pPr marL="812800" indent="-812800">
              <a:spcBef>
                <a:spcPts val="1200"/>
              </a:spcBef>
              <a:buFont typeface="Arial" charset="0"/>
              <a:buChar char="•"/>
            </a:pPr>
            <a:r>
              <a:rPr lang="en-US" sz="2400" b="1">
                <a:solidFill>
                  <a:srgbClr val="0070C0"/>
                </a:solidFill>
              </a:rPr>
              <a:t>Illness or death in family, </a:t>
            </a:r>
          </a:p>
          <a:p>
            <a:pPr marL="812800" indent="-812800">
              <a:spcBef>
                <a:spcPts val="1200"/>
              </a:spcBef>
              <a:buFont typeface="Arial" charset="0"/>
              <a:buChar char="•"/>
            </a:pPr>
            <a:r>
              <a:rPr lang="en-US" sz="2400" b="1">
                <a:solidFill>
                  <a:srgbClr val="0070C0"/>
                </a:solidFill>
              </a:rPr>
              <a:t>Marital problems, </a:t>
            </a:r>
          </a:p>
          <a:p>
            <a:pPr marL="812800" indent="-812800">
              <a:spcBef>
                <a:spcPts val="1200"/>
              </a:spcBef>
              <a:buFont typeface="Arial" charset="0"/>
              <a:buChar char="•"/>
            </a:pPr>
            <a:r>
              <a:rPr lang="en-US" sz="2400" b="1">
                <a:solidFill>
                  <a:srgbClr val="0070C0"/>
                </a:solidFill>
              </a:rPr>
              <a:t>Financial loss, </a:t>
            </a:r>
          </a:p>
          <a:p>
            <a:pPr marL="812800" indent="-812800">
              <a:spcBef>
                <a:spcPts val="1200"/>
              </a:spcBef>
              <a:buFont typeface="Arial" charset="0"/>
              <a:buChar char="•"/>
            </a:pPr>
            <a:r>
              <a:rPr lang="en-US" sz="2400" b="1">
                <a:solidFill>
                  <a:srgbClr val="0070C0"/>
                </a:solidFill>
              </a:rPr>
              <a:t>Personal illness, </a:t>
            </a:r>
          </a:p>
          <a:p>
            <a:pPr marL="812800" indent="-812800">
              <a:spcBef>
                <a:spcPts val="1200"/>
              </a:spcBef>
              <a:buFont typeface="Arial" charset="0"/>
              <a:buChar char="•"/>
            </a:pPr>
            <a:r>
              <a:rPr lang="en-US" sz="2400" b="1">
                <a:solidFill>
                  <a:srgbClr val="0070C0"/>
                </a:solidFill>
              </a:rPr>
              <a:t>Developmental crisis, </a:t>
            </a:r>
          </a:p>
          <a:p>
            <a:pPr marL="812800" indent="-812800">
              <a:spcBef>
                <a:spcPts val="1200"/>
              </a:spcBef>
              <a:buFont typeface="Arial" charset="0"/>
              <a:buChar char="•"/>
            </a:pPr>
            <a:r>
              <a:rPr lang="en-US" sz="2400" b="1">
                <a:solidFill>
                  <a:srgbClr val="0070C0"/>
                </a:solidFill>
              </a:rPr>
              <a:t>Other failures and frustrations</a:t>
            </a:r>
          </a:p>
        </p:txBody>
      </p:sp>
      <p:sp>
        <p:nvSpPr>
          <p:cNvPr id="7" name="Slide Number Placeholder 6"/>
          <p:cNvSpPr>
            <a:spLocks noGrp="1"/>
          </p:cNvSpPr>
          <p:nvPr>
            <p:ph type="sldNum" sz="quarter" idx="12"/>
          </p:nvPr>
        </p:nvSpPr>
        <p:spPr/>
        <p:txBody>
          <a:bodyPr/>
          <a:lstStyle/>
          <a:p>
            <a:pPr>
              <a:defRPr/>
            </a:pPr>
            <a:fld id="{1C69F21E-4CDD-40EE-BDEE-36B499AE9EF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Theory of Stress</a:t>
            </a:r>
          </a:p>
        </p:txBody>
      </p:sp>
      <p:sp>
        <p:nvSpPr>
          <p:cNvPr id="4" name="Date Placeholder 3"/>
          <p:cNvSpPr>
            <a:spLocks noGrp="1"/>
          </p:cNvSpPr>
          <p:nvPr>
            <p:ph type="dt" sz="quarter" idx="10"/>
          </p:nvPr>
        </p:nvSpPr>
        <p:spPr/>
        <p:txBody>
          <a:bodyPr/>
          <a:lstStyle/>
          <a:p>
            <a:pPr>
              <a:defRPr/>
            </a:pPr>
            <a:fld id="{DF613FE2-1E29-41C1-A7C6-F93447C41CCD}" type="datetime9">
              <a:rPr lang="en-IN"/>
              <a:pPr>
                <a:defRPr/>
              </a:pPr>
              <a:t>19-11-2018 12:07:25</a:t>
            </a:fld>
            <a:endParaRPr lang="en-US"/>
          </a:p>
        </p:txBody>
      </p:sp>
      <p:sp>
        <p:nvSpPr>
          <p:cNvPr id="2662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Hans Selye identified the ‘General Adaptation Syndrome – </a:t>
            </a:r>
          </a:p>
          <a:p>
            <a:pPr marL="812800" indent="-812800">
              <a:spcBef>
                <a:spcPts val="1200"/>
              </a:spcBef>
              <a:buFont typeface="Arial" charset="0"/>
              <a:buChar char="•"/>
            </a:pPr>
            <a:r>
              <a:rPr lang="en-US" sz="2400" b="1">
                <a:solidFill>
                  <a:srgbClr val="0070C0"/>
                </a:solidFill>
              </a:rPr>
              <a:t>The Alarm Phase, they perceive the stressor; </a:t>
            </a:r>
          </a:p>
          <a:p>
            <a:pPr marL="812800" indent="-812800">
              <a:spcBef>
                <a:spcPts val="1200"/>
              </a:spcBef>
              <a:buFont typeface="Arial" charset="0"/>
              <a:buChar char="•"/>
            </a:pPr>
            <a:r>
              <a:rPr lang="en-US" sz="2400" b="1">
                <a:solidFill>
                  <a:srgbClr val="0070C0"/>
                </a:solidFill>
              </a:rPr>
              <a:t>The Resistance Phase, the resistance to the stressor increased and this phase lasts for as long as the animal could support this heightened resistance; </a:t>
            </a:r>
          </a:p>
          <a:p>
            <a:pPr marL="812800" indent="-812800">
              <a:spcBef>
                <a:spcPts val="1200"/>
              </a:spcBef>
              <a:buFont typeface="Arial" charset="0"/>
              <a:buChar char="•"/>
            </a:pPr>
            <a:r>
              <a:rPr lang="en-US" sz="2400" b="1">
                <a:solidFill>
                  <a:srgbClr val="0070C0"/>
                </a:solidFill>
              </a:rPr>
              <a:t>Finally, the Exhaustion Phase, and resistance declined substantially.</a:t>
            </a:r>
          </a:p>
        </p:txBody>
      </p:sp>
      <p:sp>
        <p:nvSpPr>
          <p:cNvPr id="7" name="Slide Number Placeholder 6"/>
          <p:cNvSpPr>
            <a:spLocks noGrp="1"/>
          </p:cNvSpPr>
          <p:nvPr>
            <p:ph type="sldNum" sz="quarter" idx="12"/>
          </p:nvPr>
        </p:nvSpPr>
        <p:spPr/>
        <p:txBody>
          <a:bodyPr/>
          <a:lstStyle/>
          <a:p>
            <a:pPr>
              <a:defRPr/>
            </a:pPr>
            <a:fld id="{BABF6D82-A2B1-4BA7-A4D4-756F089049B9}"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824C1855-26BD-45B2-8893-7CD692942DF8}" type="datetime9">
              <a:rPr lang="en-IN"/>
              <a:pPr>
                <a:defRPr/>
              </a:pPr>
              <a:t>19-11-2018 12:07:25</a:t>
            </a:fld>
            <a:endParaRPr lang="en-US"/>
          </a:p>
        </p:txBody>
      </p:sp>
      <p:sp>
        <p:nvSpPr>
          <p:cNvPr id="2765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Effect on job performance: </a:t>
            </a:r>
          </a:p>
          <a:p>
            <a:pPr marL="812800" indent="-812800">
              <a:spcBef>
                <a:spcPts val="1200"/>
              </a:spcBef>
              <a:buFont typeface="Arial" charset="0"/>
              <a:buChar char="•"/>
            </a:pPr>
            <a:r>
              <a:rPr lang="en-US" sz="2400" b="1">
                <a:solidFill>
                  <a:srgbClr val="0070C0"/>
                </a:solidFill>
              </a:rPr>
              <a:t>Decrease in quantity &amp; quality of work, </a:t>
            </a:r>
          </a:p>
          <a:p>
            <a:pPr marL="812800" indent="-812800">
              <a:spcBef>
                <a:spcPts val="1200"/>
              </a:spcBef>
              <a:buFont typeface="Arial" charset="0"/>
              <a:buChar char="•"/>
            </a:pPr>
            <a:r>
              <a:rPr lang="en-US" sz="2400" b="1">
                <a:solidFill>
                  <a:srgbClr val="0070C0"/>
                </a:solidFill>
              </a:rPr>
              <a:t>Decline in motivation, </a:t>
            </a:r>
          </a:p>
          <a:p>
            <a:pPr marL="812800" indent="-812800">
              <a:spcBef>
                <a:spcPts val="1200"/>
              </a:spcBef>
              <a:buFont typeface="Arial" charset="0"/>
              <a:buChar char="•"/>
            </a:pPr>
            <a:r>
              <a:rPr lang="en-US" sz="2400" b="1">
                <a:solidFill>
                  <a:srgbClr val="0070C0"/>
                </a:solidFill>
              </a:rPr>
              <a:t>Avoidance of job tasks, </a:t>
            </a:r>
          </a:p>
          <a:p>
            <a:pPr marL="812800" indent="-812800">
              <a:spcBef>
                <a:spcPts val="1200"/>
              </a:spcBef>
              <a:buFont typeface="Arial" charset="0"/>
              <a:buChar char="•"/>
            </a:pPr>
            <a:r>
              <a:rPr lang="en-US" sz="2400" b="1">
                <a:solidFill>
                  <a:srgbClr val="0070C0"/>
                </a:solidFill>
              </a:rPr>
              <a:t>Increase in mistakes, </a:t>
            </a:r>
          </a:p>
          <a:p>
            <a:pPr marL="812800" indent="-812800">
              <a:spcBef>
                <a:spcPts val="1200"/>
              </a:spcBef>
              <a:buFont typeface="Arial" charset="0"/>
              <a:buChar char="•"/>
            </a:pPr>
            <a:r>
              <a:rPr lang="en-US" sz="2400" b="1">
                <a:solidFill>
                  <a:srgbClr val="0070C0"/>
                </a:solidFill>
              </a:rPr>
              <a:t>Establishment of perfectionist standards, </a:t>
            </a:r>
          </a:p>
          <a:p>
            <a:pPr marL="812800" indent="-812800">
              <a:spcBef>
                <a:spcPts val="1200"/>
              </a:spcBef>
              <a:buFont typeface="Arial" charset="0"/>
              <a:buChar char="•"/>
            </a:pPr>
            <a:r>
              <a:rPr lang="en-US" sz="2400" b="1">
                <a:solidFill>
                  <a:srgbClr val="0070C0"/>
                </a:solidFill>
              </a:rPr>
              <a:t>Avoidance of job task and </a:t>
            </a:r>
          </a:p>
          <a:p>
            <a:pPr marL="812800" indent="-812800">
              <a:spcBef>
                <a:spcPts val="1200"/>
              </a:spcBef>
              <a:buFont typeface="Arial" charset="0"/>
              <a:buChar char="•"/>
            </a:pPr>
            <a:r>
              <a:rPr lang="en-US" sz="2400" b="1">
                <a:solidFill>
                  <a:srgbClr val="0070C0"/>
                </a:solidFill>
              </a:rPr>
              <a:t>Obsession with details</a:t>
            </a:r>
          </a:p>
        </p:txBody>
      </p:sp>
      <p:sp>
        <p:nvSpPr>
          <p:cNvPr id="7" name="Slide Number Placeholder 6"/>
          <p:cNvSpPr>
            <a:spLocks noGrp="1"/>
          </p:cNvSpPr>
          <p:nvPr>
            <p:ph type="sldNum" sz="quarter" idx="12"/>
          </p:nvPr>
        </p:nvSpPr>
        <p:spPr/>
        <p:txBody>
          <a:bodyPr/>
          <a:lstStyle/>
          <a:p>
            <a:pPr>
              <a:defRPr/>
            </a:pPr>
            <a:fld id="{333CBFE3-D2D3-4D0E-B398-948545F87C0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E293E18E-627F-46D6-A143-70BBACA8E67E}" type="datetime9">
              <a:rPr lang="en-IN"/>
              <a:pPr>
                <a:defRPr/>
              </a:pPr>
              <a:t>19-11-2018 12:07:25</a:t>
            </a:fld>
            <a:endParaRPr lang="en-US"/>
          </a:p>
        </p:txBody>
      </p:sp>
      <p:sp>
        <p:nvSpPr>
          <p:cNvPr id="2867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Effect on interpersonal relationships: </a:t>
            </a:r>
          </a:p>
          <a:p>
            <a:pPr marL="812800" indent="-812800">
              <a:spcBef>
                <a:spcPts val="1200"/>
              </a:spcBef>
              <a:buFont typeface="Arial" charset="0"/>
              <a:buChar char="•"/>
            </a:pPr>
            <a:r>
              <a:rPr lang="en-US" sz="2400" b="1">
                <a:solidFill>
                  <a:srgbClr val="0070C0"/>
                </a:solidFill>
              </a:rPr>
              <a:t>Withdrawal from colleagues, </a:t>
            </a:r>
          </a:p>
          <a:p>
            <a:pPr marL="812800" indent="-812800">
              <a:spcBef>
                <a:spcPts val="1200"/>
              </a:spcBef>
              <a:buFont typeface="Arial" charset="0"/>
              <a:buChar char="•"/>
            </a:pPr>
            <a:r>
              <a:rPr lang="en-US" sz="2400" b="1">
                <a:solidFill>
                  <a:srgbClr val="0070C0"/>
                </a:solidFill>
              </a:rPr>
              <a:t>Impatience, </a:t>
            </a:r>
          </a:p>
          <a:p>
            <a:pPr marL="812800" indent="-812800">
              <a:spcBef>
                <a:spcPts val="1200"/>
              </a:spcBef>
              <a:buFont typeface="Arial" charset="0"/>
              <a:buChar char="•"/>
            </a:pPr>
            <a:r>
              <a:rPr lang="en-US" sz="2400" b="1">
                <a:solidFill>
                  <a:srgbClr val="0070C0"/>
                </a:solidFill>
              </a:rPr>
              <a:t>Decrease in quality of relationships, </a:t>
            </a:r>
          </a:p>
          <a:p>
            <a:pPr marL="812800" indent="-812800">
              <a:spcBef>
                <a:spcPts val="1200"/>
              </a:spcBef>
              <a:buFont typeface="Arial" charset="0"/>
              <a:buChar char="•"/>
            </a:pPr>
            <a:r>
              <a:rPr lang="en-US" sz="2400" b="1">
                <a:solidFill>
                  <a:srgbClr val="0070C0"/>
                </a:solidFill>
              </a:rPr>
              <a:t>Poor communication, </a:t>
            </a:r>
          </a:p>
          <a:p>
            <a:pPr marL="812800" indent="-812800">
              <a:spcBef>
                <a:spcPts val="1200"/>
              </a:spcBef>
              <a:buFont typeface="Arial" charset="0"/>
              <a:buChar char="•"/>
            </a:pPr>
            <a:r>
              <a:rPr lang="en-US" sz="2400" b="1">
                <a:solidFill>
                  <a:srgbClr val="0070C0"/>
                </a:solidFill>
              </a:rPr>
              <a:t>subsume by own needs and </a:t>
            </a:r>
          </a:p>
          <a:p>
            <a:pPr marL="812800" indent="-812800">
              <a:spcBef>
                <a:spcPts val="1200"/>
              </a:spcBef>
              <a:buFont typeface="Arial" charset="0"/>
              <a:buChar char="•"/>
            </a:pPr>
            <a:r>
              <a:rPr lang="en-US" sz="2400" b="1">
                <a:solidFill>
                  <a:srgbClr val="0070C0"/>
                </a:solidFill>
              </a:rPr>
              <a:t>Staff conflicts</a:t>
            </a:r>
          </a:p>
        </p:txBody>
      </p:sp>
      <p:sp>
        <p:nvSpPr>
          <p:cNvPr id="7" name="Slide Number Placeholder 6"/>
          <p:cNvSpPr>
            <a:spLocks noGrp="1"/>
          </p:cNvSpPr>
          <p:nvPr>
            <p:ph type="sldNum" sz="quarter" idx="12"/>
          </p:nvPr>
        </p:nvSpPr>
        <p:spPr/>
        <p:txBody>
          <a:bodyPr/>
          <a:lstStyle/>
          <a:p>
            <a:pPr>
              <a:defRPr/>
            </a:pPr>
            <a:fld id="{DDCA3F3C-A2BB-4D24-B165-B868E62B9E55}"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069EAC16-47F4-4DEF-A31C-4E11B237EFFE}" type="datetime9">
              <a:rPr lang="en-IN"/>
              <a:pPr>
                <a:defRPr/>
              </a:pPr>
              <a:t>19-11-2018 12:07:26</a:t>
            </a:fld>
            <a:endParaRPr lang="en-US"/>
          </a:p>
        </p:txBody>
      </p:sp>
      <p:sp>
        <p:nvSpPr>
          <p:cNvPr id="2970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Effect on morale: </a:t>
            </a:r>
          </a:p>
          <a:p>
            <a:pPr marL="812800" indent="-812800">
              <a:spcBef>
                <a:spcPts val="1200"/>
              </a:spcBef>
              <a:buFont typeface="Arial" charset="0"/>
              <a:buChar char="•"/>
            </a:pPr>
            <a:r>
              <a:rPr lang="en-US" sz="2400" b="1">
                <a:solidFill>
                  <a:srgbClr val="0070C0"/>
                </a:solidFill>
              </a:rPr>
              <a:t>Decreased confidence, </a:t>
            </a:r>
          </a:p>
          <a:p>
            <a:pPr marL="812800" indent="-812800">
              <a:spcBef>
                <a:spcPts val="1200"/>
              </a:spcBef>
              <a:buFont typeface="Arial" charset="0"/>
              <a:buChar char="•"/>
            </a:pPr>
            <a:r>
              <a:rPr lang="en-US" sz="2400" b="1">
                <a:solidFill>
                  <a:srgbClr val="0070C0"/>
                </a:solidFill>
              </a:rPr>
              <a:t>Loss of interest, </a:t>
            </a:r>
          </a:p>
          <a:p>
            <a:pPr marL="812800" indent="-812800">
              <a:spcBef>
                <a:spcPts val="1200"/>
              </a:spcBef>
              <a:buFont typeface="Arial" charset="0"/>
              <a:buChar char="•"/>
            </a:pPr>
            <a:r>
              <a:rPr lang="en-US" sz="2400" b="1">
                <a:solidFill>
                  <a:srgbClr val="0070C0"/>
                </a:solidFill>
              </a:rPr>
              <a:t>General dissatisfaction, </a:t>
            </a:r>
          </a:p>
          <a:p>
            <a:pPr marL="812800" indent="-812800">
              <a:spcBef>
                <a:spcPts val="1200"/>
              </a:spcBef>
              <a:buFont typeface="Arial" charset="0"/>
              <a:buChar char="•"/>
            </a:pPr>
            <a:r>
              <a:rPr lang="en-US" sz="2400" b="1">
                <a:solidFill>
                  <a:srgbClr val="0070C0"/>
                </a:solidFill>
              </a:rPr>
              <a:t>Negative attitude, Apathy, </a:t>
            </a:r>
          </a:p>
          <a:p>
            <a:pPr marL="812800" indent="-812800">
              <a:spcBef>
                <a:spcPts val="1200"/>
              </a:spcBef>
              <a:buFont typeface="Arial" charset="0"/>
              <a:buChar char="•"/>
            </a:pPr>
            <a:r>
              <a:rPr lang="en-US" sz="2400" b="1">
                <a:solidFill>
                  <a:srgbClr val="0070C0"/>
                </a:solidFill>
              </a:rPr>
              <a:t>Demoralisation &amp; Feelings of incompleteness, </a:t>
            </a:r>
          </a:p>
          <a:p>
            <a:pPr marL="812800" indent="-812800">
              <a:spcBef>
                <a:spcPts val="1200"/>
              </a:spcBef>
              <a:buFont typeface="Arial" charset="0"/>
              <a:buChar char="•"/>
            </a:pPr>
            <a:r>
              <a:rPr lang="en-US" sz="2400" b="1">
                <a:solidFill>
                  <a:srgbClr val="0070C0"/>
                </a:solidFill>
              </a:rPr>
              <a:t>Lack of appreciation, </a:t>
            </a:r>
          </a:p>
          <a:p>
            <a:pPr marL="812800" indent="-812800">
              <a:spcBef>
                <a:spcPts val="1200"/>
              </a:spcBef>
              <a:buFont typeface="Arial" charset="0"/>
              <a:buChar char="•"/>
            </a:pPr>
            <a:r>
              <a:rPr lang="en-US" sz="2400" b="1">
                <a:solidFill>
                  <a:srgbClr val="0070C0"/>
                </a:solidFill>
              </a:rPr>
              <a:t>Detachment &amp; Reduced self esteem</a:t>
            </a:r>
          </a:p>
        </p:txBody>
      </p:sp>
      <p:sp>
        <p:nvSpPr>
          <p:cNvPr id="7" name="Slide Number Placeholder 6"/>
          <p:cNvSpPr>
            <a:spLocks noGrp="1"/>
          </p:cNvSpPr>
          <p:nvPr>
            <p:ph type="sldNum" sz="quarter" idx="12"/>
          </p:nvPr>
        </p:nvSpPr>
        <p:spPr/>
        <p:txBody>
          <a:bodyPr/>
          <a:lstStyle/>
          <a:p>
            <a:pPr>
              <a:defRPr/>
            </a:pPr>
            <a:fld id="{CC5B3323-57FF-424E-B57B-344F397EEFDC}"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E781243B-1411-404B-B2C9-FAB7DE652AAA}" type="datetime9">
              <a:rPr lang="en-IN"/>
              <a:pPr>
                <a:defRPr/>
              </a:pPr>
              <a:t>19-11-2018 12:07:26</a:t>
            </a:fld>
            <a:endParaRPr lang="en-US"/>
          </a:p>
        </p:txBody>
      </p:sp>
      <p:sp>
        <p:nvSpPr>
          <p:cNvPr id="3072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Effect on behavioural functioning: </a:t>
            </a:r>
          </a:p>
          <a:p>
            <a:pPr marL="812800" indent="-812800">
              <a:spcBef>
                <a:spcPts val="1200"/>
              </a:spcBef>
              <a:buFont typeface="Arial" charset="0"/>
              <a:buChar char="•"/>
            </a:pPr>
            <a:r>
              <a:rPr lang="en-US" sz="2400" b="1">
                <a:solidFill>
                  <a:srgbClr val="0070C0"/>
                </a:solidFill>
              </a:rPr>
              <a:t>Absenteeism, </a:t>
            </a:r>
          </a:p>
          <a:p>
            <a:pPr marL="812800" indent="-812800">
              <a:spcBef>
                <a:spcPts val="1200"/>
              </a:spcBef>
              <a:buFont typeface="Arial" charset="0"/>
              <a:buChar char="•"/>
            </a:pPr>
            <a:r>
              <a:rPr lang="en-US" sz="2400" b="1">
                <a:solidFill>
                  <a:srgbClr val="0070C0"/>
                </a:solidFill>
              </a:rPr>
              <a:t>Exhaustion, </a:t>
            </a:r>
          </a:p>
          <a:p>
            <a:pPr marL="812800" indent="-812800">
              <a:spcBef>
                <a:spcPts val="1200"/>
              </a:spcBef>
              <a:buFont typeface="Arial" charset="0"/>
              <a:buChar char="•"/>
            </a:pPr>
            <a:r>
              <a:rPr lang="en-US" sz="2400" b="1">
                <a:solidFill>
                  <a:srgbClr val="0070C0"/>
                </a:solidFill>
              </a:rPr>
              <a:t>Faulty judgment, </a:t>
            </a:r>
          </a:p>
          <a:p>
            <a:pPr marL="812800" indent="-812800">
              <a:spcBef>
                <a:spcPts val="1200"/>
              </a:spcBef>
              <a:buFont typeface="Arial" charset="0"/>
              <a:buChar char="•"/>
            </a:pPr>
            <a:r>
              <a:rPr lang="en-US" sz="2400" b="1">
                <a:solidFill>
                  <a:srgbClr val="0070C0"/>
                </a:solidFill>
              </a:rPr>
              <a:t>Irritability, </a:t>
            </a:r>
          </a:p>
          <a:p>
            <a:pPr marL="812800" indent="-812800">
              <a:spcBef>
                <a:spcPts val="1200"/>
              </a:spcBef>
              <a:buFont typeface="Arial" charset="0"/>
              <a:buChar char="•"/>
            </a:pPr>
            <a:r>
              <a:rPr lang="en-US" sz="2400" b="1">
                <a:solidFill>
                  <a:srgbClr val="0070C0"/>
                </a:solidFill>
              </a:rPr>
              <a:t>Frequent tardiness (delay), Irresponsibility, </a:t>
            </a:r>
          </a:p>
          <a:p>
            <a:pPr marL="812800" indent="-812800">
              <a:spcBef>
                <a:spcPts val="1200"/>
              </a:spcBef>
              <a:buFont typeface="Arial" charset="0"/>
              <a:buChar char="•"/>
            </a:pPr>
            <a:r>
              <a:rPr lang="en-US" sz="2400" b="1">
                <a:solidFill>
                  <a:srgbClr val="0070C0"/>
                </a:solidFill>
              </a:rPr>
              <a:t>Overworked, Frequent job changes, </a:t>
            </a:r>
          </a:p>
          <a:p>
            <a:pPr marL="812800" indent="-812800">
              <a:spcBef>
                <a:spcPts val="1200"/>
              </a:spcBef>
              <a:buFont typeface="Arial" charset="0"/>
              <a:buChar char="•"/>
            </a:pPr>
            <a:r>
              <a:rPr lang="en-US" sz="2400" b="1">
                <a:solidFill>
                  <a:srgbClr val="0070C0"/>
                </a:solidFill>
              </a:rPr>
              <a:t>Substance abuse</a:t>
            </a:r>
          </a:p>
        </p:txBody>
      </p:sp>
      <p:sp>
        <p:nvSpPr>
          <p:cNvPr id="7" name="Slide Number Placeholder 6"/>
          <p:cNvSpPr>
            <a:spLocks noGrp="1"/>
          </p:cNvSpPr>
          <p:nvPr>
            <p:ph type="sldNum" sz="quarter" idx="12"/>
          </p:nvPr>
        </p:nvSpPr>
        <p:spPr/>
        <p:txBody>
          <a:bodyPr/>
          <a:lstStyle/>
          <a:p>
            <a:pPr>
              <a:defRPr/>
            </a:pPr>
            <a:fld id="{711E9BB6-0307-4983-BD5C-05D73DD7211B}"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C6E59A1D-2922-4677-A757-EE82DE11D7AC}" type="datetime9">
              <a:rPr lang="en-IN"/>
              <a:pPr>
                <a:defRPr/>
              </a:pPr>
              <a:t>19-11-2018 12:07:26</a:t>
            </a:fld>
            <a:endParaRPr lang="en-US"/>
          </a:p>
        </p:txBody>
      </p:sp>
      <p:sp>
        <p:nvSpPr>
          <p:cNvPr id="3174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When under pressure, some people are more likely to drink heavily or smoke, as a way of getting immediate relief from stress.</a:t>
            </a:r>
          </a:p>
          <a:p>
            <a:pPr marL="812800" indent="-812800">
              <a:spcBef>
                <a:spcPts val="1200"/>
              </a:spcBef>
              <a:buFont typeface="Arial" charset="0"/>
              <a:buChar char="•"/>
            </a:pPr>
            <a:r>
              <a:rPr lang="en-US" sz="2400" b="1">
                <a:solidFill>
                  <a:srgbClr val="0070C0"/>
                </a:solidFill>
              </a:rPr>
              <a:t>Others may have so much work to do that they do not exercise or eat properly. They do not take time to see the doctor or dentist when they need to.</a:t>
            </a:r>
          </a:p>
        </p:txBody>
      </p:sp>
      <p:sp>
        <p:nvSpPr>
          <p:cNvPr id="7" name="Slide Number Placeholder 6"/>
          <p:cNvSpPr>
            <a:spLocks noGrp="1"/>
          </p:cNvSpPr>
          <p:nvPr>
            <p:ph type="sldNum" sz="quarter" idx="12"/>
          </p:nvPr>
        </p:nvSpPr>
        <p:spPr/>
        <p:txBody>
          <a:bodyPr/>
          <a:lstStyle/>
          <a:p>
            <a:pPr>
              <a:defRPr/>
            </a:pPr>
            <a:fld id="{09A4AFA7-2641-4169-ACF5-2D6F0F6BA3D2}"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DEED64DD-F003-4E04-BD97-D9CD19D7E75D}" type="datetime9">
              <a:rPr lang="en-IN"/>
              <a:pPr>
                <a:defRPr/>
              </a:pPr>
              <a:t>19-11-2018 12:07:27</a:t>
            </a:fld>
            <a:endParaRPr lang="en-US"/>
          </a:p>
        </p:txBody>
      </p:sp>
      <p:sp>
        <p:nvSpPr>
          <p:cNvPr id="3277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link between stress and heart disease is well-established. If stress hormones are not ‘used up’ by physical activity (exercise , yoga etc.), our raised heart rate and high blood pressure put tension on arteries and cause damage to them. </a:t>
            </a:r>
          </a:p>
          <a:p>
            <a:pPr marL="812800" indent="-812800">
              <a:spcBef>
                <a:spcPts val="1200"/>
              </a:spcBef>
              <a:buFont typeface="Arial" charset="0"/>
              <a:buChar char="•"/>
            </a:pPr>
            <a:r>
              <a:rPr lang="en-US" sz="2400" b="1">
                <a:solidFill>
                  <a:srgbClr val="0070C0"/>
                </a:solidFill>
              </a:rPr>
              <a:t>Stress hormones accelerate the heart to increase the blood supply to muscles; if not enough blood reaches the heart to meet these demands, it causes a heart attack.</a:t>
            </a:r>
          </a:p>
        </p:txBody>
      </p:sp>
      <p:sp>
        <p:nvSpPr>
          <p:cNvPr id="7" name="Slide Number Placeholder 6"/>
          <p:cNvSpPr>
            <a:spLocks noGrp="1"/>
          </p:cNvSpPr>
          <p:nvPr>
            <p:ph type="sldNum" sz="quarter" idx="12"/>
          </p:nvPr>
        </p:nvSpPr>
        <p:spPr/>
        <p:txBody>
          <a:bodyPr/>
          <a:lstStyle/>
          <a:p>
            <a:pPr>
              <a:defRPr/>
            </a:pPr>
            <a:fld id="{4FE4D4DA-DCB1-4D44-B6C3-18C1068328C8}"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9BD13103-0959-4D73-9DFA-5CB2F1DC2F4F}" type="datetime9">
              <a:rPr lang="en-IN"/>
              <a:pPr>
                <a:defRPr/>
              </a:pPr>
              <a:t>19-11-2018 12:07:27</a:t>
            </a:fld>
            <a:endParaRPr lang="en-US"/>
          </a:p>
        </p:txBody>
      </p:sp>
      <p:sp>
        <p:nvSpPr>
          <p:cNvPr id="3379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Stress damages the immune system. We catch more colds when we are stressed. It also seems to affect headaches and irritable bowel syndrome.</a:t>
            </a:r>
          </a:p>
          <a:p>
            <a:pPr marL="812800" indent="-812800">
              <a:spcBef>
                <a:spcPts val="1200"/>
              </a:spcBef>
              <a:buFont typeface="Arial" charset="0"/>
              <a:buChar char="•"/>
            </a:pPr>
            <a:r>
              <a:rPr lang="en-US" sz="2400" b="1">
                <a:solidFill>
                  <a:srgbClr val="0070C0"/>
                </a:solidFill>
              </a:rPr>
              <a:t>Stress is also associated with mental health problems and, in particular, anxiety and depression. </a:t>
            </a:r>
          </a:p>
        </p:txBody>
      </p:sp>
      <p:sp>
        <p:nvSpPr>
          <p:cNvPr id="7" name="Slide Number Placeholder 6"/>
          <p:cNvSpPr>
            <a:spLocks noGrp="1"/>
          </p:cNvSpPr>
          <p:nvPr>
            <p:ph type="sldNum" sz="quarter" idx="12"/>
          </p:nvPr>
        </p:nvSpPr>
        <p:spPr/>
        <p:txBody>
          <a:bodyPr/>
          <a:lstStyle/>
          <a:p>
            <a:pPr>
              <a:defRPr/>
            </a:pPr>
            <a:fld id="{839D7DDC-4D28-47FA-8D59-BC6CC27567E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t>
            </a:r>
            <a:r>
              <a:rPr lang="en-US" sz="3200" b="1" dirty="0">
                <a:solidFill>
                  <a:srgbClr val="FF33CC"/>
                </a:solidFill>
              </a:rPr>
              <a:t>Adjustment</a:t>
            </a:r>
          </a:p>
        </p:txBody>
      </p:sp>
      <p:sp>
        <p:nvSpPr>
          <p:cNvPr id="4" name="Date Placeholder 3"/>
          <p:cNvSpPr>
            <a:spLocks noGrp="1"/>
          </p:cNvSpPr>
          <p:nvPr>
            <p:ph type="dt" sz="quarter" idx="10"/>
          </p:nvPr>
        </p:nvSpPr>
        <p:spPr/>
        <p:txBody>
          <a:bodyPr/>
          <a:lstStyle/>
          <a:p>
            <a:pPr>
              <a:defRPr/>
            </a:pPr>
            <a:fld id="{CA5DE8F3-DCB7-4A74-95E5-9278DA6C5376}" type="datetime9">
              <a:rPr lang="en-IN"/>
              <a:pPr>
                <a:defRPr/>
              </a:pPr>
              <a:t>19-11-2018 12:20:15</a:t>
            </a:fld>
            <a:endParaRPr lang="en-US"/>
          </a:p>
        </p:txBody>
      </p:sp>
      <p:sp>
        <p:nvSpPr>
          <p:cNvPr id="614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Life is a constant adjustment of personal goals (aspirations) with social goals (expectations) </a:t>
            </a:r>
          </a:p>
          <a:p>
            <a:pPr marL="812800" indent="-812800">
              <a:spcBef>
                <a:spcPts val="1200"/>
              </a:spcBef>
              <a:buFont typeface="Arial" charset="0"/>
              <a:buChar char="•"/>
            </a:pPr>
            <a:r>
              <a:rPr lang="en-US" sz="2400" b="1">
                <a:solidFill>
                  <a:srgbClr val="0070C0"/>
                </a:solidFill>
              </a:rPr>
              <a:t>In this process of social adjustment, occurs conflicts, stress and frustration</a:t>
            </a:r>
          </a:p>
          <a:p>
            <a:pPr marL="812800" indent="-812800">
              <a:spcBef>
                <a:spcPts val="1200"/>
              </a:spcBef>
              <a:buFont typeface="Arial" charset="0"/>
              <a:buChar char="•"/>
            </a:pPr>
            <a:r>
              <a:rPr lang="en-US" sz="2400" b="1">
                <a:solidFill>
                  <a:srgbClr val="0070C0"/>
                </a:solidFill>
              </a:rPr>
              <a:t>Individuals use coping mechanisms to deal with conflicts, stress and frustration; upon failure to cope with them satisfactorily, they use defense mechanisms</a:t>
            </a:r>
          </a:p>
        </p:txBody>
      </p:sp>
      <p:sp>
        <p:nvSpPr>
          <p:cNvPr id="7" name="Slide Number Placeholder 6"/>
          <p:cNvSpPr>
            <a:spLocks noGrp="1"/>
          </p:cNvSpPr>
          <p:nvPr>
            <p:ph type="sldNum" sz="quarter" idx="12"/>
          </p:nvPr>
        </p:nvSpPr>
        <p:spPr/>
        <p:txBody>
          <a:bodyPr/>
          <a:lstStyle/>
          <a:p>
            <a:pPr>
              <a:defRPr/>
            </a:pPr>
            <a:fld id="{BB71BAEA-58E5-47A9-B879-E35B61F5F8F9}" type="slidenum">
              <a:rPr lang="en-US" smtClean="0"/>
              <a:pPr>
                <a:defRPr/>
              </a:pPr>
              <a:t>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6DEB34EB-DED6-4D44-95FB-56390667DC0F}" type="datetime9">
              <a:rPr lang="en-IN"/>
              <a:pPr>
                <a:defRPr/>
              </a:pPr>
              <a:t>19-11-2018 12:07:27</a:t>
            </a:fld>
            <a:endParaRPr lang="en-US"/>
          </a:p>
        </p:txBody>
      </p:sp>
      <p:sp>
        <p:nvSpPr>
          <p:cNvPr id="3482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As we become uncomfortably stressed, distractions, difficulties, anxieties and negative thinking begin to crowd our minds. These thoughts compete with performance of the task for our attention capacity. Concentration suffers, and focus narrows as our brain becomes overloaded.</a:t>
            </a:r>
          </a:p>
          <a:p>
            <a:pPr marL="812800" indent="-812800">
              <a:spcBef>
                <a:spcPts val="1200"/>
              </a:spcBef>
              <a:buFont typeface="Arial" charset="0"/>
              <a:buChar char="•"/>
            </a:pPr>
            <a:r>
              <a:rPr lang="en-US" sz="2400" b="1">
                <a:solidFill>
                  <a:srgbClr val="0070C0"/>
                </a:solidFill>
              </a:rPr>
              <a:t>The more our performance suffers, the more new distractions, difficulties, anxieties and negative thoughts crowd our minds.</a:t>
            </a:r>
          </a:p>
        </p:txBody>
      </p:sp>
      <p:sp>
        <p:nvSpPr>
          <p:cNvPr id="7" name="Slide Number Placeholder 6"/>
          <p:cNvSpPr>
            <a:spLocks noGrp="1"/>
          </p:cNvSpPr>
          <p:nvPr>
            <p:ph type="sldNum" sz="quarter" idx="12"/>
          </p:nvPr>
        </p:nvSpPr>
        <p:spPr/>
        <p:txBody>
          <a:bodyPr/>
          <a:lstStyle/>
          <a:p>
            <a:pPr>
              <a:defRPr/>
            </a:pPr>
            <a:fld id="{70BB4929-8234-4B54-962B-4F12EF37BE42}"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EA6BDDC4-64D9-4224-A0C6-1BA0606B509F}" type="datetime9">
              <a:rPr lang="en-IN"/>
              <a:pPr>
                <a:defRPr/>
              </a:pPr>
              <a:t>19-11-2018 12:07:27</a:t>
            </a:fld>
            <a:endParaRPr lang="en-US"/>
          </a:p>
        </p:txBody>
      </p:sp>
      <p:sp>
        <p:nvSpPr>
          <p:cNvPr id="3584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Other research has shown that stress reduces people’s ability to deal with large amounts of information. Both decision-making and creativity are impaired.</a:t>
            </a:r>
          </a:p>
          <a:p>
            <a:pPr marL="812800" indent="-812800">
              <a:spcBef>
                <a:spcPts val="1200"/>
              </a:spcBef>
              <a:buFont typeface="Arial" charset="0"/>
              <a:buChar char="•"/>
            </a:pPr>
            <a:r>
              <a:rPr lang="en-US" sz="2400" b="1">
                <a:solidFill>
                  <a:srgbClr val="0070C0"/>
                </a:solidFill>
              </a:rPr>
              <a:t>Exposure to cumulative stress, crisis &amp; traumatic events in our professional or personal lives cause physical and mental exhaustion that leads to professional burnout.</a:t>
            </a:r>
          </a:p>
        </p:txBody>
      </p:sp>
      <p:sp>
        <p:nvSpPr>
          <p:cNvPr id="7" name="Slide Number Placeholder 6"/>
          <p:cNvSpPr>
            <a:spLocks noGrp="1"/>
          </p:cNvSpPr>
          <p:nvPr>
            <p:ph type="sldNum" sz="quarter" idx="12"/>
          </p:nvPr>
        </p:nvSpPr>
        <p:spPr/>
        <p:txBody>
          <a:bodyPr/>
          <a:lstStyle/>
          <a:p>
            <a:pPr>
              <a:defRPr/>
            </a:pPr>
            <a:fld id="{0F54CFD0-A35A-45E4-B202-6A5EBE185C86}"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2CEE5FCF-9E2E-4F80-AD6F-0F9EF28E5A7B}" type="datetime9">
              <a:rPr lang="en-IN"/>
              <a:pPr>
                <a:defRPr/>
              </a:pPr>
              <a:t>19-11-2018 12:07:28</a:t>
            </a:fld>
            <a:endParaRPr lang="en-US"/>
          </a:p>
        </p:txBody>
      </p:sp>
      <p:sp>
        <p:nvSpPr>
          <p:cNvPr id="36868" name="Rectangle 3"/>
          <p:cNvSpPr>
            <a:spLocks noChangeArrowheads="1"/>
          </p:cNvSpPr>
          <p:nvPr/>
        </p:nvSpPr>
        <p:spPr bwMode="auto">
          <a:xfrm>
            <a:off x="533400" y="1676400"/>
            <a:ext cx="7772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Compassion fatigue or secondary traumatic stress which can lead to burnout is the natural consequent behaviour and emotions resulting from knowing about a traumatising event experienced by a significant other.</a:t>
            </a:r>
          </a:p>
          <a:p>
            <a:pPr marL="812800" indent="-812800">
              <a:spcBef>
                <a:spcPts val="1200"/>
              </a:spcBef>
              <a:buFont typeface="Arial" charset="0"/>
              <a:buChar char="•"/>
            </a:pPr>
            <a:r>
              <a:rPr lang="en-US" sz="2400" b="1">
                <a:solidFill>
                  <a:srgbClr val="0070C0"/>
                </a:solidFill>
              </a:rPr>
              <a:t>Built on feelings of sympathy and empathy, compassion expresses an ‘unselfish concern for the welfare of others’. Having repeatedly exposed to the suffering of their clients, the social workers find themselves increasingly unable to rebound or offer the quality of service they know would be best. </a:t>
            </a:r>
          </a:p>
        </p:txBody>
      </p:sp>
      <p:sp>
        <p:nvSpPr>
          <p:cNvPr id="7" name="Slide Number Placeholder 6"/>
          <p:cNvSpPr>
            <a:spLocks noGrp="1"/>
          </p:cNvSpPr>
          <p:nvPr>
            <p:ph type="sldNum" sz="quarter" idx="12"/>
          </p:nvPr>
        </p:nvSpPr>
        <p:spPr/>
        <p:txBody>
          <a:bodyPr/>
          <a:lstStyle/>
          <a:p>
            <a:pPr>
              <a:defRPr/>
            </a:pPr>
            <a:fld id="{4A4AA828-30A5-414B-A8B8-3340DD7EC913}"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Impact / effects of Stress</a:t>
            </a:r>
          </a:p>
        </p:txBody>
      </p:sp>
      <p:sp>
        <p:nvSpPr>
          <p:cNvPr id="4" name="Date Placeholder 3"/>
          <p:cNvSpPr>
            <a:spLocks noGrp="1"/>
          </p:cNvSpPr>
          <p:nvPr>
            <p:ph type="dt" sz="quarter" idx="10"/>
          </p:nvPr>
        </p:nvSpPr>
        <p:spPr/>
        <p:txBody>
          <a:bodyPr/>
          <a:lstStyle/>
          <a:p>
            <a:pPr>
              <a:defRPr/>
            </a:pPr>
            <a:fld id="{49E25DF8-64B6-46FB-8C12-D9E51B0EAB76}" type="datetime9">
              <a:rPr lang="en-IN"/>
              <a:pPr>
                <a:defRPr/>
              </a:pPr>
              <a:t>19-11-2018 12:07:28</a:t>
            </a:fld>
            <a:endParaRPr lang="en-US"/>
          </a:p>
        </p:txBody>
      </p:sp>
      <p:sp>
        <p:nvSpPr>
          <p:cNvPr id="37892" name="Rectangle 3"/>
          <p:cNvSpPr>
            <a:spLocks noChangeArrowheads="1"/>
          </p:cNvSpPr>
          <p:nvPr/>
        </p:nvSpPr>
        <p:spPr bwMode="auto">
          <a:xfrm>
            <a:off x="228600" y="1676400"/>
            <a:ext cx="8610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Failing to take good care of themselves, dealing with lingering distress from troubling events in their own lives, inability or refusal to control stress at work and the lack of satisfaction in work all deplete the social worker’s ability to do his or her best.</a:t>
            </a:r>
          </a:p>
          <a:p>
            <a:pPr marL="812800" indent="-812800">
              <a:spcBef>
                <a:spcPts val="1200"/>
              </a:spcBef>
              <a:buFont typeface="Arial" charset="0"/>
              <a:buChar char="•"/>
            </a:pPr>
            <a:r>
              <a:rPr lang="en-US" sz="2400" b="1">
                <a:solidFill>
                  <a:srgbClr val="0070C0"/>
                </a:solidFill>
              </a:rPr>
              <a:t>Stress response builds up tension that is not released. The energy utilised is not restored and can ultimately lead to exhaustion &amp; burnout. Over a period of time, prolonged exposure to the stress and the resulting exhaustion can cause significant problems to one’s physical and psychological well being.</a:t>
            </a:r>
          </a:p>
        </p:txBody>
      </p:sp>
      <p:sp>
        <p:nvSpPr>
          <p:cNvPr id="7" name="Slide Number Placeholder 6"/>
          <p:cNvSpPr>
            <a:spLocks noGrp="1"/>
          </p:cNvSpPr>
          <p:nvPr>
            <p:ph type="sldNum" sz="quarter" idx="12"/>
          </p:nvPr>
        </p:nvSpPr>
        <p:spPr/>
        <p:txBody>
          <a:bodyPr/>
          <a:lstStyle/>
          <a:p>
            <a:pPr>
              <a:defRPr/>
            </a:pPr>
            <a:fld id="{9088C181-84E8-4177-82EB-EBDF7855F9A5}"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41FE4F43-0727-43F9-A8A5-966B89E3B743}" type="datetime9">
              <a:rPr lang="en-IN"/>
              <a:pPr>
                <a:defRPr/>
              </a:pPr>
              <a:t>19-11-2018 12:07:28</a:t>
            </a:fld>
            <a:endParaRPr lang="en-US"/>
          </a:p>
        </p:txBody>
      </p:sp>
      <p:sp>
        <p:nvSpPr>
          <p:cNvPr id="3891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Strategies for coping with fatigue and burnout include </a:t>
            </a:r>
          </a:p>
          <a:p>
            <a:pPr marL="812800" indent="-812800">
              <a:spcBef>
                <a:spcPts val="1200"/>
              </a:spcBef>
              <a:buFont typeface="Arial" charset="0"/>
              <a:buChar char="•"/>
            </a:pPr>
            <a:r>
              <a:rPr lang="en-US" sz="2400" b="1">
                <a:solidFill>
                  <a:srgbClr val="0070C0"/>
                </a:solidFill>
              </a:rPr>
              <a:t>Relaxation therapy, </a:t>
            </a:r>
          </a:p>
          <a:p>
            <a:pPr marL="812800" indent="-812800">
              <a:spcBef>
                <a:spcPts val="1200"/>
              </a:spcBef>
              <a:buFont typeface="Arial" charset="0"/>
              <a:buChar char="•"/>
            </a:pPr>
            <a:r>
              <a:rPr lang="en-US" sz="2400" b="1">
                <a:solidFill>
                  <a:srgbClr val="0070C0"/>
                </a:solidFill>
              </a:rPr>
              <a:t>Yoga and meditation, </a:t>
            </a:r>
          </a:p>
          <a:p>
            <a:pPr marL="812800" indent="-812800">
              <a:spcBef>
                <a:spcPts val="1200"/>
              </a:spcBef>
              <a:buFont typeface="Arial" charset="0"/>
              <a:buChar char="•"/>
            </a:pPr>
            <a:r>
              <a:rPr lang="en-US" sz="2400" b="1">
                <a:solidFill>
                  <a:srgbClr val="0070C0"/>
                </a:solidFill>
              </a:rPr>
              <a:t>Physical exercises, </a:t>
            </a:r>
          </a:p>
          <a:p>
            <a:pPr marL="812800" indent="-812800">
              <a:spcBef>
                <a:spcPts val="1200"/>
              </a:spcBef>
              <a:buFont typeface="Arial" charset="0"/>
              <a:buChar char="•"/>
            </a:pPr>
            <a:r>
              <a:rPr lang="en-US" sz="2400" b="1">
                <a:solidFill>
                  <a:srgbClr val="0070C0"/>
                </a:solidFill>
              </a:rPr>
              <a:t>Entertainment and sports, </a:t>
            </a:r>
          </a:p>
        </p:txBody>
      </p:sp>
      <p:sp>
        <p:nvSpPr>
          <p:cNvPr id="7" name="Slide Number Placeholder 6"/>
          <p:cNvSpPr>
            <a:spLocks noGrp="1"/>
          </p:cNvSpPr>
          <p:nvPr>
            <p:ph type="sldNum" sz="quarter" idx="12"/>
          </p:nvPr>
        </p:nvSpPr>
        <p:spPr/>
        <p:txBody>
          <a:bodyPr/>
          <a:lstStyle/>
          <a:p>
            <a:pPr>
              <a:defRPr/>
            </a:pPr>
            <a:fld id="{502A2700-14AD-4150-AD1C-1D8579CB89FC}"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F6814E76-A2D0-4F37-A4C8-2DB4ECE48886}" type="datetime9">
              <a:rPr lang="en-IN"/>
              <a:pPr>
                <a:defRPr/>
              </a:pPr>
              <a:t>19-11-2018 12:07:28</a:t>
            </a:fld>
            <a:endParaRPr lang="en-US"/>
          </a:p>
        </p:txBody>
      </p:sp>
      <p:sp>
        <p:nvSpPr>
          <p:cNvPr id="3994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Taking break, </a:t>
            </a:r>
          </a:p>
          <a:p>
            <a:pPr marL="812800" indent="-812800">
              <a:spcBef>
                <a:spcPts val="1200"/>
              </a:spcBef>
              <a:buFont typeface="Arial" charset="0"/>
              <a:buChar char="•"/>
            </a:pPr>
            <a:r>
              <a:rPr lang="en-US" sz="2400" b="1">
                <a:solidFill>
                  <a:srgbClr val="0070C0"/>
                </a:solidFill>
              </a:rPr>
              <a:t>Going for holidays and sight seeing, </a:t>
            </a:r>
          </a:p>
          <a:p>
            <a:pPr marL="812800" indent="-812800">
              <a:spcBef>
                <a:spcPts val="1200"/>
              </a:spcBef>
              <a:buFont typeface="Arial" charset="0"/>
              <a:buChar char="•"/>
            </a:pPr>
            <a:r>
              <a:rPr lang="en-US" sz="2400" b="1">
                <a:solidFill>
                  <a:srgbClr val="0070C0"/>
                </a:solidFill>
              </a:rPr>
              <a:t>Positive thinking, </a:t>
            </a:r>
          </a:p>
          <a:p>
            <a:pPr marL="812800" indent="-812800">
              <a:spcBef>
                <a:spcPts val="1200"/>
              </a:spcBef>
              <a:buFont typeface="Arial" charset="0"/>
              <a:buChar char="•"/>
            </a:pPr>
            <a:r>
              <a:rPr lang="en-US" sz="2400" b="1">
                <a:solidFill>
                  <a:srgbClr val="0070C0"/>
                </a:solidFill>
              </a:rPr>
              <a:t>Finding new friends and </a:t>
            </a:r>
          </a:p>
          <a:p>
            <a:pPr marL="812800" indent="-812800">
              <a:spcBef>
                <a:spcPts val="1200"/>
              </a:spcBef>
              <a:buFont typeface="Arial" charset="0"/>
              <a:buChar char="•"/>
            </a:pPr>
            <a:r>
              <a:rPr lang="en-US" sz="2400" b="1">
                <a:solidFill>
                  <a:srgbClr val="0070C0"/>
                </a:solidFill>
              </a:rPr>
              <a:t>Spending time for social networking and</a:t>
            </a:r>
          </a:p>
          <a:p>
            <a:pPr marL="812800" indent="-812800">
              <a:spcBef>
                <a:spcPts val="1200"/>
              </a:spcBef>
              <a:buFont typeface="Arial" charset="0"/>
              <a:buChar char="•"/>
            </a:pPr>
            <a:r>
              <a:rPr lang="en-US" sz="2400" b="1">
                <a:solidFill>
                  <a:srgbClr val="0070C0"/>
                </a:solidFill>
              </a:rPr>
              <a:t>Finally taking risks and </a:t>
            </a:r>
          </a:p>
          <a:p>
            <a:pPr marL="812800" indent="-812800">
              <a:spcBef>
                <a:spcPts val="1200"/>
              </a:spcBef>
              <a:buFont typeface="Arial" charset="0"/>
              <a:buChar char="•"/>
            </a:pPr>
            <a:r>
              <a:rPr lang="en-US" sz="2400" b="1">
                <a:solidFill>
                  <a:srgbClr val="0070C0"/>
                </a:solidFill>
              </a:rPr>
              <a:t>Changing jobs</a:t>
            </a:r>
          </a:p>
        </p:txBody>
      </p:sp>
      <p:sp>
        <p:nvSpPr>
          <p:cNvPr id="7" name="Slide Number Placeholder 6"/>
          <p:cNvSpPr>
            <a:spLocks noGrp="1"/>
          </p:cNvSpPr>
          <p:nvPr>
            <p:ph type="sldNum" sz="quarter" idx="12"/>
          </p:nvPr>
        </p:nvSpPr>
        <p:spPr/>
        <p:txBody>
          <a:bodyPr/>
          <a:lstStyle/>
          <a:p>
            <a:pPr>
              <a:defRPr/>
            </a:pPr>
            <a:fld id="{37D60D86-61E8-4C6F-86BC-1933043C334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312C50B4-CD1D-4F0F-B906-1525F46A6CB7}" type="datetime9">
              <a:rPr lang="en-IN"/>
              <a:pPr>
                <a:defRPr/>
              </a:pPr>
              <a:t>19-11-2018 12:07:29</a:t>
            </a:fld>
            <a:endParaRPr lang="en-US"/>
          </a:p>
        </p:txBody>
      </p:sp>
      <p:sp>
        <p:nvSpPr>
          <p:cNvPr id="4096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Lack of information can often be stressful, particularly at a time when people may be insecure about their jobs. Often, the best thing to do in these cases is to ask for clarification of the situation.</a:t>
            </a:r>
          </a:p>
          <a:p>
            <a:pPr marL="812800" indent="-812800">
              <a:spcBef>
                <a:spcPts val="1200"/>
              </a:spcBef>
              <a:buFont typeface="Arial" charset="0"/>
              <a:buChar char="•"/>
            </a:pPr>
            <a:r>
              <a:rPr lang="en-US" sz="2400" b="1">
                <a:solidFill>
                  <a:srgbClr val="0070C0"/>
                </a:solidFill>
              </a:rPr>
              <a:t>Take a look at our environmental stressors and improve your working conditions. </a:t>
            </a:r>
          </a:p>
          <a:p>
            <a:pPr marL="812800" indent="-812800">
              <a:spcBef>
                <a:spcPts val="1200"/>
              </a:spcBef>
              <a:buFont typeface="Arial" charset="0"/>
              <a:buChar char="•"/>
            </a:pPr>
            <a:r>
              <a:rPr lang="en-US" sz="2400" b="1">
                <a:solidFill>
                  <a:srgbClr val="0070C0"/>
                </a:solidFill>
              </a:rPr>
              <a:t>Make the workplace more enjoyable or pleasant and improve people's quality of life.</a:t>
            </a:r>
          </a:p>
        </p:txBody>
      </p:sp>
      <p:sp>
        <p:nvSpPr>
          <p:cNvPr id="7" name="Slide Number Placeholder 6"/>
          <p:cNvSpPr>
            <a:spLocks noGrp="1"/>
          </p:cNvSpPr>
          <p:nvPr>
            <p:ph type="sldNum" sz="quarter" idx="12"/>
          </p:nvPr>
        </p:nvSpPr>
        <p:spPr/>
        <p:txBody>
          <a:bodyPr/>
          <a:lstStyle/>
          <a:p>
            <a:pPr>
              <a:defRPr/>
            </a:pPr>
            <a:fld id="{5FA69548-5F3F-4FC1-AC85-6260E8F9739C}" type="slidenum">
              <a:rPr lang="en-US" smtClean="0"/>
              <a:pPr>
                <a:defRPr/>
              </a:pPr>
              <a:t>36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37EAE28E-820B-425E-9080-3D298D7CDDF9}" type="datetime9">
              <a:rPr lang="en-IN"/>
              <a:pPr>
                <a:defRPr/>
              </a:pPr>
              <a:t>19-11-2018 12:07:29</a:t>
            </a:fld>
            <a:endParaRPr lang="en-US"/>
          </a:p>
        </p:txBody>
      </p:sp>
      <p:sp>
        <p:nvSpPr>
          <p:cNvPr id="41988" name="Rectangle 3"/>
          <p:cNvSpPr>
            <a:spLocks noChangeArrowheads="1"/>
          </p:cNvSpPr>
          <p:nvPr/>
        </p:nvSpPr>
        <p:spPr bwMode="auto">
          <a:xfrm>
            <a:off x="304800" y="1676400"/>
            <a:ext cx="84582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If you are exposed to frequent upset and interruption, practice relaxation techniques </a:t>
            </a:r>
          </a:p>
          <a:p>
            <a:pPr marL="812800" indent="-812800">
              <a:spcBef>
                <a:spcPts val="1200"/>
              </a:spcBef>
              <a:buFont typeface="Arial" charset="0"/>
              <a:buChar char="•"/>
            </a:pPr>
            <a:r>
              <a:rPr lang="en-US" sz="2400" b="1">
                <a:solidFill>
                  <a:srgbClr val="0070C0"/>
                </a:solidFill>
              </a:rPr>
              <a:t>Taking frequent effective exercise is one of the best physical stress-reduction techniques available. Exercise not only improves your health and reduces stress caused by unfitness; it also relaxes tense muscles and helps you to sleep well.</a:t>
            </a:r>
          </a:p>
          <a:p>
            <a:pPr marL="812800" indent="-812800">
              <a:spcBef>
                <a:spcPts val="1200"/>
              </a:spcBef>
              <a:buFont typeface="Arial" charset="0"/>
              <a:buChar char="•"/>
            </a:pPr>
            <a:r>
              <a:rPr lang="en-US" sz="2400" b="1">
                <a:solidFill>
                  <a:srgbClr val="0070C0"/>
                </a:solidFill>
              </a:rPr>
              <a:t>Apply rational and positive thinking skills to quiet the negative thinking. Identify and challenge the goals, beliefs and interpretations of events that may be a source of intense stress. </a:t>
            </a:r>
          </a:p>
        </p:txBody>
      </p:sp>
      <p:sp>
        <p:nvSpPr>
          <p:cNvPr id="7" name="Slide Number Placeholder 6"/>
          <p:cNvSpPr>
            <a:spLocks noGrp="1"/>
          </p:cNvSpPr>
          <p:nvPr>
            <p:ph type="sldNum" sz="quarter" idx="12"/>
          </p:nvPr>
        </p:nvSpPr>
        <p:spPr/>
        <p:txBody>
          <a:bodyPr/>
          <a:lstStyle/>
          <a:p>
            <a:pPr>
              <a:defRPr/>
            </a:pPr>
            <a:fld id="{4EEC26AE-9EC2-4AFD-9C0A-4D4531511CD9}" type="slidenum">
              <a:rPr lang="en-US" smtClean="0"/>
              <a:pPr>
                <a:defRPr/>
              </a:pPr>
              <a:t>37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AFC042FC-9CCA-410E-B5FC-3F7BA7ADFCA9}" type="datetime9">
              <a:rPr lang="en-IN"/>
              <a:pPr>
                <a:defRPr/>
              </a:pPr>
              <a:t>19-11-2018 12:07:29</a:t>
            </a:fld>
            <a:endParaRPr lang="en-US"/>
          </a:p>
        </p:txBody>
      </p:sp>
      <p:sp>
        <p:nvSpPr>
          <p:cNvPr id="4301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Building and using your social networks and of taking sufficient breaks</a:t>
            </a:r>
          </a:p>
          <a:p>
            <a:pPr marL="812800" indent="-812800">
              <a:spcBef>
                <a:spcPts val="1200"/>
              </a:spcBef>
              <a:buFont typeface="Arial" charset="0"/>
              <a:buChar char="•"/>
            </a:pPr>
            <a:r>
              <a:rPr lang="en-US" sz="2400" b="1">
                <a:solidFill>
                  <a:srgbClr val="0070C0"/>
                </a:solidFill>
              </a:rPr>
              <a:t>Employers have no obligation to make jobs pleasant or rewarding. Some jobs are intrinsically unpleasant. If you do not like your current job, then the best thing may be to find a job that brings you the pleasure and the rewards you need. </a:t>
            </a:r>
          </a:p>
        </p:txBody>
      </p:sp>
      <p:sp>
        <p:nvSpPr>
          <p:cNvPr id="7" name="Slide Number Placeholder 6"/>
          <p:cNvSpPr>
            <a:spLocks noGrp="1"/>
          </p:cNvSpPr>
          <p:nvPr>
            <p:ph type="sldNum" sz="quarter" idx="12"/>
          </p:nvPr>
        </p:nvSpPr>
        <p:spPr/>
        <p:txBody>
          <a:bodyPr/>
          <a:lstStyle/>
          <a:p>
            <a:pPr>
              <a:defRPr/>
            </a:pPr>
            <a:fld id="{FDFFD188-52D3-47A4-A834-02F3D0173376}" type="slidenum">
              <a:rPr lang="en-US" smtClean="0"/>
              <a:pPr>
                <a:defRPr/>
              </a:pPr>
              <a:t>38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841BD67F-6B80-4A4D-8282-FEF61488E714}" type="datetime9">
              <a:rPr lang="en-IN"/>
              <a:pPr>
                <a:defRPr/>
              </a:pPr>
              <a:t>19-11-2018 12:07:44</a:t>
            </a:fld>
            <a:endParaRPr lang="en-US"/>
          </a:p>
        </p:txBody>
      </p:sp>
      <p:sp>
        <p:nvSpPr>
          <p:cNvPr id="4403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Since burnout is an outcome of continuous exposure to stressful situations all the efforts to prevent the stressors will also remove the possibility of burnout</a:t>
            </a:r>
          </a:p>
          <a:p>
            <a:pPr marL="812800" indent="-812800">
              <a:spcBef>
                <a:spcPts val="1200"/>
              </a:spcBef>
              <a:buFont typeface="Arial" charset="0"/>
              <a:buChar char="•"/>
            </a:pPr>
            <a:r>
              <a:rPr lang="en-US" sz="2400" b="1" i="1">
                <a:solidFill>
                  <a:srgbClr val="7030A0"/>
                </a:solidFill>
              </a:rPr>
              <a:t>Action-oriented: </a:t>
            </a:r>
            <a:r>
              <a:rPr lang="en-US" sz="2400" b="1">
                <a:solidFill>
                  <a:srgbClr val="0070C0"/>
                </a:solidFill>
              </a:rPr>
              <a:t>In which we seek to confront the problem causing the stress, changing the environment or the situation;</a:t>
            </a:r>
          </a:p>
        </p:txBody>
      </p:sp>
      <p:sp>
        <p:nvSpPr>
          <p:cNvPr id="7" name="Slide Number Placeholder 6"/>
          <p:cNvSpPr>
            <a:spLocks noGrp="1"/>
          </p:cNvSpPr>
          <p:nvPr>
            <p:ph type="sldNum" sz="quarter" idx="12"/>
          </p:nvPr>
        </p:nvSpPr>
        <p:spPr/>
        <p:txBody>
          <a:bodyPr/>
          <a:lstStyle/>
          <a:p>
            <a:pPr>
              <a:defRPr/>
            </a:pPr>
            <a:fld id="{74C9CF61-5284-456C-8151-6CD6BB35CECD}" type="slidenum">
              <a:rPr lang="en-US" smtClean="0"/>
              <a:pPr>
                <a:defRPr/>
              </a:pPr>
              <a:t>39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349E4B2E-5B2C-4253-BEDE-44482D489F63}" type="datetime9">
              <a:rPr lang="en-IN"/>
              <a:pPr>
                <a:defRPr/>
              </a:pPr>
              <a:t>19-11-2018 12:07:17</a:t>
            </a:fld>
            <a:endParaRPr lang="en-US"/>
          </a:p>
        </p:txBody>
      </p:sp>
      <p:sp>
        <p:nvSpPr>
          <p:cNvPr id="819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By socialisation, individuals learn the techniques of adjusting himself to the demands of his social environment – interpersonal, group and cultural.</a:t>
            </a:r>
          </a:p>
          <a:p>
            <a:pPr marL="812800" indent="-812800">
              <a:spcBef>
                <a:spcPts val="1200"/>
              </a:spcBef>
              <a:buFont typeface="Arial" charset="0"/>
              <a:buChar char="•"/>
            </a:pPr>
            <a:r>
              <a:rPr lang="en-US" sz="2400" b="1">
                <a:solidFill>
                  <a:srgbClr val="0070C0"/>
                </a:solidFill>
              </a:rPr>
              <a:t>Faulty socialisation leads to maladaptive behaviour patterns such as sociopath (socially irresponsible behaviour), criminals, substance abuse, terrorists etc.</a:t>
            </a:r>
          </a:p>
        </p:txBody>
      </p:sp>
      <p:sp>
        <p:nvSpPr>
          <p:cNvPr id="7" name="Slide Number Placeholder 6"/>
          <p:cNvSpPr>
            <a:spLocks noGrp="1"/>
          </p:cNvSpPr>
          <p:nvPr>
            <p:ph type="sldNum" sz="quarter" idx="12"/>
          </p:nvPr>
        </p:nvSpPr>
        <p:spPr/>
        <p:txBody>
          <a:bodyPr/>
          <a:lstStyle/>
          <a:p>
            <a:pPr>
              <a:defRPr/>
            </a:pPr>
            <a:fld id="{FDC703F4-2604-4C83-BF9E-9EDB4423212A}" type="slidenum">
              <a:rPr lang="en-US" smtClean="0"/>
              <a:pPr>
                <a:defRPr/>
              </a:pPr>
              <a:t>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4.2.1.</a:t>
            </a:r>
            <a:r>
              <a:rPr lang="en-US" sz="3200" b="1" dirty="0">
                <a:solidFill>
                  <a:srgbClr val="FF33CC"/>
                </a:solidFill>
              </a:rPr>
              <a:t>	Stress Management</a:t>
            </a:r>
          </a:p>
        </p:txBody>
      </p:sp>
      <p:sp>
        <p:nvSpPr>
          <p:cNvPr id="4" name="Date Placeholder 3"/>
          <p:cNvSpPr>
            <a:spLocks noGrp="1"/>
          </p:cNvSpPr>
          <p:nvPr>
            <p:ph type="dt" sz="quarter" idx="10"/>
          </p:nvPr>
        </p:nvSpPr>
        <p:spPr/>
        <p:txBody>
          <a:bodyPr/>
          <a:lstStyle/>
          <a:p>
            <a:pPr>
              <a:defRPr/>
            </a:pPr>
            <a:fld id="{6CCF6D22-2141-4B3E-9A57-DB04238C10E2}" type="datetime9">
              <a:rPr lang="en-IN"/>
              <a:pPr>
                <a:defRPr/>
              </a:pPr>
              <a:t>19-11-2018 12:07:59</a:t>
            </a:fld>
            <a:endParaRPr lang="en-US"/>
          </a:p>
        </p:txBody>
      </p:sp>
      <p:sp>
        <p:nvSpPr>
          <p:cNvPr id="4608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Emotionally-oriented: </a:t>
            </a:r>
            <a:r>
              <a:rPr lang="en-US" sz="2400" b="1">
                <a:solidFill>
                  <a:srgbClr val="0070C0"/>
                </a:solidFill>
              </a:rPr>
              <a:t>In which we do not have the power to change the situation, but we can manage stress by changing our interpretation of the situation and the way we feel about it; and</a:t>
            </a:r>
          </a:p>
          <a:p>
            <a:pPr marL="812800" indent="-812800">
              <a:spcBef>
                <a:spcPts val="1200"/>
              </a:spcBef>
              <a:buFont typeface="Arial" charset="0"/>
              <a:buChar char="•"/>
            </a:pPr>
            <a:r>
              <a:rPr lang="en-US" sz="2400" b="1" i="1">
                <a:solidFill>
                  <a:srgbClr val="7030A0"/>
                </a:solidFill>
              </a:rPr>
              <a:t>Acceptance-oriented: </a:t>
            </a:r>
            <a:r>
              <a:rPr lang="en-US" sz="2400" b="1">
                <a:solidFill>
                  <a:srgbClr val="0070C0"/>
                </a:solidFill>
              </a:rPr>
              <a:t>Where something has happened over which we have no power and no emotional control, and where our focus is on surviving or coping with the stress.</a:t>
            </a:r>
          </a:p>
        </p:txBody>
      </p:sp>
      <p:sp>
        <p:nvSpPr>
          <p:cNvPr id="7" name="Slide Number Placeholder 6"/>
          <p:cNvSpPr>
            <a:spLocks noGrp="1"/>
          </p:cNvSpPr>
          <p:nvPr>
            <p:ph type="sldNum" sz="quarter" idx="12"/>
          </p:nvPr>
        </p:nvSpPr>
        <p:spPr/>
        <p:txBody>
          <a:bodyPr/>
          <a:lstStyle/>
          <a:p>
            <a:pPr>
              <a:defRPr/>
            </a:pPr>
            <a:fld id="{BBAA4F48-8472-44AC-9EB1-CE3EA1940157}"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4.2.2 </a:t>
            </a:r>
            <a:r>
              <a:rPr lang="en-US" sz="3200" b="1" dirty="0">
                <a:solidFill>
                  <a:srgbClr val="FF33CC"/>
                </a:solidFill>
              </a:rPr>
              <a:t>	Frustration</a:t>
            </a:r>
          </a:p>
        </p:txBody>
      </p:sp>
      <p:sp>
        <p:nvSpPr>
          <p:cNvPr id="4" name="Date Placeholder 3"/>
          <p:cNvSpPr>
            <a:spLocks noGrp="1"/>
          </p:cNvSpPr>
          <p:nvPr>
            <p:ph type="dt" sz="quarter" idx="10"/>
          </p:nvPr>
        </p:nvSpPr>
        <p:spPr/>
        <p:txBody>
          <a:bodyPr/>
          <a:lstStyle/>
          <a:p>
            <a:pPr>
              <a:defRPr/>
            </a:pPr>
            <a:fld id="{F4BA8BE2-D035-42ED-AA97-4725D55A2EB0}" type="datetime9">
              <a:rPr lang="en-IN"/>
              <a:pPr>
                <a:defRPr/>
              </a:pPr>
              <a:t>19-11-2018 12:08:00</a:t>
            </a:fld>
            <a:endParaRPr lang="en-US"/>
          </a:p>
        </p:txBody>
      </p:sp>
      <p:sp>
        <p:nvSpPr>
          <p:cNvPr id="4813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Internal frustration may arise from </a:t>
            </a:r>
          </a:p>
          <a:p>
            <a:pPr marL="812800" indent="-812800">
              <a:spcBef>
                <a:spcPts val="1200"/>
              </a:spcBef>
              <a:buFont typeface="Arial" charset="0"/>
              <a:buChar char="•"/>
            </a:pPr>
            <a:r>
              <a:rPr lang="en-US" sz="2400" b="1">
                <a:solidFill>
                  <a:srgbClr val="0070C0"/>
                </a:solidFill>
              </a:rPr>
              <a:t>Perceived deficiencies </a:t>
            </a:r>
          </a:p>
          <a:p>
            <a:pPr marL="812800" indent="-812800">
              <a:spcBef>
                <a:spcPts val="1200"/>
              </a:spcBef>
              <a:buFont typeface="Arial" charset="0"/>
              <a:buChar char="•"/>
            </a:pPr>
            <a:r>
              <a:rPr lang="en-US" sz="2400" b="1">
                <a:solidFill>
                  <a:srgbClr val="0070C0"/>
                </a:solidFill>
              </a:rPr>
              <a:t>Lack of confidence or</a:t>
            </a:r>
          </a:p>
          <a:p>
            <a:pPr marL="812800" indent="-812800">
              <a:spcBef>
                <a:spcPts val="1200"/>
              </a:spcBef>
              <a:buFont typeface="Arial" charset="0"/>
              <a:buChar char="•"/>
            </a:pPr>
            <a:r>
              <a:rPr lang="en-US" sz="2400" b="1">
                <a:solidFill>
                  <a:srgbClr val="0070C0"/>
                </a:solidFill>
              </a:rPr>
              <a:t>Fear of social situations, </a:t>
            </a:r>
          </a:p>
          <a:p>
            <a:pPr marL="812800" indent="-812800">
              <a:spcBef>
                <a:spcPts val="1200"/>
              </a:spcBef>
              <a:buFont typeface="Arial" charset="0"/>
              <a:buChar char="•"/>
            </a:pPr>
            <a:r>
              <a:rPr lang="en-US" sz="2400" b="1">
                <a:solidFill>
                  <a:srgbClr val="0070C0"/>
                </a:solidFill>
              </a:rPr>
              <a:t>Conflict </a:t>
            </a:r>
          </a:p>
          <a:p>
            <a:pPr marL="812800" indent="-812800">
              <a:spcBef>
                <a:spcPts val="1200"/>
              </a:spcBef>
              <a:buFont typeface="Arial" charset="0"/>
              <a:buChar char="•"/>
            </a:pPr>
            <a:r>
              <a:rPr lang="en-US" sz="2400" b="1">
                <a:solidFill>
                  <a:srgbClr val="0070C0"/>
                </a:solidFill>
              </a:rPr>
              <a:t>Competing goals &amp; </a:t>
            </a:r>
          </a:p>
          <a:p>
            <a:pPr marL="812800" indent="-812800">
              <a:spcBef>
                <a:spcPts val="1200"/>
              </a:spcBef>
              <a:buFont typeface="Arial" charset="0"/>
              <a:buChar char="•"/>
            </a:pPr>
            <a:r>
              <a:rPr lang="en-US" sz="2400" b="1">
                <a:solidFill>
                  <a:srgbClr val="0070C0"/>
                </a:solidFill>
              </a:rPr>
              <a:t>Cognitive dissonance </a:t>
            </a:r>
          </a:p>
        </p:txBody>
      </p:sp>
      <p:sp>
        <p:nvSpPr>
          <p:cNvPr id="7" name="Slide Number Placeholder 6"/>
          <p:cNvSpPr>
            <a:spLocks noGrp="1"/>
          </p:cNvSpPr>
          <p:nvPr>
            <p:ph type="sldNum" sz="quarter" idx="12"/>
          </p:nvPr>
        </p:nvSpPr>
        <p:spPr/>
        <p:txBody>
          <a:bodyPr/>
          <a:lstStyle/>
          <a:p>
            <a:pPr>
              <a:defRPr/>
            </a:pPr>
            <a:fld id="{43D92ECD-81F6-4074-A0F2-7B1955F6513B}" type="slidenum">
              <a:rPr lang="en-US" smtClean="0"/>
              <a:pPr>
                <a:defRPr/>
              </a:pPr>
              <a:t>41</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4.2.2 </a:t>
            </a:r>
            <a:r>
              <a:rPr lang="en-US" sz="3200" b="1" dirty="0">
                <a:solidFill>
                  <a:srgbClr val="FF33CC"/>
                </a:solidFill>
              </a:rPr>
              <a:t>	Frustration</a:t>
            </a:r>
          </a:p>
        </p:txBody>
      </p:sp>
      <p:sp>
        <p:nvSpPr>
          <p:cNvPr id="4" name="Date Placeholder 3"/>
          <p:cNvSpPr>
            <a:spLocks noGrp="1"/>
          </p:cNvSpPr>
          <p:nvPr>
            <p:ph type="dt" sz="quarter" idx="10"/>
          </p:nvPr>
        </p:nvSpPr>
        <p:spPr/>
        <p:txBody>
          <a:bodyPr/>
          <a:lstStyle/>
          <a:p>
            <a:pPr>
              <a:defRPr/>
            </a:pPr>
            <a:fld id="{022F9445-D307-4134-A5CB-458E818875E0}" type="datetime9">
              <a:rPr lang="en-IN"/>
              <a:pPr>
                <a:defRPr/>
              </a:pPr>
              <a:t>19-11-2018 12:08:15</a:t>
            </a:fld>
            <a:endParaRPr lang="en-US"/>
          </a:p>
        </p:txBody>
      </p:sp>
      <p:sp>
        <p:nvSpPr>
          <p:cNvPr id="4915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External causes of frustration: </a:t>
            </a:r>
          </a:p>
          <a:p>
            <a:pPr marL="812800" indent="-812800">
              <a:spcBef>
                <a:spcPts val="1200"/>
              </a:spcBef>
              <a:buFont typeface="Arial" charset="0"/>
              <a:buChar char="•"/>
            </a:pPr>
            <a:r>
              <a:rPr lang="en-US" sz="2400" b="1">
                <a:solidFill>
                  <a:srgbClr val="0070C0"/>
                </a:solidFill>
              </a:rPr>
              <a:t>Blocked road or a </a:t>
            </a:r>
          </a:p>
          <a:p>
            <a:pPr marL="812800" indent="-812800">
              <a:spcBef>
                <a:spcPts val="1200"/>
              </a:spcBef>
              <a:buFont typeface="Arial" charset="0"/>
              <a:buChar char="•"/>
            </a:pPr>
            <a:r>
              <a:rPr lang="en-US" sz="2400" b="1">
                <a:solidFill>
                  <a:srgbClr val="0070C0"/>
                </a:solidFill>
              </a:rPr>
              <a:t>Difficult task</a:t>
            </a:r>
          </a:p>
          <a:p>
            <a:pPr marL="812800" indent="-812800">
              <a:spcBef>
                <a:spcPts val="1200"/>
              </a:spcBef>
            </a:pPr>
            <a:r>
              <a:rPr lang="en-US" sz="2400" b="1" i="1">
                <a:solidFill>
                  <a:srgbClr val="7030A0"/>
                </a:solidFill>
              </a:rPr>
              <a:t>Pathological frustration: </a:t>
            </a:r>
          </a:p>
          <a:p>
            <a:pPr marL="812800" indent="-812800">
              <a:spcBef>
                <a:spcPts val="1200"/>
              </a:spcBef>
              <a:buFont typeface="Arial" charset="0"/>
              <a:buChar char="•"/>
            </a:pPr>
            <a:r>
              <a:rPr lang="en-US" sz="2400" b="1">
                <a:solidFill>
                  <a:srgbClr val="0070C0"/>
                </a:solidFill>
              </a:rPr>
              <a:t>Feel powerless to change the situation they are in</a:t>
            </a:r>
          </a:p>
        </p:txBody>
      </p:sp>
      <p:sp>
        <p:nvSpPr>
          <p:cNvPr id="7" name="Slide Number Placeholder 6"/>
          <p:cNvSpPr>
            <a:spLocks noGrp="1"/>
          </p:cNvSpPr>
          <p:nvPr>
            <p:ph type="sldNum" sz="quarter" idx="12"/>
          </p:nvPr>
        </p:nvSpPr>
        <p:spPr/>
        <p:txBody>
          <a:bodyPr/>
          <a:lstStyle/>
          <a:p>
            <a:pPr>
              <a:defRPr/>
            </a:pPr>
            <a:fld id="{275E1B11-721C-47E4-BBCA-8345E71EC4F1}" type="slidenum">
              <a:rPr lang="en-US" smtClean="0"/>
              <a:pPr>
                <a:defRPr/>
              </a:pPr>
              <a:t>42</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4.2.2 </a:t>
            </a:r>
            <a:r>
              <a:rPr lang="en-US" sz="3200" b="1" dirty="0">
                <a:solidFill>
                  <a:srgbClr val="FF33CC"/>
                </a:solidFill>
              </a:rPr>
              <a:t>	Frustration</a:t>
            </a:r>
          </a:p>
        </p:txBody>
      </p:sp>
      <p:sp>
        <p:nvSpPr>
          <p:cNvPr id="4" name="Date Placeholder 3"/>
          <p:cNvSpPr>
            <a:spLocks noGrp="1"/>
          </p:cNvSpPr>
          <p:nvPr>
            <p:ph type="dt" sz="quarter" idx="10"/>
          </p:nvPr>
        </p:nvSpPr>
        <p:spPr/>
        <p:txBody>
          <a:bodyPr/>
          <a:lstStyle/>
          <a:p>
            <a:pPr>
              <a:defRPr/>
            </a:pPr>
            <a:fld id="{497DDCF0-4F05-4569-A662-664B7F1D1844}" type="datetime9">
              <a:rPr lang="en-IN"/>
              <a:pPr>
                <a:defRPr/>
              </a:pPr>
              <a:t>19-11-2018 12:08:30</a:t>
            </a:fld>
            <a:endParaRPr lang="en-US"/>
          </a:p>
        </p:txBody>
      </p:sp>
      <p:sp>
        <p:nvSpPr>
          <p:cNvPr id="5018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Common effects of frustration is </a:t>
            </a:r>
          </a:p>
          <a:p>
            <a:pPr marL="812800" indent="-812800">
              <a:spcBef>
                <a:spcPts val="1200"/>
              </a:spcBef>
              <a:buFont typeface="Arial" charset="0"/>
              <a:buChar char="•"/>
            </a:pPr>
            <a:r>
              <a:rPr lang="en-US" sz="2400" b="1">
                <a:solidFill>
                  <a:srgbClr val="0070C0"/>
                </a:solidFill>
              </a:rPr>
              <a:t>Aggression (violence) or </a:t>
            </a:r>
          </a:p>
          <a:p>
            <a:pPr marL="812800" indent="-812800">
              <a:spcBef>
                <a:spcPts val="1200"/>
              </a:spcBef>
              <a:buFont typeface="Arial" charset="0"/>
              <a:buChar char="•"/>
            </a:pPr>
            <a:r>
              <a:rPr lang="en-US" sz="2400" b="1">
                <a:solidFill>
                  <a:srgbClr val="0070C0"/>
                </a:solidFill>
              </a:rPr>
              <a:t>Regression </a:t>
            </a:r>
          </a:p>
          <a:p>
            <a:pPr marL="812800" indent="-812800">
              <a:spcBef>
                <a:spcPts val="1200"/>
              </a:spcBef>
              <a:buFont typeface="Arial" charset="0"/>
              <a:buChar char="•"/>
            </a:pPr>
            <a:r>
              <a:rPr lang="en-US" sz="2400" b="1">
                <a:solidFill>
                  <a:srgbClr val="0070C0"/>
                </a:solidFill>
              </a:rPr>
              <a:t>Becoming childish or </a:t>
            </a:r>
          </a:p>
          <a:p>
            <a:pPr marL="812800" indent="-812800">
              <a:spcBef>
                <a:spcPts val="1200"/>
              </a:spcBef>
              <a:buFont typeface="Arial" charset="0"/>
              <a:buChar char="•"/>
            </a:pPr>
            <a:r>
              <a:rPr lang="en-US" sz="2400" b="1">
                <a:solidFill>
                  <a:srgbClr val="0070C0"/>
                </a:solidFill>
              </a:rPr>
              <a:t>Throwing a temper tantrum, </a:t>
            </a:r>
          </a:p>
          <a:p>
            <a:pPr marL="812800" indent="-812800">
              <a:spcBef>
                <a:spcPts val="1200"/>
              </a:spcBef>
              <a:buFont typeface="Arial" charset="0"/>
              <a:buChar char="•"/>
            </a:pPr>
            <a:r>
              <a:rPr lang="en-US" sz="2400" b="1">
                <a:solidFill>
                  <a:srgbClr val="0070C0"/>
                </a:solidFill>
              </a:rPr>
              <a:t>Bursting into tears, </a:t>
            </a:r>
          </a:p>
          <a:p>
            <a:pPr marL="812800" indent="-812800">
              <a:spcBef>
                <a:spcPts val="1200"/>
              </a:spcBef>
              <a:buFont typeface="Arial" charset="0"/>
              <a:buChar char="•"/>
            </a:pPr>
            <a:r>
              <a:rPr lang="en-US" sz="2400" b="1">
                <a:solidFill>
                  <a:srgbClr val="0070C0"/>
                </a:solidFill>
              </a:rPr>
              <a:t>Sulking or wearing a long face and a worried look</a:t>
            </a:r>
          </a:p>
        </p:txBody>
      </p:sp>
      <p:sp>
        <p:nvSpPr>
          <p:cNvPr id="7" name="Slide Number Placeholder 6"/>
          <p:cNvSpPr>
            <a:spLocks noGrp="1"/>
          </p:cNvSpPr>
          <p:nvPr>
            <p:ph type="sldNum" sz="quarter" idx="12"/>
          </p:nvPr>
        </p:nvSpPr>
        <p:spPr/>
        <p:txBody>
          <a:bodyPr/>
          <a:lstStyle/>
          <a:p>
            <a:pPr>
              <a:defRPr/>
            </a:pPr>
            <a:fld id="{C5F1DEE2-8327-4EEE-97B4-772F4EB839B8}" type="slidenum">
              <a:rPr lang="en-US" smtClean="0"/>
              <a:pPr>
                <a:defRPr/>
              </a:pPr>
              <a:t>43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4.2.2 </a:t>
            </a:r>
            <a:r>
              <a:rPr lang="en-US" sz="3200" b="1" dirty="0">
                <a:solidFill>
                  <a:srgbClr val="FF33CC"/>
                </a:solidFill>
              </a:rPr>
              <a:t>	Frustration</a:t>
            </a:r>
          </a:p>
        </p:txBody>
      </p:sp>
      <p:sp>
        <p:nvSpPr>
          <p:cNvPr id="4" name="Date Placeholder 3"/>
          <p:cNvSpPr>
            <a:spLocks noGrp="1"/>
          </p:cNvSpPr>
          <p:nvPr>
            <p:ph type="dt" sz="quarter" idx="10"/>
          </p:nvPr>
        </p:nvSpPr>
        <p:spPr/>
        <p:txBody>
          <a:bodyPr/>
          <a:lstStyle/>
          <a:p>
            <a:pPr>
              <a:defRPr/>
            </a:pPr>
            <a:fld id="{39DCA300-5D65-4FE6-970F-0B6A59D69C5C}" type="datetime9">
              <a:rPr lang="en-IN"/>
              <a:pPr>
                <a:defRPr/>
              </a:pPr>
              <a:t>19-11-2018 12:08:45</a:t>
            </a:fld>
            <a:endParaRPr lang="en-US"/>
          </a:p>
        </p:txBody>
      </p:sp>
      <p:sp>
        <p:nvSpPr>
          <p:cNvPr id="5120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Ways to deal with frustration: </a:t>
            </a:r>
          </a:p>
          <a:p>
            <a:pPr marL="812800" indent="-812800">
              <a:spcBef>
                <a:spcPts val="1200"/>
              </a:spcBef>
              <a:buFont typeface="Arial" charset="0"/>
              <a:buChar char="•"/>
            </a:pPr>
            <a:r>
              <a:rPr lang="en-US" sz="2400" b="1">
                <a:solidFill>
                  <a:srgbClr val="0070C0"/>
                </a:solidFill>
              </a:rPr>
              <a:t>Ask what would work now; </a:t>
            </a:r>
          </a:p>
          <a:p>
            <a:pPr marL="812800" indent="-812800">
              <a:spcBef>
                <a:spcPts val="1200"/>
              </a:spcBef>
              <a:buFont typeface="Arial" charset="0"/>
              <a:buChar char="•"/>
            </a:pPr>
            <a:r>
              <a:rPr lang="en-US" sz="2400" b="1">
                <a:solidFill>
                  <a:srgbClr val="0070C0"/>
                </a:solidFill>
              </a:rPr>
              <a:t>Focus on what you want to happen; </a:t>
            </a:r>
          </a:p>
          <a:p>
            <a:pPr marL="812800" indent="-812800">
              <a:spcBef>
                <a:spcPts val="1200"/>
              </a:spcBef>
              <a:buFont typeface="Arial" charset="0"/>
              <a:buChar char="•"/>
            </a:pPr>
            <a:r>
              <a:rPr lang="en-US" sz="2400" b="1">
                <a:solidFill>
                  <a:srgbClr val="0070C0"/>
                </a:solidFill>
              </a:rPr>
              <a:t>Remove the noise and simplify; </a:t>
            </a:r>
          </a:p>
          <a:p>
            <a:pPr marL="812800" indent="-812800">
              <a:spcBef>
                <a:spcPts val="1200"/>
              </a:spcBef>
              <a:buFont typeface="Arial" charset="0"/>
              <a:buChar char="•"/>
            </a:pPr>
            <a:r>
              <a:rPr lang="en-US" sz="2400" b="1">
                <a:solidFill>
                  <a:srgbClr val="0070C0"/>
                </a:solidFill>
              </a:rPr>
              <a:t>Stay positive; </a:t>
            </a:r>
          </a:p>
          <a:p>
            <a:pPr marL="812800" indent="-812800">
              <a:spcBef>
                <a:spcPts val="1200"/>
              </a:spcBef>
              <a:buFont typeface="Arial" charset="0"/>
              <a:buChar char="•"/>
            </a:pPr>
            <a:r>
              <a:rPr lang="en-US" sz="2400" b="1">
                <a:solidFill>
                  <a:srgbClr val="0070C0"/>
                </a:solidFill>
              </a:rPr>
              <a:t>Keep an accomplishments log</a:t>
            </a:r>
          </a:p>
        </p:txBody>
      </p:sp>
      <p:sp>
        <p:nvSpPr>
          <p:cNvPr id="7" name="Slide Number Placeholder 6"/>
          <p:cNvSpPr>
            <a:spLocks noGrp="1"/>
          </p:cNvSpPr>
          <p:nvPr>
            <p:ph type="sldNum" sz="quarter" idx="12"/>
          </p:nvPr>
        </p:nvSpPr>
        <p:spPr/>
        <p:txBody>
          <a:bodyPr/>
          <a:lstStyle/>
          <a:p>
            <a:pPr>
              <a:defRPr/>
            </a:pPr>
            <a:fld id="{DAE341F0-9E41-4A5E-942F-298DEBBA2106}"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4572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4.2.3.</a:t>
            </a:r>
            <a:r>
              <a:rPr lang="en-US" sz="3200" b="1" dirty="0">
                <a:solidFill>
                  <a:srgbClr val="FF33CC"/>
                </a:solidFill>
              </a:rPr>
              <a:t>	Conflicts</a:t>
            </a:r>
          </a:p>
        </p:txBody>
      </p:sp>
      <p:sp>
        <p:nvSpPr>
          <p:cNvPr id="4" name="Date Placeholder 3"/>
          <p:cNvSpPr>
            <a:spLocks noGrp="1"/>
          </p:cNvSpPr>
          <p:nvPr>
            <p:ph type="dt" sz="quarter" idx="10"/>
          </p:nvPr>
        </p:nvSpPr>
        <p:spPr/>
        <p:txBody>
          <a:bodyPr/>
          <a:lstStyle/>
          <a:p>
            <a:pPr>
              <a:defRPr/>
            </a:pPr>
            <a:fld id="{8C90885C-4180-4F25-B595-9E83EFFC1B80}" type="datetime9">
              <a:rPr lang="en-IN"/>
              <a:pPr>
                <a:defRPr/>
              </a:pPr>
              <a:t>19-11-2018 12:09:05</a:t>
            </a:fld>
            <a:endParaRPr lang="en-US"/>
          </a:p>
        </p:txBody>
      </p:sp>
      <p:sp>
        <p:nvSpPr>
          <p:cNvPr id="52228" name="Rectangle 3"/>
          <p:cNvSpPr>
            <a:spLocks noChangeArrowheads="1"/>
          </p:cNvSpPr>
          <p:nvPr/>
        </p:nvSpPr>
        <p:spPr bwMode="auto">
          <a:xfrm>
            <a:off x="914400" y="1447800"/>
            <a:ext cx="7391400" cy="49530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 state of disharmony between incompatible or antithetical persons, ideas, or interests; a clash </a:t>
            </a:r>
          </a:p>
          <a:p>
            <a:pPr marL="812800" indent="-812800">
              <a:spcBef>
                <a:spcPts val="1200"/>
              </a:spcBef>
              <a:buFont typeface="Arial" charset="0"/>
              <a:buChar char="•"/>
            </a:pPr>
            <a:r>
              <a:rPr lang="en-US" sz="2400" b="1">
                <a:solidFill>
                  <a:srgbClr val="0070C0"/>
                </a:solidFill>
              </a:rPr>
              <a:t>A psychic struggle, often unconscious, resulting from the opposition or simultaneous functioning of mutually exclusive impulses, desires, or tendencies</a:t>
            </a:r>
          </a:p>
          <a:p>
            <a:pPr marL="812800" indent="-812800">
              <a:spcBef>
                <a:spcPts val="1200"/>
              </a:spcBef>
            </a:pPr>
            <a:r>
              <a:rPr lang="en-US" sz="2400" b="1" i="1">
                <a:solidFill>
                  <a:srgbClr val="7030A0"/>
                </a:solidFill>
              </a:rPr>
              <a:t>Conflicts of goals</a:t>
            </a:r>
          </a:p>
          <a:p>
            <a:pPr marL="812800" indent="-812800">
              <a:spcBef>
                <a:spcPts val="1200"/>
              </a:spcBef>
              <a:buFont typeface="Arial" charset="0"/>
              <a:buChar char="•"/>
            </a:pPr>
            <a:r>
              <a:rPr lang="en-US" sz="2400" b="1">
                <a:solidFill>
                  <a:srgbClr val="0070C0"/>
                </a:solidFill>
              </a:rPr>
              <a:t>Approach-approach</a:t>
            </a:r>
          </a:p>
          <a:p>
            <a:pPr marL="812800" indent="-812800">
              <a:spcBef>
                <a:spcPts val="1200"/>
              </a:spcBef>
              <a:buFont typeface="Arial" charset="0"/>
              <a:buChar char="•"/>
            </a:pPr>
            <a:r>
              <a:rPr lang="en-US" sz="2400" b="1">
                <a:solidFill>
                  <a:srgbClr val="0070C0"/>
                </a:solidFill>
              </a:rPr>
              <a:t>Approach-avoid</a:t>
            </a:r>
          </a:p>
          <a:p>
            <a:pPr marL="812800" indent="-812800">
              <a:spcBef>
                <a:spcPts val="1200"/>
              </a:spcBef>
              <a:buFont typeface="Arial" charset="0"/>
              <a:buChar char="•"/>
            </a:pPr>
            <a:r>
              <a:rPr lang="en-US" sz="2400" b="1">
                <a:solidFill>
                  <a:srgbClr val="0070C0"/>
                </a:solidFill>
              </a:rPr>
              <a:t>Avoid-avoid </a:t>
            </a:r>
          </a:p>
        </p:txBody>
      </p:sp>
      <p:sp>
        <p:nvSpPr>
          <p:cNvPr id="7" name="Slide Number Placeholder 6"/>
          <p:cNvSpPr>
            <a:spLocks noGrp="1"/>
          </p:cNvSpPr>
          <p:nvPr>
            <p:ph type="sldNum" sz="quarter" idx="12"/>
          </p:nvPr>
        </p:nvSpPr>
        <p:spPr/>
        <p:txBody>
          <a:bodyPr/>
          <a:lstStyle/>
          <a:p>
            <a:pPr>
              <a:defRPr/>
            </a:pPr>
            <a:fld id="{1FE51E2A-ED9C-4C57-B381-58ECBEE67FF8}" type="slidenum">
              <a:rPr lang="en-US" smtClean="0"/>
              <a:pPr>
                <a:defRPr/>
              </a:pPr>
              <a:t>45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4.2.3.</a:t>
            </a:r>
            <a:r>
              <a:rPr lang="en-US" sz="3200" b="1" dirty="0">
                <a:solidFill>
                  <a:srgbClr val="FF33CC"/>
                </a:solidFill>
              </a:rPr>
              <a:t>	Conflicts</a:t>
            </a:r>
          </a:p>
        </p:txBody>
      </p:sp>
      <p:sp>
        <p:nvSpPr>
          <p:cNvPr id="4" name="Date Placeholder 3"/>
          <p:cNvSpPr>
            <a:spLocks noGrp="1"/>
          </p:cNvSpPr>
          <p:nvPr>
            <p:ph type="dt" sz="quarter" idx="10"/>
          </p:nvPr>
        </p:nvSpPr>
        <p:spPr/>
        <p:txBody>
          <a:bodyPr/>
          <a:lstStyle/>
          <a:p>
            <a:pPr>
              <a:defRPr/>
            </a:pPr>
            <a:fld id="{8DE8A3DB-650F-4292-ABE4-D36B15957AAE}" type="datetime9">
              <a:rPr lang="en-IN"/>
              <a:pPr>
                <a:defRPr/>
              </a:pPr>
              <a:t>19-11-2018 12:09:08</a:t>
            </a:fld>
            <a:endParaRPr lang="en-US"/>
          </a:p>
        </p:txBody>
      </p:sp>
      <p:sp>
        <p:nvSpPr>
          <p:cNvPr id="5325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Interpersonal barriers: value conflicts, attitude conflicts, beliefs &amp; goals differences</a:t>
            </a:r>
          </a:p>
          <a:p>
            <a:pPr marL="812800" indent="-812800">
              <a:spcBef>
                <a:spcPts val="1200"/>
              </a:spcBef>
              <a:buFont typeface="Arial" charset="0"/>
              <a:buChar char="•"/>
            </a:pPr>
            <a:r>
              <a:rPr lang="en-US" sz="2400" b="1">
                <a:solidFill>
                  <a:srgbClr val="0070C0"/>
                </a:solidFill>
              </a:rPr>
              <a:t>Conflicting cognitions: cognitive dissonance</a:t>
            </a:r>
          </a:p>
          <a:p>
            <a:pPr marL="812800" indent="-812800">
              <a:spcBef>
                <a:spcPts val="1200"/>
              </a:spcBef>
              <a:buFont typeface="Arial" charset="0"/>
              <a:buChar char="•"/>
            </a:pPr>
            <a:r>
              <a:rPr lang="en-US" sz="2400" b="1">
                <a:solidFill>
                  <a:srgbClr val="0070C0"/>
                </a:solidFill>
              </a:rPr>
              <a:t>Inter group and intra group conflicts</a:t>
            </a:r>
          </a:p>
        </p:txBody>
      </p:sp>
      <p:sp>
        <p:nvSpPr>
          <p:cNvPr id="7" name="Slide Number Placeholder 6"/>
          <p:cNvSpPr>
            <a:spLocks noGrp="1"/>
          </p:cNvSpPr>
          <p:nvPr>
            <p:ph type="sldNum" sz="quarter" idx="12"/>
          </p:nvPr>
        </p:nvSpPr>
        <p:spPr/>
        <p:txBody>
          <a:bodyPr/>
          <a:lstStyle/>
          <a:p>
            <a:pPr>
              <a:defRPr/>
            </a:pPr>
            <a:fld id="{E99A8801-E63E-4B69-B650-DA4CEB666F6C}" type="slidenum">
              <a:rPr lang="en-US" smtClean="0"/>
              <a:pPr>
                <a:defRPr/>
              </a:pPr>
              <a:t>46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4.2.3.</a:t>
            </a:r>
            <a:r>
              <a:rPr lang="en-US" sz="3200" b="1" dirty="0">
                <a:solidFill>
                  <a:srgbClr val="FF33CC"/>
                </a:solidFill>
              </a:rPr>
              <a:t>	Conflicts</a:t>
            </a:r>
          </a:p>
        </p:txBody>
      </p:sp>
      <p:sp>
        <p:nvSpPr>
          <p:cNvPr id="4" name="Date Placeholder 3"/>
          <p:cNvSpPr>
            <a:spLocks noGrp="1"/>
          </p:cNvSpPr>
          <p:nvPr>
            <p:ph type="dt" sz="quarter" idx="10"/>
          </p:nvPr>
        </p:nvSpPr>
        <p:spPr/>
        <p:txBody>
          <a:bodyPr/>
          <a:lstStyle/>
          <a:p>
            <a:pPr>
              <a:defRPr/>
            </a:pPr>
            <a:fld id="{DCA5FFB1-ACE7-4EF4-A928-A61C2552A28D}" type="datetime9">
              <a:rPr lang="en-IN"/>
              <a:pPr>
                <a:defRPr/>
              </a:pPr>
              <a:t>19-11-2018 12:09:08</a:t>
            </a:fld>
            <a:endParaRPr lang="en-US"/>
          </a:p>
        </p:txBody>
      </p:sp>
      <p:sp>
        <p:nvSpPr>
          <p:cNvPr id="5427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Resolve conflicts: </a:t>
            </a:r>
          </a:p>
          <a:p>
            <a:pPr marL="812800" indent="-812800">
              <a:spcBef>
                <a:spcPts val="1200"/>
              </a:spcBef>
              <a:buFont typeface="Arial" charset="0"/>
              <a:buChar char="•"/>
            </a:pPr>
            <a:r>
              <a:rPr lang="en-US" sz="2400" b="1">
                <a:solidFill>
                  <a:srgbClr val="0070C0"/>
                </a:solidFill>
              </a:rPr>
              <a:t>Treat each person in a caring and respectful fashion, </a:t>
            </a:r>
          </a:p>
          <a:p>
            <a:pPr marL="812800" indent="-812800">
              <a:spcBef>
                <a:spcPts val="1200"/>
              </a:spcBef>
              <a:buFont typeface="Arial" charset="0"/>
              <a:buChar char="•"/>
            </a:pPr>
            <a:r>
              <a:rPr lang="en-US" sz="2400" b="1">
                <a:solidFill>
                  <a:srgbClr val="0070C0"/>
                </a:solidFill>
              </a:rPr>
              <a:t>Mindful of individual differences and cultural and ethnic diversity; </a:t>
            </a:r>
          </a:p>
          <a:p>
            <a:pPr marL="812800" indent="-812800">
              <a:spcBef>
                <a:spcPts val="1200"/>
              </a:spcBef>
              <a:buFont typeface="Arial" charset="0"/>
              <a:buChar char="•"/>
            </a:pPr>
            <a:r>
              <a:rPr lang="en-US" sz="2400" b="1">
                <a:solidFill>
                  <a:srgbClr val="0070C0"/>
                </a:solidFill>
              </a:rPr>
              <a:t>Socially responsible self-determination; </a:t>
            </a:r>
          </a:p>
          <a:p>
            <a:pPr marL="812800" indent="-812800">
              <a:spcBef>
                <a:spcPts val="1200"/>
              </a:spcBef>
              <a:buFont typeface="Arial" charset="0"/>
              <a:buChar char="•"/>
            </a:pPr>
            <a:r>
              <a:rPr lang="en-US" sz="2400" b="1">
                <a:solidFill>
                  <a:srgbClr val="0070C0"/>
                </a:solidFill>
              </a:rPr>
              <a:t>Clients’ capacity and opportunity to change; </a:t>
            </a:r>
          </a:p>
        </p:txBody>
      </p:sp>
      <p:sp>
        <p:nvSpPr>
          <p:cNvPr id="7" name="Slide Number Placeholder 6"/>
          <p:cNvSpPr>
            <a:spLocks noGrp="1"/>
          </p:cNvSpPr>
          <p:nvPr>
            <p:ph type="sldNum" sz="quarter" idx="12"/>
          </p:nvPr>
        </p:nvSpPr>
        <p:spPr/>
        <p:txBody>
          <a:bodyPr/>
          <a:lstStyle/>
          <a:p>
            <a:pPr>
              <a:defRPr/>
            </a:pPr>
            <a:fld id="{AD3EEFE0-2DA8-4F23-A5DF-15A656A3560C}" type="slidenum">
              <a:rPr lang="en-US" smtClean="0"/>
              <a:pPr>
                <a:defRPr/>
              </a:pPr>
              <a:t>47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4.2.3.</a:t>
            </a:r>
            <a:r>
              <a:rPr lang="en-US" sz="3200" b="1" dirty="0">
                <a:solidFill>
                  <a:srgbClr val="FF33CC"/>
                </a:solidFill>
              </a:rPr>
              <a:t>	Conflicts</a:t>
            </a:r>
          </a:p>
        </p:txBody>
      </p:sp>
      <p:sp>
        <p:nvSpPr>
          <p:cNvPr id="4" name="Date Placeholder 3"/>
          <p:cNvSpPr>
            <a:spLocks noGrp="1"/>
          </p:cNvSpPr>
          <p:nvPr>
            <p:ph type="dt" sz="quarter" idx="10"/>
          </p:nvPr>
        </p:nvSpPr>
        <p:spPr/>
        <p:txBody>
          <a:bodyPr/>
          <a:lstStyle/>
          <a:p>
            <a:pPr>
              <a:defRPr/>
            </a:pPr>
            <a:fld id="{BBEA5671-3CE1-4879-A9E6-3083B604CA18}" type="datetime9">
              <a:rPr lang="en-IN"/>
              <a:pPr>
                <a:defRPr/>
              </a:pPr>
              <a:t>19-11-2018 12:09:08</a:t>
            </a:fld>
            <a:endParaRPr lang="en-US"/>
          </a:p>
        </p:txBody>
      </p:sp>
      <p:sp>
        <p:nvSpPr>
          <p:cNvPr id="5530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Resolve conflicts between clients’ interests and the broader society’s interests (dual responsibility) in a socially responsible manner consistent with the values of the profession.</a:t>
            </a:r>
          </a:p>
        </p:txBody>
      </p:sp>
      <p:sp>
        <p:nvSpPr>
          <p:cNvPr id="7" name="Slide Number Placeholder 6"/>
          <p:cNvSpPr>
            <a:spLocks noGrp="1"/>
          </p:cNvSpPr>
          <p:nvPr>
            <p:ph type="sldNum" sz="quarter" idx="12"/>
          </p:nvPr>
        </p:nvSpPr>
        <p:spPr/>
        <p:txBody>
          <a:bodyPr/>
          <a:lstStyle/>
          <a:p>
            <a:pPr>
              <a:defRPr/>
            </a:pPr>
            <a:fld id="{C561232C-A1D9-4613-A924-EB16D93C56DE}"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E39C940A-4204-4412-8E38-B6079A686E71}" type="datetime9">
              <a:rPr lang="en-IN"/>
              <a:pPr>
                <a:defRPr/>
              </a:pPr>
              <a:t>19-11-2018 12:09:08</a:t>
            </a:fld>
            <a:endParaRPr lang="en-US"/>
          </a:p>
        </p:txBody>
      </p:sp>
      <p:sp>
        <p:nvSpPr>
          <p:cNvPr id="70660" name="Rectangle 3"/>
          <p:cNvSpPr>
            <a:spLocks noChangeArrowheads="1"/>
          </p:cNvSpPr>
          <p:nvPr/>
        </p:nvSpPr>
        <p:spPr bwMode="auto">
          <a:xfrm>
            <a:off x="457200" y="1676400"/>
            <a:ext cx="8229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 physiological reaction of an organism used in self-protection, as against infection. </a:t>
            </a:r>
          </a:p>
          <a:p>
            <a:pPr marL="812800" indent="-812800">
              <a:spcBef>
                <a:spcPts val="1200"/>
              </a:spcBef>
              <a:buFont typeface="Arial" charset="0"/>
              <a:buChar char="•"/>
            </a:pPr>
            <a:r>
              <a:rPr lang="en-US" sz="2400" b="1" dirty="0">
                <a:solidFill>
                  <a:srgbClr val="0070C0"/>
                </a:solidFill>
              </a:rPr>
              <a:t>Any of various usually unconscious mental processes, including denial, projection, rationalization, and repression, that protect the ego from shame, anxiety, conflict, loss of self-esteem, or other unacceptable feelings or thoughts.</a:t>
            </a:r>
          </a:p>
          <a:p>
            <a:pPr marL="812800" indent="-812800">
              <a:spcBef>
                <a:spcPts val="1200"/>
              </a:spcBef>
              <a:buFont typeface="Arial" charset="0"/>
              <a:buChar char="•"/>
            </a:pPr>
            <a:r>
              <a:rPr lang="en-US" sz="2400" b="1" dirty="0">
                <a:solidFill>
                  <a:srgbClr val="0070C0"/>
                </a:solidFill>
              </a:rPr>
              <a:t>Defense mechanism, in psychoanalysis, is any of a variety of unconscious personality reactions which the ego uses to protect the conscious mind from threatening feelings and perceptions. </a:t>
            </a:r>
          </a:p>
        </p:txBody>
      </p:sp>
      <p:sp>
        <p:nvSpPr>
          <p:cNvPr id="7" name="Slide Number Placeholder 6"/>
          <p:cNvSpPr>
            <a:spLocks noGrp="1"/>
          </p:cNvSpPr>
          <p:nvPr>
            <p:ph type="sldNum" sz="quarter" idx="12"/>
          </p:nvPr>
        </p:nvSpPr>
        <p:spPr/>
        <p:txBody>
          <a:bodyPr/>
          <a:lstStyle/>
          <a:p>
            <a:pPr>
              <a:defRPr/>
            </a:pPr>
            <a:fld id="{90870A62-76A4-45E8-970D-B12710CBA8CD}" type="slidenum">
              <a:rPr lang="en-US" smtClean="0"/>
              <a:pPr>
                <a:defRPr/>
              </a:pPr>
              <a:t>49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CFC69437-38E5-4BC9-9895-C31A4C144D2E}" type="datetime9">
              <a:rPr lang="en-IN"/>
              <a:pPr>
                <a:defRPr/>
              </a:pPr>
              <a:t>19-11-2018 12:07:20</a:t>
            </a:fld>
            <a:endParaRPr lang="en-US"/>
          </a:p>
        </p:txBody>
      </p:sp>
      <p:sp>
        <p:nvSpPr>
          <p:cNvPr id="9220" name="Rectangle 3"/>
          <p:cNvSpPr>
            <a:spLocks noChangeArrowheads="1"/>
          </p:cNvSpPr>
          <p:nvPr/>
        </p:nvSpPr>
        <p:spPr bwMode="auto">
          <a:xfrm>
            <a:off x="609600" y="1676400"/>
            <a:ext cx="80772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chief business of man is to secure and maintain a functionally effective integration of his personality, on the one hand, and to secure and maintain an adequate and successful adjustment of his personality or organism to his environment, on the other hand. </a:t>
            </a:r>
          </a:p>
          <a:p>
            <a:pPr marL="812800" indent="-812800">
              <a:spcBef>
                <a:spcPts val="1200"/>
              </a:spcBef>
              <a:buFont typeface="Arial" charset="0"/>
              <a:buChar char="•"/>
            </a:pPr>
            <a:r>
              <a:rPr lang="en-US" sz="2400" b="1">
                <a:solidFill>
                  <a:srgbClr val="0070C0"/>
                </a:solidFill>
              </a:rPr>
              <a:t>The integration of his personality depends primarily upon the success of his adjustment to his environment, and also that the success of this adjustment is in no small degree dependent upon an effective integration of his personality. </a:t>
            </a:r>
          </a:p>
        </p:txBody>
      </p:sp>
      <p:sp>
        <p:nvSpPr>
          <p:cNvPr id="7" name="Slide Number Placeholder 6"/>
          <p:cNvSpPr>
            <a:spLocks noGrp="1"/>
          </p:cNvSpPr>
          <p:nvPr>
            <p:ph type="sldNum" sz="quarter" idx="12"/>
          </p:nvPr>
        </p:nvSpPr>
        <p:spPr/>
        <p:txBody>
          <a:bodyPr/>
          <a:lstStyle/>
          <a:p>
            <a:pPr>
              <a:defRPr/>
            </a:pPr>
            <a:fld id="{8C9F4549-CB6A-4407-ABC3-94A24E94F2E7}" type="slidenum">
              <a:rPr lang="en-US" smtClean="0"/>
              <a:pPr>
                <a:defRPr/>
              </a:pPr>
              <a:t>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03E9100B-6F9C-4260-AFB8-EF567136F867}" type="datetime9">
              <a:rPr lang="en-IN"/>
              <a:pPr>
                <a:defRPr/>
              </a:pPr>
              <a:t>19-11-2018 12:09:08</a:t>
            </a:fld>
            <a:endParaRPr lang="en-US"/>
          </a:p>
        </p:txBody>
      </p:sp>
      <p:sp>
        <p:nvSpPr>
          <p:cNvPr id="7168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In psychoanalytic theory, a defense mechanism is an unconscious way to protect one's personality from unpleasant thoughts which may otherwise cause anxiety. This can work well in small doses. </a:t>
            </a:r>
          </a:p>
          <a:p>
            <a:pPr marL="812800" indent="-812800">
              <a:spcBef>
                <a:spcPts val="1200"/>
              </a:spcBef>
              <a:buFont typeface="Arial" charset="0"/>
              <a:buChar char="•"/>
            </a:pPr>
            <a:r>
              <a:rPr lang="en-US" sz="2400" b="1">
                <a:solidFill>
                  <a:srgbClr val="0070C0"/>
                </a:solidFill>
              </a:rPr>
              <a:t>However, a defense mechanism can also lead to a neurosis if it causes a person to adopt ineffectual or inappropriate coping strategies. </a:t>
            </a:r>
          </a:p>
          <a:p>
            <a:pPr marL="812800" indent="-812800">
              <a:spcBef>
                <a:spcPts val="1200"/>
              </a:spcBef>
              <a:buFont typeface="Arial" charset="0"/>
              <a:buChar char="•"/>
            </a:pPr>
            <a:r>
              <a:rPr lang="en-US" sz="2400" b="1">
                <a:solidFill>
                  <a:srgbClr val="0070C0"/>
                </a:solidFill>
              </a:rPr>
              <a:t>Ego defences are due to inadequate social development and faulty socialisation</a:t>
            </a:r>
          </a:p>
        </p:txBody>
      </p:sp>
      <p:sp>
        <p:nvSpPr>
          <p:cNvPr id="7" name="Slide Number Placeholder 6"/>
          <p:cNvSpPr>
            <a:spLocks noGrp="1"/>
          </p:cNvSpPr>
          <p:nvPr>
            <p:ph type="sldNum" sz="quarter" idx="12"/>
          </p:nvPr>
        </p:nvSpPr>
        <p:spPr/>
        <p:txBody>
          <a:bodyPr/>
          <a:lstStyle/>
          <a:p>
            <a:pPr>
              <a:defRPr/>
            </a:pPr>
            <a:fld id="{0A12A623-6D54-4319-88CE-267039788550}" type="slidenum">
              <a:rPr lang="en-US" smtClean="0"/>
              <a:pPr>
                <a:defRPr/>
              </a:pPr>
              <a:t>50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65C2BF74-07C0-46F3-B801-79F3C153CC30}" type="datetime9">
              <a:rPr lang="en-IN"/>
              <a:pPr>
                <a:defRPr/>
              </a:pPr>
              <a:t>19-11-2018 12:09:08</a:t>
            </a:fld>
            <a:endParaRPr lang="en-US"/>
          </a:p>
        </p:txBody>
      </p:sp>
      <p:sp>
        <p:nvSpPr>
          <p:cNvPr id="7270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Sigmund Freud first used defense as a psychoanalytic term (1894), but he did not break the notion into categories, viewing it as a singular phenomenon of repression. </a:t>
            </a:r>
          </a:p>
          <a:p>
            <a:pPr marL="812800" indent="-812800">
              <a:spcBef>
                <a:spcPts val="1200"/>
              </a:spcBef>
              <a:buFont typeface="Arial" charset="0"/>
              <a:buChar char="•"/>
            </a:pPr>
            <a:r>
              <a:rPr lang="en-US" sz="2400" b="1">
                <a:solidFill>
                  <a:srgbClr val="0070C0"/>
                </a:solidFill>
              </a:rPr>
              <a:t>His daughter, Anna Freud, expanded on his theories in the 1930s, distinguishing some of the major defense mechanisms recognized today. </a:t>
            </a:r>
          </a:p>
        </p:txBody>
      </p:sp>
      <p:sp>
        <p:nvSpPr>
          <p:cNvPr id="7" name="Slide Number Placeholder 6"/>
          <p:cNvSpPr>
            <a:spLocks noGrp="1"/>
          </p:cNvSpPr>
          <p:nvPr>
            <p:ph type="sldNum" sz="quarter" idx="12"/>
          </p:nvPr>
        </p:nvSpPr>
        <p:spPr/>
        <p:txBody>
          <a:bodyPr/>
          <a:lstStyle/>
          <a:p>
            <a:pPr>
              <a:defRPr/>
            </a:pPr>
            <a:fld id="{50B3D65C-5C9C-458F-88D7-D2627BF83BF3}" type="slidenum">
              <a:rPr lang="en-US" smtClean="0"/>
              <a:pPr>
                <a:defRPr/>
              </a:pPr>
              <a:t>51</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7B42C30E-8ADB-429B-AA10-26CC5E4F7926}" type="datetime9">
              <a:rPr lang="en-IN"/>
              <a:pPr>
                <a:defRPr/>
              </a:pPr>
              <a:t>19-11-2018 12:09:08</a:t>
            </a:fld>
            <a:endParaRPr lang="en-US"/>
          </a:p>
        </p:txBody>
      </p:sp>
      <p:sp>
        <p:nvSpPr>
          <p:cNvPr id="7373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Primary defense mechanisms include repression and denial, which serve to prevent unacceptable ideas or impulses from entering the conscience. </a:t>
            </a:r>
          </a:p>
          <a:p>
            <a:pPr marL="812800" indent="-812800">
              <a:spcBef>
                <a:spcPts val="1200"/>
              </a:spcBef>
              <a:buFont typeface="Arial" charset="0"/>
              <a:buChar char="•"/>
            </a:pPr>
            <a:r>
              <a:rPr lang="en-US" sz="2400" b="1">
                <a:solidFill>
                  <a:srgbClr val="0070C0"/>
                </a:solidFill>
              </a:rPr>
              <a:t>Secondary defense mechanisms—generally appearing as an outgrowth of the primary defense mechanisms—include projection, reaction formation, displacement, sublimation, and isolation.</a:t>
            </a:r>
          </a:p>
        </p:txBody>
      </p:sp>
      <p:sp>
        <p:nvSpPr>
          <p:cNvPr id="7" name="Slide Number Placeholder 6"/>
          <p:cNvSpPr>
            <a:spLocks noGrp="1"/>
          </p:cNvSpPr>
          <p:nvPr>
            <p:ph type="sldNum" sz="quarter" idx="12"/>
          </p:nvPr>
        </p:nvSpPr>
        <p:spPr/>
        <p:txBody>
          <a:bodyPr/>
          <a:lstStyle/>
          <a:p>
            <a:pPr>
              <a:defRPr/>
            </a:pPr>
            <a:fld id="{4732777F-47C5-4A79-A277-7DF2639DD72D}" type="slidenum">
              <a:rPr lang="en-US" smtClean="0"/>
              <a:pPr>
                <a:defRPr/>
              </a:pPr>
              <a:t>52</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D5586AFE-149C-4EFB-B4D0-0E4AA218BC30}" type="datetime9">
              <a:rPr lang="en-IN"/>
              <a:pPr>
                <a:defRPr/>
              </a:pPr>
              <a:t>19-11-2018 12:09:08</a:t>
            </a:fld>
            <a:endParaRPr lang="en-US"/>
          </a:p>
        </p:txBody>
      </p:sp>
      <p:sp>
        <p:nvSpPr>
          <p:cNvPr id="7475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Displacement</a:t>
            </a:r>
            <a:r>
              <a:rPr lang="en-US" sz="2400" b="1">
                <a:solidFill>
                  <a:srgbClr val="0070C0"/>
                </a:solidFill>
              </a:rPr>
              <a:t>. Redirecting emotion from a 'dangerous' object to a 'safe' object. For example, punching a cushion when angry at your partner. </a:t>
            </a:r>
          </a:p>
          <a:p>
            <a:pPr marL="812800" indent="-812800">
              <a:spcBef>
                <a:spcPts val="1200"/>
              </a:spcBef>
              <a:buFont typeface="Arial" charset="0"/>
              <a:buChar char="•"/>
            </a:pPr>
            <a:r>
              <a:rPr lang="en-US" sz="2400" b="1" i="1">
                <a:solidFill>
                  <a:srgbClr val="7030A0"/>
                </a:solidFill>
              </a:rPr>
              <a:t>Introjections</a:t>
            </a:r>
            <a:r>
              <a:rPr lang="en-US" sz="2400" b="1">
                <a:solidFill>
                  <a:srgbClr val="0070C0"/>
                </a:solidFill>
              </a:rPr>
              <a:t>. Internalizing the values or characteristics of another person, usually someone who is significant to the individual in some way. For example, adopting the ideals of a charismatic leader in order to deal with feelings of one's own inadequacy. </a:t>
            </a:r>
          </a:p>
        </p:txBody>
      </p:sp>
      <p:sp>
        <p:nvSpPr>
          <p:cNvPr id="7" name="Slide Number Placeholder 6"/>
          <p:cNvSpPr>
            <a:spLocks noGrp="1"/>
          </p:cNvSpPr>
          <p:nvPr>
            <p:ph type="sldNum" sz="quarter" idx="12"/>
          </p:nvPr>
        </p:nvSpPr>
        <p:spPr/>
        <p:txBody>
          <a:bodyPr/>
          <a:lstStyle/>
          <a:p>
            <a:pPr>
              <a:defRPr/>
            </a:pPr>
            <a:fld id="{1B57FCAB-78CF-42B7-AE61-32015F5908F4}" type="slidenum">
              <a:rPr lang="en-US" smtClean="0"/>
              <a:pPr>
                <a:defRPr/>
              </a:pPr>
              <a:t>53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24856E28-A7A9-4C31-A919-84E44C1E0A3C}" type="datetime9">
              <a:rPr lang="en-IN"/>
              <a:pPr>
                <a:defRPr/>
              </a:pPr>
              <a:t>19-11-2018 12:09:08</a:t>
            </a:fld>
            <a:endParaRPr lang="en-US"/>
          </a:p>
        </p:txBody>
      </p:sp>
      <p:sp>
        <p:nvSpPr>
          <p:cNvPr id="7578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Projection</a:t>
            </a:r>
            <a:r>
              <a:rPr lang="en-US" sz="2400" b="1">
                <a:solidFill>
                  <a:srgbClr val="0070C0"/>
                </a:solidFill>
              </a:rPr>
              <a:t>. The opposite of introjection. Attributing one's own emotions or desires to an external object or person. For example, saying others hate you when it is you who hates the others. </a:t>
            </a:r>
          </a:p>
          <a:p>
            <a:pPr marL="812800" indent="-812800">
              <a:spcBef>
                <a:spcPts val="1200"/>
              </a:spcBef>
              <a:buFont typeface="Arial" charset="0"/>
              <a:buChar char="•"/>
            </a:pPr>
            <a:r>
              <a:rPr lang="en-US" sz="2400" b="1" i="1">
                <a:solidFill>
                  <a:srgbClr val="7030A0"/>
                </a:solidFill>
              </a:rPr>
              <a:t>Rationalization</a:t>
            </a:r>
            <a:r>
              <a:rPr lang="en-US" sz="2400" b="1">
                <a:solidFill>
                  <a:srgbClr val="0070C0"/>
                </a:solidFill>
              </a:rPr>
              <a:t>. Inventing a logical reason to justify an already taken emotional action. For example, becoming drunk and then after-the-fact saying that it was need to "take the edge off." </a:t>
            </a:r>
          </a:p>
        </p:txBody>
      </p:sp>
      <p:sp>
        <p:nvSpPr>
          <p:cNvPr id="7" name="Slide Number Placeholder 6"/>
          <p:cNvSpPr>
            <a:spLocks noGrp="1"/>
          </p:cNvSpPr>
          <p:nvPr>
            <p:ph type="sldNum" sz="quarter" idx="12"/>
          </p:nvPr>
        </p:nvSpPr>
        <p:spPr/>
        <p:txBody>
          <a:bodyPr/>
          <a:lstStyle/>
          <a:p>
            <a:pPr>
              <a:defRPr/>
            </a:pPr>
            <a:fld id="{187B8081-AA56-4E2B-A221-55D456CFFC26}" type="slidenum">
              <a:rPr lang="en-US" smtClean="0"/>
              <a:pPr>
                <a:defRPr/>
              </a:pPr>
              <a:t>54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CF835E14-8372-415D-9681-26C45F4E089A}" type="datetime9">
              <a:rPr lang="en-IN"/>
              <a:pPr>
                <a:defRPr/>
              </a:pPr>
              <a:t>19-11-2018 12:09:08</a:t>
            </a:fld>
            <a:endParaRPr lang="en-US"/>
          </a:p>
        </p:txBody>
      </p:sp>
      <p:sp>
        <p:nvSpPr>
          <p:cNvPr id="7680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Reaction</a:t>
            </a:r>
            <a:r>
              <a:rPr lang="en-US" sz="2400" b="1">
                <a:solidFill>
                  <a:srgbClr val="0070C0"/>
                </a:solidFill>
              </a:rPr>
              <a:t> </a:t>
            </a:r>
            <a:r>
              <a:rPr lang="en-US" sz="2400" b="1" i="1">
                <a:solidFill>
                  <a:srgbClr val="7030A0"/>
                </a:solidFill>
              </a:rPr>
              <a:t>formation</a:t>
            </a:r>
            <a:r>
              <a:rPr lang="en-US" sz="2400" b="1">
                <a:solidFill>
                  <a:srgbClr val="0070C0"/>
                </a:solidFill>
              </a:rPr>
              <a:t>. Converting an uncomfortable feeling into its opposite. For example, turning hate into love. </a:t>
            </a:r>
          </a:p>
          <a:p>
            <a:pPr marL="812800" indent="-812800">
              <a:spcBef>
                <a:spcPts val="1200"/>
              </a:spcBef>
              <a:buFont typeface="Arial" charset="0"/>
              <a:buChar char="•"/>
            </a:pPr>
            <a:r>
              <a:rPr lang="en-US" sz="2400" b="1" i="1">
                <a:solidFill>
                  <a:srgbClr val="7030A0"/>
                </a:solidFill>
              </a:rPr>
              <a:t>Regression</a:t>
            </a:r>
            <a:r>
              <a:rPr lang="en-US" sz="2400" b="1">
                <a:solidFill>
                  <a:srgbClr val="0070C0"/>
                </a:solidFill>
              </a:rPr>
              <a:t>. Behaviour reverting to a previous age. </a:t>
            </a:r>
          </a:p>
          <a:p>
            <a:pPr marL="812800" indent="-812800">
              <a:spcBef>
                <a:spcPts val="1200"/>
              </a:spcBef>
              <a:buFont typeface="Arial" charset="0"/>
              <a:buChar char="•"/>
            </a:pPr>
            <a:r>
              <a:rPr lang="en-US" sz="2400" b="1" i="1">
                <a:solidFill>
                  <a:srgbClr val="7030A0"/>
                </a:solidFill>
              </a:rPr>
              <a:t>Repression</a:t>
            </a:r>
            <a:r>
              <a:rPr lang="en-US" sz="2400" b="1">
                <a:solidFill>
                  <a:srgbClr val="0070C0"/>
                </a:solidFill>
              </a:rPr>
              <a:t>. Moving thoughts unacceptable to the Ego into the unconscious, where they cannot be easily accessed. </a:t>
            </a:r>
          </a:p>
        </p:txBody>
      </p:sp>
      <p:sp>
        <p:nvSpPr>
          <p:cNvPr id="7" name="Slide Number Placeholder 6"/>
          <p:cNvSpPr>
            <a:spLocks noGrp="1"/>
          </p:cNvSpPr>
          <p:nvPr>
            <p:ph type="sldNum" sz="quarter" idx="12"/>
          </p:nvPr>
        </p:nvSpPr>
        <p:spPr/>
        <p:txBody>
          <a:bodyPr/>
          <a:lstStyle/>
          <a:p>
            <a:pPr>
              <a:defRPr/>
            </a:pPr>
            <a:fld id="{89448BA4-E707-458B-AC46-95A069B86440}" type="slidenum">
              <a:rPr lang="en-US" smtClean="0"/>
              <a:pPr>
                <a:defRPr/>
              </a:pPr>
              <a:t>55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4.3.</a:t>
            </a:r>
            <a:r>
              <a:rPr lang="en-US" sz="3200" b="1" dirty="0">
                <a:solidFill>
                  <a:srgbClr val="FF33CC"/>
                </a:solidFill>
              </a:rPr>
              <a:t>	Defense mechanisms</a:t>
            </a:r>
          </a:p>
        </p:txBody>
      </p:sp>
      <p:sp>
        <p:nvSpPr>
          <p:cNvPr id="4" name="Date Placeholder 3"/>
          <p:cNvSpPr>
            <a:spLocks noGrp="1"/>
          </p:cNvSpPr>
          <p:nvPr>
            <p:ph type="dt" sz="quarter" idx="10"/>
          </p:nvPr>
        </p:nvSpPr>
        <p:spPr/>
        <p:txBody>
          <a:bodyPr/>
          <a:lstStyle/>
          <a:p>
            <a:pPr>
              <a:defRPr/>
            </a:pPr>
            <a:fld id="{58FD9EA3-25FE-47DD-9868-2467F56CD359}" type="datetime9">
              <a:rPr lang="en-IN"/>
              <a:pPr>
                <a:defRPr/>
              </a:pPr>
              <a:t>19-11-2018 12:09:08</a:t>
            </a:fld>
            <a:endParaRPr lang="en-US"/>
          </a:p>
        </p:txBody>
      </p:sp>
      <p:sp>
        <p:nvSpPr>
          <p:cNvPr id="7782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Sublimation</a:t>
            </a:r>
            <a:r>
              <a:rPr lang="en-US" sz="2400" b="1">
                <a:solidFill>
                  <a:srgbClr val="0070C0"/>
                </a:solidFill>
              </a:rPr>
              <a:t>. A 'healthy' form of displacement. For example, playing sports to relieve stress or anger. </a:t>
            </a:r>
          </a:p>
          <a:p>
            <a:pPr marL="812800" indent="-812800">
              <a:spcBef>
                <a:spcPts val="1200"/>
              </a:spcBef>
              <a:buFont typeface="Arial" charset="0"/>
              <a:buChar char="•"/>
            </a:pPr>
            <a:r>
              <a:rPr lang="en-US" sz="2400" b="1" i="1">
                <a:solidFill>
                  <a:srgbClr val="7030A0"/>
                </a:solidFill>
              </a:rPr>
              <a:t>Transference</a:t>
            </a:r>
            <a:r>
              <a:rPr lang="en-US" sz="2400" b="1">
                <a:solidFill>
                  <a:srgbClr val="0070C0"/>
                </a:solidFill>
              </a:rPr>
              <a:t>. Either positive or negative - transferring feelings created by previous experiences from their source on to someone else. </a:t>
            </a:r>
          </a:p>
          <a:p>
            <a:pPr marL="812800" indent="-812800">
              <a:spcBef>
                <a:spcPts val="1200"/>
              </a:spcBef>
              <a:buFont typeface="Arial" charset="0"/>
              <a:buChar char="•"/>
            </a:pPr>
            <a:r>
              <a:rPr lang="en-US" sz="2400" b="1" i="1">
                <a:solidFill>
                  <a:srgbClr val="7030A0"/>
                </a:solidFill>
              </a:rPr>
              <a:t>Denial</a:t>
            </a:r>
            <a:r>
              <a:rPr lang="en-US" sz="2400" b="1">
                <a:solidFill>
                  <a:srgbClr val="0070C0"/>
                </a:solidFill>
              </a:rPr>
              <a:t>. Insisting something did not occur. Unconscious suppression of reality or of feelings which are not acceptable to the Superego/Ego censorship.</a:t>
            </a:r>
          </a:p>
        </p:txBody>
      </p:sp>
      <p:sp>
        <p:nvSpPr>
          <p:cNvPr id="7" name="Slide Number Placeholder 6"/>
          <p:cNvSpPr>
            <a:spLocks noGrp="1"/>
          </p:cNvSpPr>
          <p:nvPr>
            <p:ph type="sldNum" sz="quarter" idx="12"/>
          </p:nvPr>
        </p:nvSpPr>
        <p:spPr/>
        <p:txBody>
          <a:bodyPr/>
          <a:lstStyle/>
          <a:p>
            <a:pPr>
              <a:defRPr/>
            </a:pPr>
            <a:fld id="{65C877B9-1295-41DD-9C60-126C59A72735}" type="slidenum">
              <a:rPr lang="en-US" smtClean="0"/>
              <a:pPr>
                <a:defRPr/>
              </a:pPr>
              <a:t>56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0883050F-85CA-40EB-9E56-E6774FFF88F7}" type="datetime9">
              <a:rPr lang="en-IN"/>
              <a:pPr>
                <a:defRPr/>
              </a:pPr>
              <a:t>19-11-2018 12:09:08</a:t>
            </a:fld>
            <a:endParaRPr lang="en-US"/>
          </a:p>
        </p:txBody>
      </p:sp>
      <p:sp>
        <p:nvSpPr>
          <p:cNvPr id="5632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psychological definition of coping is the process of managing taxing circumstances, expended effort to solve personal and interpersonal problems, and seeking to master, minimize, reduce or tolerate stress or conflict</a:t>
            </a:r>
          </a:p>
          <a:p>
            <a:pPr marL="812800" indent="-812800">
              <a:spcBef>
                <a:spcPts val="1200"/>
              </a:spcBef>
              <a:buFont typeface="Arial" charset="0"/>
              <a:buChar char="•"/>
            </a:pPr>
            <a:r>
              <a:rPr lang="en-US" sz="2400" b="1">
                <a:solidFill>
                  <a:srgbClr val="0070C0"/>
                </a:solidFill>
              </a:rPr>
              <a:t>A coping skill is a behavioural tool which may be used by individuals to offset or overcome adversity, disadvantage, or disability without correcting or eliminating the underlying condition.</a:t>
            </a:r>
          </a:p>
        </p:txBody>
      </p:sp>
      <p:sp>
        <p:nvSpPr>
          <p:cNvPr id="7" name="Slide Number Placeholder 6"/>
          <p:cNvSpPr>
            <a:spLocks noGrp="1"/>
          </p:cNvSpPr>
          <p:nvPr>
            <p:ph type="sldNum" sz="quarter" idx="12"/>
          </p:nvPr>
        </p:nvSpPr>
        <p:spPr/>
        <p:txBody>
          <a:bodyPr/>
          <a:lstStyle/>
          <a:p>
            <a:pPr>
              <a:defRPr/>
            </a:pPr>
            <a:fld id="{69118842-2989-4510-9FDE-BA3B0569D82A}" type="slidenum">
              <a:rPr lang="en-US" smtClean="0"/>
              <a:pPr>
                <a:defRPr/>
              </a:pPr>
              <a:t>57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D248E8B3-133B-481D-8544-9BD0D8D741D8}" type="datetime9">
              <a:rPr lang="en-IN"/>
              <a:pPr>
                <a:defRPr/>
              </a:pPr>
              <a:t>19-11-2018 12:09:08</a:t>
            </a:fld>
            <a:endParaRPr lang="en-US"/>
          </a:p>
        </p:txBody>
      </p:sp>
      <p:sp>
        <p:nvSpPr>
          <p:cNvPr id="5734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Virtually all living beings routinely utilize coping skills in daily life. </a:t>
            </a:r>
          </a:p>
          <a:p>
            <a:pPr marL="812800" indent="-812800">
              <a:spcBef>
                <a:spcPts val="1200"/>
              </a:spcBef>
              <a:buFont typeface="Arial" charset="0"/>
              <a:buChar char="•"/>
            </a:pPr>
            <a:r>
              <a:rPr lang="en-US" sz="2400" b="1">
                <a:solidFill>
                  <a:srgbClr val="0070C0"/>
                </a:solidFill>
              </a:rPr>
              <a:t>The range of successful coping skills varies widely with the problems to be overcome. However, the learning and practice of coping skills are generally regarded as very helpful to most individuals. </a:t>
            </a:r>
          </a:p>
          <a:p>
            <a:pPr marL="812800" indent="-812800">
              <a:spcBef>
                <a:spcPts val="1200"/>
              </a:spcBef>
              <a:buFont typeface="Arial" charset="0"/>
              <a:buChar char="•"/>
            </a:pPr>
            <a:r>
              <a:rPr lang="en-US" sz="2400" b="1">
                <a:solidFill>
                  <a:srgbClr val="0070C0"/>
                </a:solidFill>
              </a:rPr>
              <a:t>Coping: knowledge base, skill base and attitude base</a:t>
            </a:r>
          </a:p>
          <a:p>
            <a:pPr marL="812800" indent="-812800">
              <a:spcBef>
                <a:spcPts val="1200"/>
              </a:spcBef>
              <a:buFont typeface="Arial" charset="0"/>
              <a:buChar char="•"/>
            </a:pPr>
            <a:r>
              <a:rPr lang="en-US" sz="2400" b="1">
                <a:solidFill>
                  <a:srgbClr val="0070C0"/>
                </a:solidFill>
              </a:rPr>
              <a:t>Even the sharing of learned coping skills with others is often beneficial.</a:t>
            </a:r>
          </a:p>
        </p:txBody>
      </p:sp>
      <p:sp>
        <p:nvSpPr>
          <p:cNvPr id="7" name="Slide Number Placeholder 6"/>
          <p:cNvSpPr>
            <a:spLocks noGrp="1"/>
          </p:cNvSpPr>
          <p:nvPr>
            <p:ph type="sldNum" sz="quarter" idx="12"/>
          </p:nvPr>
        </p:nvSpPr>
        <p:spPr/>
        <p:txBody>
          <a:bodyPr/>
          <a:lstStyle/>
          <a:p>
            <a:pPr>
              <a:defRPr/>
            </a:pPr>
            <a:fld id="{5E5ECDCB-DCE6-4CFE-8921-4B0A0014ED98}" type="slidenum">
              <a:rPr lang="en-US" smtClean="0"/>
              <a:pPr>
                <a:defRPr/>
              </a:pPr>
              <a:t>58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FB8E1D05-4FEB-453A-8AF7-77A57CC61115}" type="datetime9">
              <a:rPr lang="en-IN"/>
              <a:pPr>
                <a:defRPr/>
              </a:pPr>
              <a:t>19-11-2018 12:09:08</a:t>
            </a:fld>
            <a:endParaRPr lang="en-US"/>
          </a:p>
        </p:txBody>
      </p:sp>
      <p:sp>
        <p:nvSpPr>
          <p:cNvPr id="58372" name="Rectangle 3"/>
          <p:cNvSpPr>
            <a:spLocks noChangeArrowheads="1"/>
          </p:cNvSpPr>
          <p:nvPr/>
        </p:nvSpPr>
        <p:spPr bwMode="auto">
          <a:xfrm>
            <a:off x="533400" y="1676400"/>
            <a:ext cx="7772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One group of coping skills are coping mechanisms, defined as the skills used to reduce stress. </a:t>
            </a:r>
          </a:p>
          <a:p>
            <a:pPr marL="812800" indent="-812800">
              <a:spcBef>
                <a:spcPts val="1200"/>
              </a:spcBef>
              <a:buFont typeface="Arial" charset="0"/>
              <a:buChar char="•"/>
            </a:pPr>
            <a:r>
              <a:rPr lang="en-US" sz="2400" b="1">
                <a:solidFill>
                  <a:srgbClr val="0070C0"/>
                </a:solidFill>
              </a:rPr>
              <a:t>In psychological terms, these are consciously used skills. Defense mechanisms are their unconscious counterpart. </a:t>
            </a:r>
          </a:p>
          <a:p>
            <a:pPr marL="812800" indent="-812800">
              <a:spcBef>
                <a:spcPts val="1200"/>
              </a:spcBef>
              <a:buFont typeface="Arial" charset="0"/>
              <a:buChar char="•"/>
            </a:pPr>
            <a:r>
              <a:rPr lang="en-US" sz="2400" b="1">
                <a:solidFill>
                  <a:srgbClr val="0070C0"/>
                </a:solidFill>
              </a:rPr>
              <a:t>Overuse of coping mechanisms (such as avoiding problems or working obsessively) and defense mechanisms (such as denial and projection) may exacerbate one's problem rather than remedy it.</a:t>
            </a:r>
          </a:p>
        </p:txBody>
      </p:sp>
      <p:sp>
        <p:nvSpPr>
          <p:cNvPr id="7" name="Slide Number Placeholder 6"/>
          <p:cNvSpPr>
            <a:spLocks noGrp="1"/>
          </p:cNvSpPr>
          <p:nvPr>
            <p:ph type="sldNum" sz="quarter" idx="12"/>
          </p:nvPr>
        </p:nvSpPr>
        <p:spPr/>
        <p:txBody>
          <a:bodyPr/>
          <a:lstStyle/>
          <a:p>
            <a:pPr>
              <a:defRPr/>
            </a:pPr>
            <a:fld id="{189CAE32-E0D8-46E2-A7BB-F6AB6627E9E5}" type="slidenum">
              <a:rPr lang="en-US" smtClean="0"/>
              <a:pPr>
                <a:defRPr/>
              </a:pPr>
              <a:t>59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CFC69437-38E5-4BC9-9895-C31A4C144D2E}" type="datetime9">
              <a:rPr lang="en-IN"/>
              <a:pPr>
                <a:defRPr/>
              </a:pPr>
              <a:t>19-11-2018 12:07:20</a:t>
            </a:fld>
            <a:endParaRPr lang="en-US"/>
          </a:p>
        </p:txBody>
      </p:sp>
      <p:sp>
        <p:nvSpPr>
          <p:cNvPr id="10243" name="Rectangle 3"/>
          <p:cNvSpPr>
            <a:spLocks noChangeArrowheads="1"/>
          </p:cNvSpPr>
          <p:nvPr/>
        </p:nvSpPr>
        <p:spPr bwMode="auto">
          <a:xfrm>
            <a:off x="609600" y="609600"/>
            <a:ext cx="8077200" cy="57912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chief business of man is </a:t>
            </a:r>
          </a:p>
          <a:p>
            <a:pPr marL="1270000" lvl="1" indent="-812800">
              <a:spcBef>
                <a:spcPts val="1200"/>
              </a:spcBef>
              <a:buFont typeface="Arial" charset="0"/>
              <a:buChar char="•"/>
            </a:pPr>
            <a:r>
              <a:rPr lang="en-US" sz="2400" b="1">
                <a:solidFill>
                  <a:srgbClr val="0070C0"/>
                </a:solidFill>
              </a:rPr>
              <a:t>to secure and maintain a functionally effective integration of his personality, on the one hand, and </a:t>
            </a:r>
          </a:p>
          <a:p>
            <a:pPr marL="1270000" lvl="1" indent="-812800">
              <a:spcBef>
                <a:spcPts val="1200"/>
              </a:spcBef>
              <a:buFont typeface="Arial" charset="0"/>
              <a:buChar char="•"/>
            </a:pPr>
            <a:r>
              <a:rPr lang="en-US" sz="2400" b="1">
                <a:solidFill>
                  <a:srgbClr val="0070C0"/>
                </a:solidFill>
              </a:rPr>
              <a:t>to secure and maintain an adequate and successful adjustment of his personality or organism to his environment, on the other hand. </a:t>
            </a:r>
          </a:p>
        </p:txBody>
      </p:sp>
      <p:sp>
        <p:nvSpPr>
          <p:cNvPr id="7" name="Slide Number Placeholder 6"/>
          <p:cNvSpPr>
            <a:spLocks noGrp="1"/>
          </p:cNvSpPr>
          <p:nvPr>
            <p:ph type="sldNum" sz="quarter" idx="12"/>
          </p:nvPr>
        </p:nvSpPr>
        <p:spPr/>
        <p:txBody>
          <a:bodyPr/>
          <a:lstStyle/>
          <a:p>
            <a:pPr>
              <a:defRPr/>
            </a:pPr>
            <a:fld id="{EC41147A-A640-4E36-95D3-9A47580E3875}"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198BDCDF-0F7A-462F-974E-09C2BBC53AB8}" type="datetime9">
              <a:rPr lang="en-IN"/>
              <a:pPr>
                <a:defRPr/>
              </a:pPr>
              <a:t>19-11-2018 12:09:08</a:t>
            </a:fld>
            <a:endParaRPr lang="en-US"/>
          </a:p>
        </p:txBody>
      </p:sp>
      <p:sp>
        <p:nvSpPr>
          <p:cNvPr id="5939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There are two primary styles of coping with problems such as stress.</a:t>
            </a:r>
          </a:p>
          <a:p>
            <a:pPr marL="812800" indent="-812800">
              <a:spcBef>
                <a:spcPts val="1200"/>
              </a:spcBef>
              <a:buFont typeface="Arial" charset="0"/>
              <a:buChar char="•"/>
            </a:pPr>
            <a:r>
              <a:rPr lang="en-US" sz="2400" b="1" i="1">
                <a:solidFill>
                  <a:srgbClr val="7030A0"/>
                </a:solidFill>
              </a:rPr>
              <a:t>Action-based coping </a:t>
            </a:r>
            <a:r>
              <a:rPr lang="en-US" sz="2400" b="1">
                <a:solidFill>
                  <a:srgbClr val="0070C0"/>
                </a:solidFill>
              </a:rPr>
              <a:t>involves actually dealing with a problem that is causing stress. </a:t>
            </a:r>
          </a:p>
          <a:p>
            <a:pPr marL="812800" indent="-812800">
              <a:spcBef>
                <a:spcPts val="1200"/>
              </a:spcBef>
              <a:buFont typeface="Arial" charset="0"/>
              <a:buChar char="•"/>
            </a:pPr>
            <a:r>
              <a:rPr lang="en-US" sz="2400" b="1">
                <a:solidFill>
                  <a:srgbClr val="0070C0"/>
                </a:solidFill>
              </a:rPr>
              <a:t>Examples can include getting a second job in the face of financial difficulties, or studying to prepare for exams, planning, suppression of competing activities, confrontation, self-control, and restraint.</a:t>
            </a:r>
          </a:p>
        </p:txBody>
      </p:sp>
      <p:sp>
        <p:nvSpPr>
          <p:cNvPr id="7" name="Slide Number Placeholder 6"/>
          <p:cNvSpPr>
            <a:spLocks noGrp="1"/>
          </p:cNvSpPr>
          <p:nvPr>
            <p:ph type="sldNum" sz="quarter" idx="12"/>
          </p:nvPr>
        </p:nvSpPr>
        <p:spPr/>
        <p:txBody>
          <a:bodyPr/>
          <a:lstStyle/>
          <a:p>
            <a:pPr>
              <a:defRPr/>
            </a:pPr>
            <a:fld id="{064E13D3-ADDC-492B-BB3C-76393C4C7CA9}" type="slidenum">
              <a:rPr lang="en-US" smtClean="0"/>
              <a:pPr>
                <a:defRPr/>
              </a:pPr>
              <a:t>60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BE391551-E671-452C-9B43-C59AE32033E2}" type="datetime9">
              <a:rPr lang="en-IN"/>
              <a:pPr>
                <a:defRPr/>
              </a:pPr>
              <a:t>19-11-2018 12:09:08</a:t>
            </a:fld>
            <a:endParaRPr lang="en-US"/>
          </a:p>
        </p:txBody>
      </p:sp>
      <p:sp>
        <p:nvSpPr>
          <p:cNvPr id="6042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Emotion-based coping skills</a:t>
            </a:r>
            <a:r>
              <a:rPr lang="en-US" sz="2400" b="1">
                <a:solidFill>
                  <a:srgbClr val="0070C0"/>
                </a:solidFill>
              </a:rPr>
              <a:t> reduce the symptoms of stress without addressing the source of the stress. </a:t>
            </a:r>
          </a:p>
          <a:p>
            <a:pPr marL="812800" indent="-812800">
              <a:spcBef>
                <a:spcPts val="1200"/>
              </a:spcBef>
              <a:buFont typeface="Arial" charset="0"/>
              <a:buChar char="•"/>
            </a:pPr>
            <a:r>
              <a:rPr lang="en-US" sz="2400" b="1">
                <a:solidFill>
                  <a:srgbClr val="0070C0"/>
                </a:solidFill>
              </a:rPr>
              <a:t>Examples include sleeping, denial, rationalization, repression, wishful thinking, distraction, relaxation, reappraisal, and humour. </a:t>
            </a:r>
          </a:p>
        </p:txBody>
      </p:sp>
      <p:sp>
        <p:nvSpPr>
          <p:cNvPr id="7" name="Slide Number Placeholder 6"/>
          <p:cNvSpPr>
            <a:spLocks noGrp="1"/>
          </p:cNvSpPr>
          <p:nvPr>
            <p:ph type="sldNum" sz="quarter" idx="12"/>
          </p:nvPr>
        </p:nvSpPr>
        <p:spPr/>
        <p:txBody>
          <a:bodyPr/>
          <a:lstStyle/>
          <a:p>
            <a:pPr>
              <a:defRPr/>
            </a:pPr>
            <a:fld id="{57A6ECDE-B2B0-4A7E-817F-F4A2E39D5EBD}" type="slidenum">
              <a:rPr lang="en-US" smtClean="0"/>
              <a:pPr>
                <a:defRPr/>
              </a:pPr>
              <a:t>61</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2FE85584-0989-43F2-A8BD-9BB0A6F2DAEA}" type="datetime9">
              <a:rPr lang="en-IN"/>
              <a:pPr>
                <a:defRPr/>
              </a:pPr>
              <a:t>19-11-2018 12:09:08</a:t>
            </a:fld>
            <a:endParaRPr lang="en-US"/>
          </a:p>
        </p:txBody>
      </p:sp>
      <p:sp>
        <p:nvSpPr>
          <p:cNvPr id="61444" name="Rectangle 3"/>
          <p:cNvSpPr>
            <a:spLocks noChangeArrowheads="1"/>
          </p:cNvSpPr>
          <p:nvPr/>
        </p:nvSpPr>
        <p:spPr bwMode="auto">
          <a:xfrm>
            <a:off x="609600" y="1676400"/>
            <a:ext cx="8077200" cy="4724400"/>
          </a:xfrm>
          <a:prstGeom prst="rect">
            <a:avLst/>
          </a:prstGeom>
          <a:noFill/>
          <a:ln w="9525">
            <a:noFill/>
            <a:miter lim="800000"/>
            <a:headEnd/>
            <a:tailEnd/>
          </a:ln>
        </p:spPr>
        <p:txBody>
          <a:bodyPr/>
          <a:lstStyle/>
          <a:p>
            <a:pPr marL="812800" indent="-812800">
              <a:spcBef>
                <a:spcPts val="1200"/>
              </a:spcBef>
            </a:pPr>
            <a:r>
              <a:rPr lang="en-US" sz="2400" b="1" i="1">
                <a:solidFill>
                  <a:srgbClr val="7030A0"/>
                </a:solidFill>
              </a:rPr>
              <a:t>There are both positive and negative coping methods.</a:t>
            </a:r>
          </a:p>
          <a:p>
            <a:pPr marL="812800" indent="-812800">
              <a:spcBef>
                <a:spcPts val="1200"/>
              </a:spcBef>
              <a:buFont typeface="Arial" charset="0"/>
              <a:buChar char="•"/>
            </a:pPr>
            <a:r>
              <a:rPr lang="en-US" sz="2400" b="1">
                <a:solidFill>
                  <a:srgbClr val="0070C0"/>
                </a:solidFill>
              </a:rPr>
              <a:t>Harmful coping methods: Some coping methods are more like habits than skills, and can be harmful. Overused, they may actually worsen one's condition. </a:t>
            </a:r>
          </a:p>
          <a:p>
            <a:pPr marL="812800" indent="-812800">
              <a:spcBef>
                <a:spcPts val="1200"/>
              </a:spcBef>
              <a:buFont typeface="Arial" charset="0"/>
              <a:buChar char="•"/>
            </a:pPr>
            <a:r>
              <a:rPr lang="en-US" sz="2400" b="1">
                <a:solidFill>
                  <a:srgbClr val="0070C0"/>
                </a:solidFill>
              </a:rPr>
              <a:t>Alcohol, cocaine and other drugs may provide temporary escape from one's problems, but, with excess use, ultimately result in greater problems. </a:t>
            </a:r>
          </a:p>
          <a:p>
            <a:pPr marL="812800" indent="-812800">
              <a:spcBef>
                <a:spcPts val="1200"/>
              </a:spcBef>
              <a:buFont typeface="Arial" charset="0"/>
              <a:buChar char="•"/>
            </a:pPr>
            <a:r>
              <a:rPr lang="en-US" sz="2400" b="1">
                <a:solidFill>
                  <a:srgbClr val="0070C0"/>
                </a:solidFill>
              </a:rPr>
              <a:t>Other less extreme cases involve skin biting, nail biting, and hair pulling.</a:t>
            </a:r>
          </a:p>
        </p:txBody>
      </p:sp>
      <p:sp>
        <p:nvSpPr>
          <p:cNvPr id="7" name="Slide Number Placeholder 6"/>
          <p:cNvSpPr>
            <a:spLocks noGrp="1"/>
          </p:cNvSpPr>
          <p:nvPr>
            <p:ph type="sldNum" sz="quarter" idx="12"/>
          </p:nvPr>
        </p:nvSpPr>
        <p:spPr/>
        <p:txBody>
          <a:bodyPr/>
          <a:lstStyle/>
          <a:p>
            <a:pPr>
              <a:defRPr/>
            </a:pPr>
            <a:fld id="{D8DD3B39-57F4-4FC3-B965-B6A1DBA54CED}" type="slidenum">
              <a:rPr lang="en-US" smtClean="0"/>
              <a:pPr>
                <a:defRPr/>
              </a:pPr>
              <a:t>62</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746B6FC6-CB77-4974-9720-A0B7902B2547}" type="datetime9">
              <a:rPr lang="en-IN"/>
              <a:pPr>
                <a:defRPr/>
              </a:pPr>
              <a:t>19-11-2018 12:09:08</a:t>
            </a:fld>
            <a:endParaRPr lang="en-US"/>
          </a:p>
        </p:txBody>
      </p:sp>
      <p:sp>
        <p:nvSpPr>
          <p:cNvPr id="6246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In coping with stress, people tend to use one of the three main coping strategies: either appraisal-focused, problem-focused, or emotion-focused coping</a:t>
            </a:r>
          </a:p>
          <a:p>
            <a:pPr marL="812800" indent="-812800">
              <a:spcBef>
                <a:spcPts val="1200"/>
              </a:spcBef>
              <a:buFont typeface="Arial" charset="0"/>
              <a:buChar char="•"/>
            </a:pPr>
            <a:r>
              <a:rPr lang="en-US" sz="2400" b="1" i="1">
                <a:solidFill>
                  <a:srgbClr val="7030A0"/>
                </a:solidFill>
              </a:rPr>
              <a:t>Appraisal-focused strategies </a:t>
            </a:r>
            <a:r>
              <a:rPr lang="en-US" sz="2400" b="1">
                <a:solidFill>
                  <a:srgbClr val="0070C0"/>
                </a:solidFill>
              </a:rPr>
              <a:t>occur when the person modifies the way they think, for example: employing denial, or distancing oneself from the problem. </a:t>
            </a:r>
          </a:p>
          <a:p>
            <a:pPr marL="812800" indent="-812800">
              <a:spcBef>
                <a:spcPts val="1200"/>
              </a:spcBef>
              <a:buFont typeface="Arial" charset="0"/>
              <a:buChar char="•"/>
            </a:pPr>
            <a:r>
              <a:rPr lang="en-US" sz="2400" b="1">
                <a:solidFill>
                  <a:srgbClr val="0070C0"/>
                </a:solidFill>
              </a:rPr>
              <a:t>People may alter the way they think about a problem by altering their goals and values, such as by seeing the humour in a situation</a:t>
            </a:r>
          </a:p>
        </p:txBody>
      </p:sp>
      <p:sp>
        <p:nvSpPr>
          <p:cNvPr id="7" name="Slide Number Placeholder 6"/>
          <p:cNvSpPr>
            <a:spLocks noGrp="1"/>
          </p:cNvSpPr>
          <p:nvPr>
            <p:ph type="sldNum" sz="quarter" idx="12"/>
          </p:nvPr>
        </p:nvSpPr>
        <p:spPr/>
        <p:txBody>
          <a:bodyPr/>
          <a:lstStyle/>
          <a:p>
            <a:pPr>
              <a:defRPr/>
            </a:pPr>
            <a:fld id="{003C09E3-EB99-4C4B-B629-D82FA80BBE4A}" type="slidenum">
              <a:rPr lang="en-US" smtClean="0"/>
              <a:pPr>
                <a:defRPr/>
              </a:pPr>
              <a:t>63</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273972CD-BD5B-4B59-98CB-F9549A91AE30}" type="datetime9">
              <a:rPr lang="en-IN"/>
              <a:pPr>
                <a:defRPr/>
              </a:pPr>
              <a:t>19-11-2018 12:09:08</a:t>
            </a:fld>
            <a:endParaRPr lang="en-US"/>
          </a:p>
        </p:txBody>
      </p:sp>
      <p:sp>
        <p:nvSpPr>
          <p:cNvPr id="6349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People using problem-focused strategies try to deal with the cause of their problem. </a:t>
            </a:r>
          </a:p>
          <a:p>
            <a:pPr marL="812800" indent="-812800">
              <a:spcBef>
                <a:spcPts val="1200"/>
              </a:spcBef>
              <a:buFont typeface="Arial" charset="0"/>
              <a:buChar char="•"/>
            </a:pPr>
            <a:r>
              <a:rPr lang="en-US" sz="2400" b="1">
                <a:solidFill>
                  <a:srgbClr val="0070C0"/>
                </a:solidFill>
              </a:rPr>
              <a:t>They do this by finding out information on the problem and learning new skills to manage the problem.</a:t>
            </a:r>
          </a:p>
          <a:p>
            <a:pPr marL="812800" indent="-812800">
              <a:spcBef>
                <a:spcPts val="1200"/>
              </a:spcBef>
              <a:buFont typeface="Arial" charset="0"/>
              <a:buChar char="•"/>
            </a:pPr>
            <a:r>
              <a:rPr lang="en-US" sz="2400" b="1" i="1">
                <a:solidFill>
                  <a:srgbClr val="7030A0"/>
                </a:solidFill>
              </a:rPr>
              <a:t>Problem-focused coping mechanisms</a:t>
            </a:r>
            <a:r>
              <a:rPr lang="en-US" sz="2400" b="1">
                <a:solidFill>
                  <a:srgbClr val="0070C0"/>
                </a:solidFill>
              </a:rPr>
              <a:t> may allow an individual greater perceived control over their problem, while emotion-focused coping may more often lead to a reduction in perceived control. </a:t>
            </a:r>
          </a:p>
        </p:txBody>
      </p:sp>
      <p:sp>
        <p:nvSpPr>
          <p:cNvPr id="7" name="Slide Number Placeholder 6"/>
          <p:cNvSpPr>
            <a:spLocks noGrp="1"/>
          </p:cNvSpPr>
          <p:nvPr>
            <p:ph type="sldNum" sz="quarter" idx="12"/>
          </p:nvPr>
        </p:nvSpPr>
        <p:spPr/>
        <p:txBody>
          <a:bodyPr/>
          <a:lstStyle/>
          <a:p>
            <a:pPr>
              <a:defRPr/>
            </a:pPr>
            <a:fld id="{675FAB40-E0B8-497E-AB11-3BCE1595F339}" type="slidenum">
              <a:rPr lang="en-US" smtClean="0"/>
              <a:pPr>
                <a:defRPr/>
              </a:pPr>
              <a:t>64</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1A02965E-01CC-4B13-92F6-7EB2D9E1B8F4}" type="datetime9">
              <a:rPr lang="en-IN"/>
              <a:pPr>
                <a:defRPr/>
              </a:pPr>
              <a:t>19-11-2018 12:09:08</a:t>
            </a:fld>
            <a:endParaRPr lang="en-US"/>
          </a:p>
        </p:txBody>
      </p:sp>
      <p:sp>
        <p:nvSpPr>
          <p:cNvPr id="6451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Certain individuals therefore feel that problem-focused mechanisms represent a more effective means of coping</a:t>
            </a:r>
          </a:p>
          <a:p>
            <a:pPr marL="812800" indent="-812800">
              <a:spcBef>
                <a:spcPts val="1200"/>
              </a:spcBef>
              <a:buFont typeface="Arial" charset="0"/>
              <a:buChar char="•"/>
            </a:pPr>
            <a:r>
              <a:rPr lang="en-US" sz="2400" b="1">
                <a:solidFill>
                  <a:srgbClr val="0070C0"/>
                </a:solidFill>
              </a:rPr>
              <a:t>Men often prefer problem-focused coping, whereas women can often tend towards an emotion-focused response. </a:t>
            </a:r>
          </a:p>
        </p:txBody>
      </p:sp>
      <p:sp>
        <p:nvSpPr>
          <p:cNvPr id="7" name="Slide Number Placeholder 6"/>
          <p:cNvSpPr>
            <a:spLocks noGrp="1"/>
          </p:cNvSpPr>
          <p:nvPr>
            <p:ph type="sldNum" sz="quarter" idx="12"/>
          </p:nvPr>
        </p:nvSpPr>
        <p:spPr/>
        <p:txBody>
          <a:bodyPr/>
          <a:lstStyle/>
          <a:p>
            <a:pPr>
              <a:defRPr/>
            </a:pPr>
            <a:fld id="{DD1130A0-B4F9-476A-9985-6312AD74E11D}" type="slidenum">
              <a:rPr lang="en-US" smtClean="0"/>
              <a:pPr>
                <a:defRPr/>
              </a:pPr>
              <a:t>65</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F8CCCDBF-A6ED-4242-9185-861AAB7A7BFB}" type="datetime9">
              <a:rPr lang="en-IN"/>
              <a:pPr>
                <a:defRPr/>
              </a:pPr>
              <a:t>19-11-2018 12:09:08</a:t>
            </a:fld>
            <a:endParaRPr lang="en-US"/>
          </a:p>
        </p:txBody>
      </p:sp>
      <p:sp>
        <p:nvSpPr>
          <p:cNvPr id="6554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Emotion-focused strategies </a:t>
            </a:r>
            <a:r>
              <a:rPr lang="en-US" sz="2400" b="1">
                <a:solidFill>
                  <a:srgbClr val="0070C0"/>
                </a:solidFill>
              </a:rPr>
              <a:t>involve releasing pent-up emotions, distracting one-self, managing hostile feelings, meditating, using systematic relaxation procedures, etc</a:t>
            </a:r>
          </a:p>
          <a:p>
            <a:pPr marL="812800" indent="-812800">
              <a:spcBef>
                <a:spcPts val="1200"/>
              </a:spcBef>
              <a:buFont typeface="Arial" charset="0"/>
              <a:buChar char="•"/>
            </a:pPr>
            <a:r>
              <a:rPr lang="en-US" sz="2400" b="1">
                <a:solidFill>
                  <a:srgbClr val="0070C0"/>
                </a:solidFill>
              </a:rPr>
              <a:t>Typically, people use a mixture of all three types of coping, and coping skills will usually change over time. </a:t>
            </a:r>
          </a:p>
          <a:p>
            <a:pPr marL="812800" indent="-812800">
              <a:spcBef>
                <a:spcPts val="1200"/>
              </a:spcBef>
              <a:buFont typeface="Arial" charset="0"/>
              <a:buChar char="•"/>
            </a:pPr>
            <a:r>
              <a:rPr lang="en-US" sz="2400" b="1">
                <a:solidFill>
                  <a:srgbClr val="0070C0"/>
                </a:solidFill>
              </a:rPr>
              <a:t>All these methods can prove useful, but some claim that those using problem-focused coping strategies will adjust better to life</a:t>
            </a:r>
          </a:p>
        </p:txBody>
      </p:sp>
      <p:sp>
        <p:nvSpPr>
          <p:cNvPr id="7" name="Slide Number Placeholder 6"/>
          <p:cNvSpPr>
            <a:spLocks noGrp="1"/>
          </p:cNvSpPr>
          <p:nvPr>
            <p:ph type="sldNum" sz="quarter" idx="12"/>
          </p:nvPr>
        </p:nvSpPr>
        <p:spPr/>
        <p:txBody>
          <a:bodyPr/>
          <a:lstStyle/>
          <a:p>
            <a:pPr>
              <a:defRPr/>
            </a:pPr>
            <a:fld id="{5EA7BB53-EDA9-4232-931B-EA9BB0D702F2}" type="slidenum">
              <a:rPr lang="en-US" smtClean="0"/>
              <a:pPr>
                <a:defRPr/>
              </a:pPr>
              <a:t>66</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C0B33493-D775-4364-B5A6-C97081D68DC7}" type="datetime9">
              <a:rPr lang="en-IN"/>
              <a:pPr>
                <a:defRPr/>
              </a:pPr>
              <a:t>19-11-2018 12:09:08</a:t>
            </a:fld>
            <a:endParaRPr lang="en-US"/>
          </a:p>
        </p:txBody>
      </p:sp>
      <p:sp>
        <p:nvSpPr>
          <p:cNvPr id="6656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German Freudian psychoanalyst Karen Horney defined four so-called coping strategies to define interpersonal relations, one describing psychologically healthy individuals, the others describing neurotic states.</a:t>
            </a:r>
          </a:p>
          <a:p>
            <a:pPr marL="812800" indent="-812800">
              <a:spcBef>
                <a:spcPts val="1200"/>
              </a:spcBef>
              <a:buFont typeface="Arial" charset="0"/>
              <a:buChar char="•"/>
            </a:pPr>
            <a:r>
              <a:rPr lang="en-US" sz="2400" b="1" i="1">
                <a:solidFill>
                  <a:srgbClr val="7030A0"/>
                </a:solidFill>
              </a:rPr>
              <a:t>Moving With: </a:t>
            </a:r>
            <a:r>
              <a:rPr lang="en-US" sz="2400" b="1">
                <a:solidFill>
                  <a:srgbClr val="0070C0"/>
                </a:solidFill>
              </a:rPr>
              <a:t>These are the strategies in which psychologically healthy people develop relationships. It involves compromise. In order to move with, there must be communication, agreement, disagreement, compromise, and decisions.</a:t>
            </a:r>
          </a:p>
        </p:txBody>
      </p:sp>
      <p:sp>
        <p:nvSpPr>
          <p:cNvPr id="7" name="Slide Number Placeholder 6"/>
          <p:cNvSpPr>
            <a:spLocks noGrp="1"/>
          </p:cNvSpPr>
          <p:nvPr>
            <p:ph type="sldNum" sz="quarter" idx="12"/>
          </p:nvPr>
        </p:nvSpPr>
        <p:spPr/>
        <p:txBody>
          <a:bodyPr/>
          <a:lstStyle/>
          <a:p>
            <a:pPr>
              <a:defRPr/>
            </a:pPr>
            <a:fld id="{D9D09038-3CD0-45CC-9747-334CF5B2A691}" type="slidenum">
              <a:rPr lang="en-US" smtClean="0"/>
              <a:pPr>
                <a:defRPr/>
              </a:pPr>
              <a:t>67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F332EAA2-BB1D-473D-A3D3-B499127E4E55}" type="datetime9">
              <a:rPr lang="en-IN"/>
              <a:pPr>
                <a:defRPr/>
              </a:pPr>
              <a:t>19-11-2018 12:09:08</a:t>
            </a:fld>
            <a:endParaRPr lang="en-US"/>
          </a:p>
        </p:txBody>
      </p:sp>
      <p:sp>
        <p:nvSpPr>
          <p:cNvPr id="6758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Karen Horney describes the other strategies as a neurotic. This means that they are unhealthy strategies people utilize in order to protect themselves.</a:t>
            </a:r>
          </a:p>
          <a:p>
            <a:pPr marL="812800" indent="-812800">
              <a:spcBef>
                <a:spcPts val="1200"/>
              </a:spcBef>
              <a:buFont typeface="Arial" charset="0"/>
              <a:buChar char="•"/>
            </a:pPr>
            <a:r>
              <a:rPr lang="en-US" sz="2400" b="1" i="1">
                <a:solidFill>
                  <a:srgbClr val="7030A0"/>
                </a:solidFill>
              </a:rPr>
              <a:t>Moving Toward:</a:t>
            </a:r>
            <a:r>
              <a:rPr lang="en-US" sz="2400" b="1">
                <a:solidFill>
                  <a:srgbClr val="0070C0"/>
                </a:solidFill>
              </a:rPr>
              <a:t> The individual moves towards those perceived as a threat to avoid retribution and getting hurt. The argument is, “If I give in, I won’t get hurt.” This means that: if I give everyone I see as a potential threat whatever they want, I won’t be injured (physically or emotionally).</a:t>
            </a:r>
          </a:p>
        </p:txBody>
      </p:sp>
      <p:sp>
        <p:nvSpPr>
          <p:cNvPr id="7" name="Slide Number Placeholder 6"/>
          <p:cNvSpPr>
            <a:spLocks noGrp="1"/>
          </p:cNvSpPr>
          <p:nvPr>
            <p:ph type="sldNum" sz="quarter" idx="12"/>
          </p:nvPr>
        </p:nvSpPr>
        <p:spPr/>
        <p:txBody>
          <a:bodyPr/>
          <a:lstStyle/>
          <a:p>
            <a:pPr>
              <a:defRPr/>
            </a:pPr>
            <a:fld id="{1D9EF226-F78C-4EF1-B651-39C415D23FA1}" type="slidenum">
              <a:rPr lang="en-US" smtClean="0"/>
              <a:pPr>
                <a:defRPr/>
              </a:pPr>
              <a:t>68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46E3D5AF-5BD8-4D42-BE91-ABFD61E1DB7F}" type="datetime9">
              <a:rPr lang="en-IN"/>
              <a:pPr>
                <a:defRPr/>
              </a:pPr>
              <a:t>19-11-2018 12:09:08</a:t>
            </a:fld>
            <a:endParaRPr lang="en-US"/>
          </a:p>
        </p:txBody>
      </p:sp>
      <p:sp>
        <p:nvSpPr>
          <p:cNvPr id="6861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i="1">
                <a:solidFill>
                  <a:srgbClr val="7030A0"/>
                </a:solidFill>
              </a:rPr>
              <a:t>Moving Against:</a:t>
            </a:r>
            <a:r>
              <a:rPr lang="en-US" sz="2400" b="1">
                <a:solidFill>
                  <a:srgbClr val="0070C0"/>
                </a:solidFill>
              </a:rPr>
              <a:t> The individual threatens those perceived as a threat to avoid getting hurt.</a:t>
            </a:r>
          </a:p>
          <a:p>
            <a:pPr marL="812800" indent="-812800">
              <a:spcBef>
                <a:spcPts val="1200"/>
              </a:spcBef>
              <a:buFont typeface="Arial" charset="0"/>
              <a:buChar char="•"/>
            </a:pPr>
            <a:r>
              <a:rPr lang="en-US" sz="2400" b="1" i="1">
                <a:solidFill>
                  <a:srgbClr val="7030A0"/>
                </a:solidFill>
              </a:rPr>
              <a:t>Moving Away: </a:t>
            </a:r>
            <a:r>
              <a:rPr lang="en-US" sz="2400" b="1">
                <a:solidFill>
                  <a:srgbClr val="0070C0"/>
                </a:solidFill>
              </a:rPr>
              <a:t>The individual distances themselves from anyone perceived as a threat to avoid getting hurt. The argument is, “If I do not let anyone close to me, I won’t get hurt.” </a:t>
            </a:r>
          </a:p>
        </p:txBody>
      </p:sp>
      <p:sp>
        <p:nvSpPr>
          <p:cNvPr id="7" name="Slide Number Placeholder 6"/>
          <p:cNvSpPr>
            <a:spLocks noGrp="1"/>
          </p:cNvSpPr>
          <p:nvPr>
            <p:ph type="sldNum" sz="quarter" idx="12"/>
          </p:nvPr>
        </p:nvSpPr>
        <p:spPr/>
        <p:txBody>
          <a:bodyPr/>
          <a:lstStyle/>
          <a:p>
            <a:pPr>
              <a:defRPr/>
            </a:pPr>
            <a:fld id="{DE585D60-2233-465E-9D9C-8E7523FBFE68}" type="slidenum">
              <a:rPr lang="en-US" smtClean="0"/>
              <a:pPr>
                <a:defRPr/>
              </a:pPr>
              <a:t>69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CFC69437-38E5-4BC9-9895-C31A4C144D2E}" type="datetime9">
              <a:rPr lang="en-IN"/>
              <a:pPr>
                <a:defRPr/>
              </a:pPr>
              <a:t>19-11-2018 12:07:21</a:t>
            </a:fld>
            <a:endParaRPr lang="en-US"/>
          </a:p>
        </p:txBody>
      </p:sp>
      <p:sp>
        <p:nvSpPr>
          <p:cNvPr id="11268" name="Rectangle 3"/>
          <p:cNvSpPr>
            <a:spLocks noChangeArrowheads="1"/>
          </p:cNvSpPr>
          <p:nvPr/>
        </p:nvSpPr>
        <p:spPr bwMode="auto">
          <a:xfrm>
            <a:off x="609600" y="1676400"/>
            <a:ext cx="80772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chief business of man is to secure and maintain a functionally effective integration of his personality, on the one hand, and to secure and maintain an adequate and successful adjustment of his personality or organism to his environment, on the other hand. </a:t>
            </a:r>
          </a:p>
          <a:p>
            <a:pPr marL="812800" indent="-812800">
              <a:spcBef>
                <a:spcPts val="1200"/>
              </a:spcBef>
              <a:buFont typeface="Arial" charset="0"/>
              <a:buChar char="•"/>
            </a:pPr>
            <a:r>
              <a:rPr lang="en-US" sz="2400" b="1">
                <a:solidFill>
                  <a:srgbClr val="0070C0"/>
                </a:solidFill>
              </a:rPr>
              <a:t>The integration of his personality depends primarily upon the success of his adjustment to his environment, and also that the success of this adjustment is in no small degree dependent upon an effective integration of his personality. </a:t>
            </a:r>
          </a:p>
        </p:txBody>
      </p:sp>
      <p:sp>
        <p:nvSpPr>
          <p:cNvPr id="7" name="Slide Number Placeholder 6"/>
          <p:cNvSpPr>
            <a:spLocks noGrp="1"/>
          </p:cNvSpPr>
          <p:nvPr>
            <p:ph type="sldNum" sz="quarter" idx="12"/>
          </p:nvPr>
        </p:nvSpPr>
        <p:spPr/>
        <p:txBody>
          <a:bodyPr/>
          <a:lstStyle/>
          <a:p>
            <a:pPr>
              <a:defRPr/>
            </a:pPr>
            <a:fld id="{64BB2BB9-A049-4F77-90F4-6FED2E11F5F2}"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4.4.</a:t>
            </a:r>
            <a:r>
              <a:rPr lang="en-US" sz="3200" b="1" dirty="0">
                <a:solidFill>
                  <a:srgbClr val="FF33CC"/>
                </a:solidFill>
              </a:rPr>
              <a:t>	Coping mechanisms</a:t>
            </a:r>
          </a:p>
        </p:txBody>
      </p:sp>
      <p:sp>
        <p:nvSpPr>
          <p:cNvPr id="4" name="Date Placeholder 3"/>
          <p:cNvSpPr>
            <a:spLocks noGrp="1"/>
          </p:cNvSpPr>
          <p:nvPr>
            <p:ph type="dt" sz="quarter" idx="10"/>
          </p:nvPr>
        </p:nvSpPr>
        <p:spPr/>
        <p:txBody>
          <a:bodyPr/>
          <a:lstStyle/>
          <a:p>
            <a:pPr>
              <a:defRPr/>
            </a:pPr>
            <a:fld id="{9C58DEA8-1762-4DC5-A26B-B572D5D511C5}" type="datetime9">
              <a:rPr lang="en-IN"/>
              <a:pPr>
                <a:defRPr/>
              </a:pPr>
              <a:t>19-11-2018 12:09:08</a:t>
            </a:fld>
            <a:endParaRPr lang="en-US"/>
          </a:p>
        </p:txBody>
      </p:sp>
      <p:sp>
        <p:nvSpPr>
          <p:cNvPr id="6963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 neurotic, according to Horney desires to be distant because of being abused. If they can be the extreme introvert, no one will ever develop a relationship with them. If there is no one around, nobody can hurt them. </a:t>
            </a:r>
          </a:p>
          <a:p>
            <a:pPr marL="812800" indent="-812800">
              <a:spcBef>
                <a:spcPts val="1200"/>
              </a:spcBef>
              <a:buFont typeface="Arial" charset="0"/>
              <a:buChar char="•"/>
            </a:pPr>
            <a:r>
              <a:rPr lang="en-US" sz="2400" b="1">
                <a:solidFill>
                  <a:srgbClr val="0070C0"/>
                </a:solidFill>
              </a:rPr>
              <a:t>These Moving Away people fight personality, so they often come across as cold or shallow. This is their strategy. They emotionally remove themselves from society.</a:t>
            </a:r>
          </a:p>
        </p:txBody>
      </p:sp>
      <p:sp>
        <p:nvSpPr>
          <p:cNvPr id="7" name="Slide Number Placeholder 6"/>
          <p:cNvSpPr>
            <a:spLocks noGrp="1"/>
          </p:cNvSpPr>
          <p:nvPr>
            <p:ph type="sldNum" sz="quarter" idx="12"/>
          </p:nvPr>
        </p:nvSpPr>
        <p:spPr/>
        <p:txBody>
          <a:bodyPr/>
          <a:lstStyle/>
          <a:p>
            <a:pPr>
              <a:defRPr/>
            </a:pPr>
            <a:fld id="{A42E6E0C-FDC8-4CB1-B484-EAE20DC5F2CC}" type="slidenum">
              <a:rPr lang="en-US" smtClean="0"/>
              <a:pPr>
                <a:defRPr/>
              </a:pPr>
              <a:t>70</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381000" y="3048000"/>
            <a:ext cx="8229600" cy="1143000"/>
          </a:xfrm>
        </p:spPr>
        <p:txBody>
          <a:bodyPr/>
          <a:lstStyle/>
          <a:p>
            <a:pPr algn="ctr"/>
            <a:r>
              <a:rPr lang="en-IN"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BE5910BC-7FE1-4953-9BC9-BD02B27DDFB8}" type="datetime9">
              <a:rPr lang="en-IN"/>
              <a:pPr>
                <a:defRPr/>
              </a:pPr>
              <a:t>19-11-2018 12:09:08</a:t>
            </a:fld>
            <a:endParaRPr lang="en-US"/>
          </a:p>
        </p:txBody>
      </p:sp>
      <p:sp>
        <p:nvSpPr>
          <p:cNvPr id="5" name="Footer Placeholder 4"/>
          <p:cNvSpPr>
            <a:spLocks noGrp="1"/>
          </p:cNvSpPr>
          <p:nvPr>
            <p:ph type="ftr" sz="quarter" idx="11"/>
          </p:nvPr>
        </p:nvSpPr>
        <p:spPr/>
        <p:txBody>
          <a:bodyPr/>
          <a:lstStyle/>
          <a:p>
            <a:pPr>
              <a:defRPr/>
            </a:pPr>
            <a:r>
              <a:rPr lang="en-US"/>
              <a:t>Psychology for Social Workers</a:t>
            </a:r>
          </a:p>
        </p:txBody>
      </p:sp>
      <p:sp>
        <p:nvSpPr>
          <p:cNvPr id="6" name="Slide Number Placeholder 5"/>
          <p:cNvSpPr>
            <a:spLocks noGrp="1"/>
          </p:cNvSpPr>
          <p:nvPr>
            <p:ph type="sldNum" sz="quarter" idx="12"/>
          </p:nvPr>
        </p:nvSpPr>
        <p:spPr/>
        <p:txBody>
          <a:bodyPr/>
          <a:lstStyle/>
          <a:p>
            <a:pPr>
              <a:defRPr/>
            </a:pPr>
            <a:fld id="{79A497CA-DDE3-4931-B3C1-3BB2B2D3EAC2}" type="slidenum">
              <a:rPr lang="en-US" smtClean="0"/>
              <a:pPr>
                <a:defRPr/>
              </a:pPr>
              <a:t>71</a:t>
            </a:fld>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33F56FDE-43DD-4137-AB6F-FC839CFF9B40}" type="datetime9">
              <a:rPr lang="en-IN"/>
              <a:pPr>
                <a:defRPr/>
              </a:pPr>
              <a:t>19-11-2018 12:07:21</a:t>
            </a:fld>
            <a:endParaRPr lang="en-US"/>
          </a:p>
        </p:txBody>
      </p:sp>
      <p:sp>
        <p:nvSpPr>
          <p:cNvPr id="1229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Human organism has few patterns at birth that can serve him directly in making effective adjustments to his social environment </a:t>
            </a:r>
          </a:p>
          <a:p>
            <a:pPr marL="812800" indent="-812800">
              <a:spcBef>
                <a:spcPts val="1200"/>
              </a:spcBef>
              <a:buFont typeface="Arial" charset="0"/>
              <a:buChar char="•"/>
            </a:pPr>
            <a:r>
              <a:rPr lang="en-US" sz="2400" b="1">
                <a:solidFill>
                  <a:srgbClr val="0070C0"/>
                </a:solidFill>
              </a:rPr>
              <a:t>His reflexes and instincts are integrated only on an organic level, and are therefore adequate only to the organic needs of protection against dangerous physical impacts.</a:t>
            </a:r>
          </a:p>
          <a:p>
            <a:pPr marL="812800" indent="-812800">
              <a:spcBef>
                <a:spcPts val="1200"/>
              </a:spcBef>
              <a:buFont typeface="Arial" charset="0"/>
              <a:buChar char="•"/>
            </a:pPr>
            <a:r>
              <a:rPr lang="en-US" sz="2400" b="1">
                <a:solidFill>
                  <a:srgbClr val="0070C0"/>
                </a:solidFill>
              </a:rPr>
              <a:t>Environments of man: natural and the cultural or social environments. </a:t>
            </a:r>
          </a:p>
        </p:txBody>
      </p:sp>
      <p:sp>
        <p:nvSpPr>
          <p:cNvPr id="7" name="Slide Number Placeholder 6"/>
          <p:cNvSpPr>
            <a:spLocks noGrp="1"/>
          </p:cNvSpPr>
          <p:nvPr>
            <p:ph type="sldNum" sz="quarter" idx="12"/>
          </p:nvPr>
        </p:nvSpPr>
        <p:spPr/>
        <p:txBody>
          <a:bodyPr/>
          <a:lstStyle/>
          <a:p>
            <a:pPr>
              <a:defRPr/>
            </a:pPr>
            <a:fld id="{E02BCF3E-2B7D-4CAC-9FD2-2B21E3569CDB}"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3200" b="1" dirty="0" smtClean="0">
                <a:solidFill>
                  <a:srgbClr val="FF33CC"/>
                </a:solidFill>
              </a:rPr>
              <a:t>4.1 Concept of Adjustment</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8A7B28E7-6B3D-4644-86B4-9A37ED0983C3}" type="datetime9">
              <a:rPr lang="en-IN"/>
              <a:pPr>
                <a:defRPr/>
              </a:pPr>
              <a:t>19-11-2018 12:07:21</a:t>
            </a:fld>
            <a:endParaRPr lang="en-US"/>
          </a:p>
        </p:txBody>
      </p:sp>
      <p:sp>
        <p:nvSpPr>
          <p:cNvPr id="1331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 behaviour of organisms is constantly engaged in the process of adjusting to their environments (natural or cultural) under the guidance of social conditionings or controls.</a:t>
            </a:r>
          </a:p>
          <a:p>
            <a:pPr marL="812800" indent="-812800">
              <a:spcBef>
                <a:spcPts val="1200"/>
              </a:spcBef>
              <a:buFont typeface="Arial" charset="0"/>
              <a:buChar char="•"/>
            </a:pPr>
            <a:r>
              <a:rPr lang="en-US" sz="2400" b="1">
                <a:solidFill>
                  <a:srgbClr val="0070C0"/>
                </a:solidFill>
              </a:rPr>
              <a:t>The natural environments are those as yet unmodified by man and to which man had originally to make an adjustment relatively unaided by cultural technique. </a:t>
            </a:r>
          </a:p>
        </p:txBody>
      </p:sp>
      <p:sp>
        <p:nvSpPr>
          <p:cNvPr id="7" name="Slide Number Placeholder 6"/>
          <p:cNvSpPr>
            <a:spLocks noGrp="1"/>
          </p:cNvSpPr>
          <p:nvPr>
            <p:ph type="sldNum" sz="quarter" idx="12"/>
          </p:nvPr>
        </p:nvSpPr>
        <p:spPr/>
        <p:txBody>
          <a:bodyPr/>
          <a:lstStyle/>
          <a:p>
            <a:pPr>
              <a:defRPr/>
            </a:pPr>
            <a:fld id="{A2CCF3E8-9ABC-4B9B-B6EF-350C2E4CEA47}"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Psychology for Social Workers</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6432</TotalTime>
  <Words>4363</Words>
  <Application>Microsoft Office PowerPoint</Application>
  <PresentationFormat>On-screen Show (4:3)</PresentationFormat>
  <Paragraphs>598</Paragraphs>
  <Slides>71</Slides>
  <Notes>69</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Flow</vt:lpstr>
      <vt:lpst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381</cp:revision>
  <dcterms:created xsi:type="dcterms:W3CDTF">2008-06-21T00:02:03Z</dcterms:created>
  <dcterms:modified xsi:type="dcterms:W3CDTF">2018-11-19T08:36:21Z</dcterms:modified>
</cp:coreProperties>
</file>