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7"/>
  </p:notesMasterIdLst>
  <p:handoutMasterIdLst>
    <p:handoutMasterId r:id="rId48"/>
  </p:handoutMasterIdLst>
  <p:sldIdLst>
    <p:sldId id="270" r:id="rId2"/>
    <p:sldId id="1109" r:id="rId3"/>
    <p:sldId id="997" r:id="rId4"/>
    <p:sldId id="1111" r:id="rId5"/>
    <p:sldId id="1112" r:id="rId6"/>
    <p:sldId id="1118" r:id="rId7"/>
    <p:sldId id="1119" r:id="rId8"/>
    <p:sldId id="1120" r:id="rId9"/>
    <p:sldId id="1121" r:id="rId10"/>
    <p:sldId id="1110" r:id="rId11"/>
    <p:sldId id="1113" r:id="rId12"/>
    <p:sldId id="1114" r:id="rId13"/>
    <p:sldId id="1012" r:id="rId14"/>
    <p:sldId id="1013" r:id="rId15"/>
    <p:sldId id="1014" r:id="rId16"/>
    <p:sldId id="1015" r:id="rId17"/>
    <p:sldId id="1115" r:id="rId18"/>
    <p:sldId id="1116" r:id="rId19"/>
    <p:sldId id="1117" r:id="rId20"/>
    <p:sldId id="1006" r:id="rId21"/>
    <p:sldId id="1025" r:id="rId22"/>
    <p:sldId id="1026" r:id="rId23"/>
    <p:sldId id="1027" r:id="rId24"/>
    <p:sldId id="1088" r:id="rId25"/>
    <p:sldId id="1092" r:id="rId26"/>
    <p:sldId id="1094" r:id="rId27"/>
    <p:sldId id="1095" r:id="rId28"/>
    <p:sldId id="1089" r:id="rId29"/>
    <p:sldId id="1093" r:id="rId30"/>
    <p:sldId id="1009" r:id="rId31"/>
    <p:sldId id="1090" r:id="rId32"/>
    <p:sldId id="1076" r:id="rId33"/>
    <p:sldId id="1077" r:id="rId34"/>
    <p:sldId id="1078" r:id="rId35"/>
    <p:sldId id="1079" r:id="rId36"/>
    <p:sldId id="1080" r:id="rId37"/>
    <p:sldId id="1081" r:id="rId38"/>
    <p:sldId id="1082" r:id="rId39"/>
    <p:sldId id="1083" r:id="rId40"/>
    <p:sldId id="1084" r:id="rId41"/>
    <p:sldId id="1085" r:id="rId42"/>
    <p:sldId id="1086" r:id="rId43"/>
    <p:sldId id="1087" r:id="rId44"/>
    <p:sldId id="1091" r:id="rId45"/>
    <p:sldId id="915" r:id="rId46"/>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132" autoAdjust="0"/>
    <p:restoredTop sz="94750" autoAdjust="0"/>
  </p:normalViewPr>
  <p:slideViewPr>
    <p:cSldViewPr>
      <p:cViewPr>
        <p:scale>
          <a:sx n="40" d="100"/>
          <a:sy n="40" d="100"/>
        </p:scale>
        <p:origin x="-773" y="43"/>
      </p:cViewPr>
      <p:guideLst>
        <p:guide orient="horz" pos="2160"/>
        <p:guide pos="2880"/>
      </p:guideLst>
    </p:cSldViewPr>
  </p:slideViewPr>
  <p:outlineViewPr>
    <p:cViewPr>
      <p:scale>
        <a:sx n="33" d="100"/>
        <a:sy n="33" d="100"/>
      </p:scale>
      <p:origin x="0" y="1308"/>
    </p:cViewPr>
  </p:outlineViewPr>
  <p:notesTextViewPr>
    <p:cViewPr>
      <p:scale>
        <a:sx n="100" d="100"/>
        <a:sy n="100" d="100"/>
      </p:scale>
      <p:origin x="0" y="0"/>
    </p:cViewPr>
  </p:notesTextViewPr>
  <p:sorterViewPr>
    <p:cViewPr>
      <p:scale>
        <a:sx n="66" d="100"/>
        <a:sy n="66" d="100"/>
      </p:scale>
      <p:origin x="0" y="1413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cs typeface="+mn-cs"/>
              </a:defRPr>
            </a:lvl1pPr>
          </a:lstStyle>
          <a:p>
            <a:pPr>
              <a:defRPr/>
            </a:pPr>
            <a:endParaRPr lang="en-US"/>
          </a:p>
        </p:txBody>
      </p:sp>
      <p:sp>
        <p:nvSpPr>
          <p:cNvPr id="16387" name="Rectangle 3"/>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cs typeface="+mn-cs"/>
              </a:defRPr>
            </a:lvl1pPr>
          </a:lstStyle>
          <a:p>
            <a:pPr>
              <a:defRPr/>
            </a:pPr>
            <a:endParaRPr lang="en-US"/>
          </a:p>
        </p:txBody>
      </p:sp>
      <p:sp>
        <p:nvSpPr>
          <p:cNvPr id="16388" name="Rectangle 4"/>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cs typeface="+mn-cs"/>
              </a:defRPr>
            </a:lvl1pPr>
          </a:lstStyle>
          <a:p>
            <a:pPr>
              <a:defRPr/>
            </a:pPr>
            <a:endParaRPr lang="en-US"/>
          </a:p>
        </p:txBody>
      </p:sp>
      <p:sp>
        <p:nvSpPr>
          <p:cNvPr id="16389" name="Rectangle 5"/>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cs typeface="+mn-cs"/>
              </a:defRPr>
            </a:lvl1pPr>
          </a:lstStyle>
          <a:p>
            <a:pPr>
              <a:defRPr/>
            </a:pPr>
            <a:fld id="{A6742AE6-1B35-4F40-A113-46CE28958FC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cs typeface="+mn-cs"/>
              </a:defRPr>
            </a:lvl1pPr>
          </a:lstStyle>
          <a:p>
            <a:pPr>
              <a:defRPr/>
            </a:pPr>
            <a:fld id="{FCB67A4A-A30F-4849-93CC-3CF20FE3F11F}" type="datetimeFigureOut">
              <a:rPr lang="en-US"/>
              <a:pPr>
                <a:defRPr/>
              </a:pPr>
              <a:t>11/13/2018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cs typeface="+mn-cs"/>
              </a:defRPr>
            </a:lvl1pPr>
          </a:lstStyle>
          <a:p>
            <a:pPr>
              <a:defRPr/>
            </a:pPr>
            <a:fld id="{52E58A11-91B6-4CB8-8548-1DA58355ABC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3B425D9-0FAC-4A9E-82FE-C9EAD0C9ED92}" type="slidenum">
              <a:rPr lang="en-US" smtClean="0"/>
              <a:pPr>
                <a:defRPr/>
              </a:pPr>
              <a:t>2</a:t>
            </a:fld>
            <a:endParaRPr lang="en-US" smtClean="0"/>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30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A077C54-577E-42E6-8A05-ED93C4927F5C}" type="slidenum">
              <a:rPr lang="en-US" smtClean="0"/>
              <a:pPr>
                <a:defRPr/>
              </a:pPr>
              <a:t>11</a:t>
            </a:fld>
            <a:endParaRPr lang="en-US" smtClean="0"/>
          </a:p>
        </p:txBody>
      </p:sp>
      <p:sp>
        <p:nvSpPr>
          <p:cNvPr id="1167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67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A077C54-577E-42E6-8A05-ED93C4927F5C}" type="slidenum">
              <a:rPr lang="en-US" smtClean="0"/>
              <a:pPr>
                <a:defRPr/>
              </a:pPr>
              <a:t>12</a:t>
            </a:fld>
            <a:endParaRPr lang="en-US" smtClean="0"/>
          </a:p>
        </p:txBody>
      </p:sp>
      <p:sp>
        <p:nvSpPr>
          <p:cNvPr id="1167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67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922931D-4AA0-4300-A734-D54735B6D4EA}" type="slidenum">
              <a:rPr lang="en-US" smtClean="0"/>
              <a:pPr>
                <a:defRPr/>
              </a:pPr>
              <a:t>13</a:t>
            </a:fld>
            <a:endParaRPr lang="en-US" smtClean="0"/>
          </a:p>
        </p:txBody>
      </p:sp>
      <p:sp>
        <p:nvSpPr>
          <p:cNvPr id="1157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57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A077C54-577E-42E6-8A05-ED93C4927F5C}" type="slidenum">
              <a:rPr lang="en-US" smtClean="0"/>
              <a:pPr>
                <a:defRPr/>
              </a:pPr>
              <a:t>14</a:t>
            </a:fld>
            <a:endParaRPr lang="en-US" smtClean="0"/>
          </a:p>
        </p:txBody>
      </p:sp>
      <p:sp>
        <p:nvSpPr>
          <p:cNvPr id="1167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67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3E132A0-3EDB-4C60-BE0A-201F66476C0B}" type="slidenum">
              <a:rPr lang="en-US" smtClean="0"/>
              <a:pPr>
                <a:defRPr/>
              </a:pPr>
              <a:t>15</a:t>
            </a:fld>
            <a:endParaRPr lang="en-US" smtClean="0"/>
          </a:p>
        </p:txBody>
      </p:sp>
      <p:sp>
        <p:nvSpPr>
          <p:cNvPr id="1177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77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6675EB5-6E69-4556-817D-B9EC07D00369}" type="slidenum">
              <a:rPr lang="en-US" smtClean="0"/>
              <a:pPr>
                <a:defRPr/>
              </a:pPr>
              <a:t>16</a:t>
            </a:fld>
            <a:endParaRPr lang="en-US" smtClean="0"/>
          </a:p>
        </p:txBody>
      </p:sp>
      <p:sp>
        <p:nvSpPr>
          <p:cNvPr id="1187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87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6675EB5-6E69-4556-817D-B9EC07D00369}" type="slidenum">
              <a:rPr lang="en-US" smtClean="0"/>
              <a:pPr>
                <a:defRPr/>
              </a:pPr>
              <a:t>17</a:t>
            </a:fld>
            <a:endParaRPr lang="en-US" smtClean="0"/>
          </a:p>
        </p:txBody>
      </p:sp>
      <p:sp>
        <p:nvSpPr>
          <p:cNvPr id="1187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87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6675EB5-6E69-4556-817D-B9EC07D00369}" type="slidenum">
              <a:rPr lang="en-US" smtClean="0"/>
              <a:pPr>
                <a:defRPr/>
              </a:pPr>
              <a:t>18</a:t>
            </a:fld>
            <a:endParaRPr lang="en-US" smtClean="0"/>
          </a:p>
        </p:txBody>
      </p:sp>
      <p:sp>
        <p:nvSpPr>
          <p:cNvPr id="1187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87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6675EB5-6E69-4556-817D-B9EC07D00369}" type="slidenum">
              <a:rPr lang="en-US" smtClean="0"/>
              <a:pPr>
                <a:defRPr/>
              </a:pPr>
              <a:t>19</a:t>
            </a:fld>
            <a:endParaRPr lang="en-US" smtClean="0"/>
          </a:p>
        </p:txBody>
      </p:sp>
      <p:sp>
        <p:nvSpPr>
          <p:cNvPr id="1187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87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0533CB8-A501-4B6F-B5AA-AC4F645B38C9}" type="slidenum">
              <a:rPr lang="en-US" smtClean="0"/>
              <a:pPr>
                <a:defRPr/>
              </a:pPr>
              <a:t>20</a:t>
            </a:fld>
            <a:endParaRPr lang="en-US" smtClean="0"/>
          </a:p>
        </p:txBody>
      </p:sp>
      <p:sp>
        <p:nvSpPr>
          <p:cNvPr id="1269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69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2BC765B-92C9-4D7E-B03E-3D73454521BD}" type="slidenum">
              <a:rPr lang="en-US" smtClean="0"/>
              <a:pPr>
                <a:defRPr/>
              </a:pPr>
              <a:t>3</a:t>
            </a:fld>
            <a:endParaRPr lang="en-US" smtClean="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35D3899-A033-4686-9C93-0E2569FF533E}" type="slidenum">
              <a:rPr lang="en-US" smtClean="0"/>
              <a:pPr>
                <a:defRPr/>
              </a:pPr>
              <a:t>21</a:t>
            </a:fld>
            <a:endParaRPr lang="en-US" smtClean="0"/>
          </a:p>
        </p:txBody>
      </p:sp>
      <p:sp>
        <p:nvSpPr>
          <p:cNvPr id="1280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80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1A13975-A38B-4C6B-B831-106540ABD9D9}" type="slidenum">
              <a:rPr lang="en-US" smtClean="0"/>
              <a:pPr>
                <a:defRPr/>
              </a:pPr>
              <a:t>22</a:t>
            </a:fld>
            <a:endParaRPr lang="en-US" smtClean="0"/>
          </a:p>
        </p:txBody>
      </p:sp>
      <p:sp>
        <p:nvSpPr>
          <p:cNvPr id="1290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90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A09F5C0-9FC5-4B87-BC5F-8FDBB748888C}" type="slidenum">
              <a:rPr lang="en-US" smtClean="0"/>
              <a:pPr>
                <a:defRPr/>
              </a:pPr>
              <a:t>23</a:t>
            </a:fld>
            <a:endParaRPr lang="en-US" smtClean="0"/>
          </a:p>
        </p:txBody>
      </p:sp>
      <p:sp>
        <p:nvSpPr>
          <p:cNvPr id="1300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00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105B643-A0FE-42AC-A363-91748DB48163}" type="slidenum">
              <a:rPr lang="en-US" smtClean="0"/>
              <a:pPr>
                <a:defRPr/>
              </a:pPr>
              <a:t>24</a:t>
            </a:fld>
            <a:endParaRPr lang="en-US" smtClean="0"/>
          </a:p>
        </p:txBody>
      </p:sp>
      <p:sp>
        <p:nvSpPr>
          <p:cNvPr id="1955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55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3B1A2AB-2580-4972-8EFA-40A9C87C86F1}" type="slidenum">
              <a:rPr lang="en-US" smtClean="0"/>
              <a:pPr>
                <a:defRPr/>
              </a:pPr>
              <a:t>25</a:t>
            </a:fld>
            <a:endParaRPr lang="en-US" smtClean="0"/>
          </a:p>
        </p:txBody>
      </p:sp>
      <p:sp>
        <p:nvSpPr>
          <p:cNvPr id="1966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66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27E996A-819F-44E7-A25D-E075FE13B201}" type="slidenum">
              <a:rPr lang="en-US" smtClean="0"/>
              <a:pPr>
                <a:defRPr/>
              </a:pPr>
              <a:t>26</a:t>
            </a:fld>
            <a:endParaRPr lang="en-US" smtClean="0"/>
          </a:p>
        </p:txBody>
      </p:sp>
      <p:sp>
        <p:nvSpPr>
          <p:cNvPr id="1976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76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6D1DD52-1111-4575-B629-CDCD7C9B4561}" type="slidenum">
              <a:rPr lang="en-US" smtClean="0"/>
              <a:pPr>
                <a:defRPr/>
              </a:pPr>
              <a:t>27</a:t>
            </a:fld>
            <a:endParaRPr lang="en-US" smtClean="0"/>
          </a:p>
        </p:txBody>
      </p:sp>
      <p:sp>
        <p:nvSpPr>
          <p:cNvPr id="1986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86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934FCAD-6CEA-4C93-8065-BB7C520EAB8C}" type="slidenum">
              <a:rPr lang="en-US" smtClean="0"/>
              <a:pPr>
                <a:defRPr/>
              </a:pPr>
              <a:t>28</a:t>
            </a:fld>
            <a:endParaRPr lang="en-US" smtClean="0"/>
          </a:p>
        </p:txBody>
      </p:sp>
      <p:sp>
        <p:nvSpPr>
          <p:cNvPr id="1996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96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7C2D328-1B29-41F9-85A0-8F6D5FB01CE9}" type="slidenum">
              <a:rPr lang="en-US" smtClean="0"/>
              <a:pPr>
                <a:defRPr/>
              </a:pPr>
              <a:t>29</a:t>
            </a:fld>
            <a:endParaRPr lang="en-US" smtClean="0"/>
          </a:p>
        </p:txBody>
      </p:sp>
      <p:sp>
        <p:nvSpPr>
          <p:cNvPr id="200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07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1E47412-0BE1-47DE-9158-72631228327A}" type="slidenum">
              <a:rPr lang="en-US" smtClean="0"/>
              <a:pPr>
                <a:defRPr/>
              </a:pPr>
              <a:t>30</a:t>
            </a:fld>
            <a:endParaRPr lang="en-US" smtClean="0"/>
          </a:p>
        </p:txBody>
      </p:sp>
      <p:sp>
        <p:nvSpPr>
          <p:cNvPr id="1822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22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2BC765B-92C9-4D7E-B03E-3D73454521BD}" type="slidenum">
              <a:rPr lang="en-US" smtClean="0"/>
              <a:pPr>
                <a:defRPr/>
              </a:pPr>
              <a:t>4</a:t>
            </a:fld>
            <a:endParaRPr lang="en-US" smtClean="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7F39F01-8BD2-4E72-B90E-93197FECC979}" type="slidenum">
              <a:rPr lang="en-US" smtClean="0"/>
              <a:pPr>
                <a:defRPr/>
              </a:pPr>
              <a:t>31</a:t>
            </a:fld>
            <a:endParaRPr lang="en-US" smtClean="0"/>
          </a:p>
        </p:txBody>
      </p:sp>
      <p:sp>
        <p:nvSpPr>
          <p:cNvPr id="2017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17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27B66F7-82D9-4AD1-A249-5075F09BA0A1}" type="slidenum">
              <a:rPr lang="en-US" smtClean="0"/>
              <a:pPr>
                <a:defRPr/>
              </a:pPr>
              <a:t>32</a:t>
            </a:fld>
            <a:endParaRPr lang="en-US" smtClean="0"/>
          </a:p>
        </p:txBody>
      </p:sp>
      <p:sp>
        <p:nvSpPr>
          <p:cNvPr id="1832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33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1CACE5F-E623-48C0-B2C4-42C7B2A44A1E}" type="slidenum">
              <a:rPr lang="en-US" smtClean="0"/>
              <a:pPr>
                <a:defRPr/>
              </a:pPr>
              <a:t>33</a:t>
            </a:fld>
            <a:endParaRPr lang="en-US" smtClean="0"/>
          </a:p>
        </p:txBody>
      </p:sp>
      <p:sp>
        <p:nvSpPr>
          <p:cNvPr id="184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40262F8-3B48-4B2F-B300-9FAA4D13A61F}" type="slidenum">
              <a:rPr lang="en-US" smtClean="0"/>
              <a:pPr>
                <a:defRPr/>
              </a:pPr>
              <a:t>34</a:t>
            </a:fld>
            <a:endParaRPr lang="en-US" smtClean="0"/>
          </a:p>
        </p:txBody>
      </p:sp>
      <p:sp>
        <p:nvSpPr>
          <p:cNvPr id="1853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53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7B8DB06-39EB-40CA-B45B-F6B7141003EE}" type="slidenum">
              <a:rPr lang="en-US" smtClean="0"/>
              <a:pPr>
                <a:defRPr/>
              </a:pPr>
              <a:t>35</a:t>
            </a:fld>
            <a:endParaRPr lang="en-US" smtClean="0"/>
          </a:p>
        </p:txBody>
      </p:sp>
      <p:sp>
        <p:nvSpPr>
          <p:cNvPr id="1863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63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1B92A11-C316-4DE1-984C-C68652F16962}" type="slidenum">
              <a:rPr lang="en-US" smtClean="0"/>
              <a:pPr>
                <a:defRPr/>
              </a:pPr>
              <a:t>36</a:t>
            </a:fld>
            <a:endParaRPr lang="en-US" smtClean="0"/>
          </a:p>
        </p:txBody>
      </p:sp>
      <p:sp>
        <p:nvSpPr>
          <p:cNvPr id="187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73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A9E2152-3628-41EE-AD0E-118EC70E591A}" type="slidenum">
              <a:rPr lang="en-US" smtClean="0"/>
              <a:pPr>
                <a:defRPr/>
              </a:pPr>
              <a:t>37</a:t>
            </a:fld>
            <a:endParaRPr lang="en-US" smtClean="0"/>
          </a:p>
        </p:txBody>
      </p:sp>
      <p:sp>
        <p:nvSpPr>
          <p:cNvPr id="1884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84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439CA18-B2B0-4C78-AFFF-4E708D418115}" type="slidenum">
              <a:rPr lang="en-US" smtClean="0"/>
              <a:pPr>
                <a:defRPr/>
              </a:pPr>
              <a:t>38</a:t>
            </a:fld>
            <a:endParaRPr lang="en-US" smtClean="0"/>
          </a:p>
        </p:txBody>
      </p:sp>
      <p:sp>
        <p:nvSpPr>
          <p:cNvPr id="1894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94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7074A13-B658-4652-BE96-979B61EE02FA}" type="slidenum">
              <a:rPr lang="en-US" smtClean="0"/>
              <a:pPr>
                <a:defRPr/>
              </a:pPr>
              <a:t>39</a:t>
            </a:fld>
            <a:endParaRPr lang="en-US" smtClean="0"/>
          </a:p>
        </p:txBody>
      </p:sp>
      <p:sp>
        <p:nvSpPr>
          <p:cNvPr id="1904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04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BCD5037-690F-4533-AFB5-73BC1BF8BDE5}" type="slidenum">
              <a:rPr lang="en-US" smtClean="0"/>
              <a:pPr>
                <a:defRPr/>
              </a:pPr>
              <a:t>40</a:t>
            </a:fld>
            <a:endParaRPr lang="en-US" smtClean="0"/>
          </a:p>
        </p:txBody>
      </p:sp>
      <p:sp>
        <p:nvSpPr>
          <p:cNvPr id="1914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14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2BC765B-92C9-4D7E-B03E-3D73454521BD}" type="slidenum">
              <a:rPr lang="en-US" smtClean="0"/>
              <a:pPr>
                <a:defRPr/>
              </a:pPr>
              <a:t>5</a:t>
            </a:fld>
            <a:endParaRPr lang="en-US" smtClean="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0B50F1C-5D3D-401D-8BAF-FCDB3397A4EB}" type="slidenum">
              <a:rPr lang="en-US" smtClean="0"/>
              <a:pPr>
                <a:defRPr/>
              </a:pPr>
              <a:t>41</a:t>
            </a:fld>
            <a:endParaRPr lang="en-US" smtClean="0"/>
          </a:p>
        </p:txBody>
      </p:sp>
      <p:sp>
        <p:nvSpPr>
          <p:cNvPr id="1925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25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F132C4B-D772-4282-8739-24A19092A339}" type="slidenum">
              <a:rPr lang="en-US" smtClean="0"/>
              <a:pPr>
                <a:defRPr/>
              </a:pPr>
              <a:t>42</a:t>
            </a:fld>
            <a:endParaRPr lang="en-US" smtClean="0"/>
          </a:p>
        </p:txBody>
      </p:sp>
      <p:sp>
        <p:nvSpPr>
          <p:cNvPr id="1935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35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A11F9CE-E892-4F42-940B-0A3DCC4D6648}" type="slidenum">
              <a:rPr lang="en-US" smtClean="0"/>
              <a:pPr>
                <a:defRPr/>
              </a:pPr>
              <a:t>43</a:t>
            </a:fld>
            <a:endParaRPr lang="en-US" smtClean="0"/>
          </a:p>
        </p:txBody>
      </p:sp>
      <p:sp>
        <p:nvSpPr>
          <p:cNvPr id="1945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9F9A6A9-A471-42B5-AFC1-630AA53002AA}" type="slidenum">
              <a:rPr lang="en-US" smtClean="0"/>
              <a:pPr>
                <a:defRPr/>
              </a:pPr>
              <a:t>44</a:t>
            </a:fld>
            <a:endParaRPr lang="en-US" smtClean="0"/>
          </a:p>
        </p:txBody>
      </p:sp>
      <p:sp>
        <p:nvSpPr>
          <p:cNvPr id="2027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27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2BC765B-92C9-4D7E-B03E-3D73454521BD}" type="slidenum">
              <a:rPr lang="en-US" smtClean="0"/>
              <a:pPr>
                <a:defRPr/>
              </a:pPr>
              <a:t>6</a:t>
            </a:fld>
            <a:endParaRPr lang="en-US" smtClean="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2BC765B-92C9-4D7E-B03E-3D73454521BD}" type="slidenum">
              <a:rPr lang="en-US" smtClean="0"/>
              <a:pPr>
                <a:defRPr/>
              </a:pPr>
              <a:t>7</a:t>
            </a:fld>
            <a:endParaRPr lang="en-US" smtClean="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2BC765B-92C9-4D7E-B03E-3D73454521BD}" type="slidenum">
              <a:rPr lang="en-US" smtClean="0"/>
              <a:pPr>
                <a:defRPr/>
              </a:pPr>
              <a:t>8</a:t>
            </a:fld>
            <a:endParaRPr lang="en-US" smtClean="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2BC765B-92C9-4D7E-B03E-3D73454521BD}" type="slidenum">
              <a:rPr lang="en-US" smtClean="0"/>
              <a:pPr>
                <a:defRPr/>
              </a:pPr>
              <a:t>9</a:t>
            </a:fld>
            <a:endParaRPr lang="en-US" smtClean="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2BC765B-92C9-4D7E-B03E-3D73454521BD}" type="slidenum">
              <a:rPr lang="en-US" smtClean="0"/>
              <a:pPr>
                <a:defRPr/>
              </a:pPr>
              <a:t>10</a:t>
            </a:fld>
            <a:endParaRPr lang="en-US" smtClean="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smtClean="0"/>
            </a:lvl1pPr>
          </a:lstStyle>
          <a:p>
            <a:pPr>
              <a:defRPr/>
            </a:pPr>
            <a:fld id="{1F155E48-9FA7-419D-9620-BE280469CB6A}" type="datetime9">
              <a:rPr lang="en-IN"/>
              <a:pPr>
                <a:defRPr/>
              </a:pPr>
              <a:t>13-11-2018 12:27:34</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26"/>
          <p:cNvSpPr>
            <a:spLocks noGrp="1"/>
          </p:cNvSpPr>
          <p:nvPr>
            <p:ph type="sldNum" sz="quarter" idx="12"/>
          </p:nvPr>
        </p:nvSpPr>
        <p:spPr/>
        <p:txBody>
          <a:bodyPr/>
          <a:lstStyle>
            <a:lvl1pPr>
              <a:defRPr/>
            </a:lvl1pPr>
          </a:lstStyle>
          <a:p>
            <a:pPr>
              <a:defRPr/>
            </a:pPr>
            <a:fld id="{AF47B6D9-9EA4-4210-98D7-244839D82CB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79D358F-9CFA-4CDF-9CD7-5D34DE106051}" type="datetime9">
              <a:rPr lang="en-IN"/>
              <a:pPr>
                <a:defRPr/>
              </a:pPr>
              <a:t>13-11-2018 12:27:34</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3B42F905-952E-45BB-9EC9-EEA22E03C060}" type="slidenum">
              <a:rPr lang="en-US"/>
              <a:pPr>
                <a:defRPr/>
              </a:pPr>
              <a:t>‹#›</a:t>
            </a:fld>
            <a:endParaRPr lang="en-US"/>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B584257-EE39-49BD-B8F2-0EB757A3A8B8}" type="datetime9">
              <a:rPr lang="en-IN"/>
              <a:pPr>
                <a:defRPr/>
              </a:pPr>
              <a:t>13-11-2018 12:27:34</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0E3BD4F5-4481-411B-8FC3-DADD2396D56C}" type="slidenum">
              <a:rPr lang="en-US"/>
              <a:pPr>
                <a:defRPr/>
              </a:pPr>
              <a:t>‹#›</a:t>
            </a:fld>
            <a:endParaRPr lang="en-US"/>
          </a:p>
        </p:txBody>
      </p:sp>
    </p:spTree>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D0D7221F-CCB8-4D57-AB79-E346E6AA6C65}" type="datetime9">
              <a:rPr lang="en-IN"/>
              <a:pPr>
                <a:defRPr/>
              </a:pPr>
              <a:t>13-11-2018 12:27:34</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F5E1DA80-D610-4673-911C-B4850E0A58F7}" type="slidenum">
              <a:rPr lang="en-US"/>
              <a:pPr>
                <a:defRPr/>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AD62C61-47F0-400E-B5AE-101FFC568744}" type="datetime9">
              <a:rPr lang="en-IN"/>
              <a:pPr>
                <a:defRPr/>
              </a:pPr>
              <a:t>13-11-2018 12:27:34</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DCFA684F-78E2-4271-80DD-8982E1DA6F7E}" type="slidenum">
              <a:rPr lang="en-US"/>
              <a:pPr>
                <a:defRPr/>
              </a:pPr>
              <a:t>‹#›</a:t>
            </a:fld>
            <a:endParaRPr lang="en-US"/>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0CBBA9C8-A4E1-42DF-97B7-E88BD3251133}" type="datetime9">
              <a:rPr lang="en-IN"/>
              <a:pPr>
                <a:defRPr/>
              </a:pPr>
              <a:t>13-11-2018 12:27:34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5"/>
          <p:cNvSpPr>
            <a:spLocks noGrp="1"/>
          </p:cNvSpPr>
          <p:nvPr>
            <p:ph type="sldNum" sz="quarter" idx="12"/>
          </p:nvPr>
        </p:nvSpPr>
        <p:spPr/>
        <p:txBody>
          <a:bodyPr/>
          <a:lstStyle>
            <a:lvl1pPr>
              <a:defRPr/>
            </a:lvl1pPr>
          </a:lstStyle>
          <a:p>
            <a:pPr>
              <a:defRPr/>
            </a:pPr>
            <a:fld id="{9AEEEC0A-D9BC-41B5-9BD8-5EBEDE78BBE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ACB0B6C-8D7F-4AC3-9779-69D08BA88940}" type="datetime9">
              <a:rPr lang="en-IN"/>
              <a:pPr>
                <a:defRPr/>
              </a:pPr>
              <a:t>13-11-2018 12:27:34</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7" name="Slide Number Placeholder 17"/>
          <p:cNvSpPr>
            <a:spLocks noGrp="1"/>
          </p:cNvSpPr>
          <p:nvPr>
            <p:ph type="sldNum" sz="quarter" idx="12"/>
          </p:nvPr>
        </p:nvSpPr>
        <p:spPr/>
        <p:txBody>
          <a:bodyPr/>
          <a:lstStyle>
            <a:lvl1pPr>
              <a:defRPr/>
            </a:lvl1pPr>
          </a:lstStyle>
          <a:p>
            <a:pPr>
              <a:defRPr/>
            </a:pPr>
            <a:fld id="{6DE548E1-116D-4AFB-A882-48B96FF318CC}" type="slidenum">
              <a:rPr lang="en-US"/>
              <a:pPr>
                <a:defRPr/>
              </a:pPr>
              <a:t>‹#›</a:t>
            </a:fld>
            <a:endParaRPr lang="en-US"/>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74E1BF08-CB1C-4BF2-80FA-0FBC4DF8709F}" type="datetime9">
              <a:rPr lang="en-IN"/>
              <a:pPr>
                <a:defRPr/>
              </a:pPr>
              <a:t>13-11-2018 12:27:34</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9" name="Slide Number Placeholder 17"/>
          <p:cNvSpPr>
            <a:spLocks noGrp="1"/>
          </p:cNvSpPr>
          <p:nvPr>
            <p:ph type="sldNum" sz="quarter" idx="12"/>
          </p:nvPr>
        </p:nvSpPr>
        <p:spPr/>
        <p:txBody>
          <a:bodyPr/>
          <a:lstStyle>
            <a:lvl1pPr>
              <a:defRPr/>
            </a:lvl1pPr>
          </a:lstStyle>
          <a:p>
            <a:pPr>
              <a:defRPr/>
            </a:pPr>
            <a:fld id="{DBE536D5-C40B-4AA6-B72F-C9D3FC73C519}" type="slidenum">
              <a:rPr lang="en-US"/>
              <a:pPr>
                <a:defRPr/>
              </a:pPr>
              <a:t>‹#›</a:t>
            </a:fld>
            <a:endParaRPr lang="en-US"/>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B738B19-9B6C-4317-ADFC-106A2D5C4FBB}" type="datetime9">
              <a:rPr lang="en-IN"/>
              <a:pPr>
                <a:defRPr/>
              </a:pPr>
              <a:t>13-11-2018 12:27:34</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5" name="Slide Number Placeholder 17"/>
          <p:cNvSpPr>
            <a:spLocks noGrp="1"/>
          </p:cNvSpPr>
          <p:nvPr>
            <p:ph type="sldNum" sz="quarter" idx="12"/>
          </p:nvPr>
        </p:nvSpPr>
        <p:spPr/>
        <p:txBody>
          <a:bodyPr/>
          <a:lstStyle>
            <a:lvl1pPr>
              <a:defRPr/>
            </a:lvl1pPr>
          </a:lstStyle>
          <a:p>
            <a:pPr>
              <a:defRPr/>
            </a:pPr>
            <a:fld id="{E068BA97-A542-4C1C-862C-C2B6DC35941C}" type="slidenum">
              <a:rPr lang="en-US"/>
              <a:pPr>
                <a:defRPr/>
              </a:pPr>
              <a:t>‹#›</a:t>
            </a:fld>
            <a:endParaRPr lang="en-US"/>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304850F-3B4F-44AC-9BBA-6037D0194580}" type="datetime9">
              <a:rPr lang="en-IN"/>
              <a:pPr>
                <a:defRPr/>
              </a:pPr>
              <a:t>13-11-2018 12:27:34</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4" name="Slide Number Placeholder 17"/>
          <p:cNvSpPr>
            <a:spLocks noGrp="1"/>
          </p:cNvSpPr>
          <p:nvPr>
            <p:ph type="sldNum" sz="quarter" idx="12"/>
          </p:nvPr>
        </p:nvSpPr>
        <p:spPr/>
        <p:txBody>
          <a:bodyPr/>
          <a:lstStyle>
            <a:lvl1pPr>
              <a:defRPr/>
            </a:lvl1pPr>
          </a:lstStyle>
          <a:p>
            <a:pPr>
              <a:defRPr/>
            </a:pPr>
            <a:fld id="{E7B38B4D-7A68-40CD-AC68-CCF23EE8EFC2}" type="slidenum">
              <a:rPr lang="en-US"/>
              <a:pPr>
                <a:defRPr/>
              </a:pPr>
              <a:t>‹#›</a:t>
            </a:fld>
            <a:endParaRPr lang="en-US"/>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65EAA2D-83BF-4DCF-927B-72CC6B9B49A0}" type="datetime9">
              <a:rPr lang="en-IN"/>
              <a:pPr>
                <a:defRPr/>
              </a:pPr>
              <a:t>13-11-2018 12:27:34</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7" name="Slide Number Placeholder 17"/>
          <p:cNvSpPr>
            <a:spLocks noGrp="1"/>
          </p:cNvSpPr>
          <p:nvPr>
            <p:ph type="sldNum" sz="quarter" idx="12"/>
          </p:nvPr>
        </p:nvSpPr>
        <p:spPr/>
        <p:txBody>
          <a:bodyPr/>
          <a:lstStyle>
            <a:lvl1pPr>
              <a:defRPr/>
            </a:lvl1pPr>
          </a:lstStyle>
          <a:p>
            <a:pPr>
              <a:defRPr/>
            </a:pPr>
            <a:fld id="{26608B98-3E5F-4390-886F-7F0D3B34DB91}" type="slidenum">
              <a:rPr lang="en-US"/>
              <a:pPr>
                <a:defRPr/>
              </a:pPr>
              <a:t>‹#›</a:t>
            </a:fld>
            <a:endParaRPr lang="en-US"/>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smtClean="0"/>
            </a:lvl1pPr>
          </a:lstStyle>
          <a:p>
            <a:pPr>
              <a:defRPr/>
            </a:pPr>
            <a:fld id="{7B9B7C6F-4B63-49AD-A33E-1E9268370BAD}" type="datetime9">
              <a:rPr lang="en-IN"/>
              <a:pPr>
                <a:defRPr/>
              </a:pPr>
              <a:t>13-11-2018 12:27:34</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a:t>Psychology for Social Workers</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82D9985F-5CAD-4DCB-9282-FA8D85EBAC10}" type="slidenum">
              <a:rPr lang="en-US"/>
              <a:pPr>
                <a:defRPr/>
              </a:pPr>
              <a:t>‹#›</a:t>
            </a:fld>
            <a:endParaRPr lang="en-US"/>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smtClean="0">
                <a:solidFill>
                  <a:schemeClr val="tx2">
                    <a:shade val="90000"/>
                  </a:schemeClr>
                </a:solidFill>
                <a:cs typeface="+mn-cs"/>
              </a:defRPr>
            </a:lvl1pPr>
          </a:lstStyle>
          <a:p>
            <a:pPr>
              <a:defRPr/>
            </a:pPr>
            <a:fld id="{8D301B50-6E95-44F1-A50D-9A0016592D25}" type="datetime9">
              <a:rPr lang="en-IN"/>
              <a:pPr>
                <a:defRPr/>
              </a:pPr>
              <a:t>13-11-2018 12:27:34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r>
              <a:rPr lang="en-US"/>
              <a:t>Psychology for Social Workers</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cs typeface="+mn-cs"/>
              </a:defRPr>
            </a:lvl1pPr>
          </a:lstStyle>
          <a:p>
            <a:pPr>
              <a:defRPr/>
            </a:pPr>
            <a:fld id="{52147CCF-225D-4EDE-86F7-D9F942F9F062}"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grpSp>
    </p:spTree>
  </p:cSld>
  <p:clrMap bg1="lt1" tx1="dk1" bg2="lt2" tx2="dk2" accent1="accent1" accent2="accent2" accent3="accent3" accent4="accent4" accent5="accent5" accent6="accent6" hlink="hlink" folHlink="folHlink"/>
  <p:sldLayoutIdLst>
    <p:sldLayoutId id="2147483922" r:id="rId1"/>
    <p:sldLayoutId id="2147483913" r:id="rId2"/>
    <p:sldLayoutId id="2147483923" r:id="rId3"/>
    <p:sldLayoutId id="2147483914" r:id="rId4"/>
    <p:sldLayoutId id="2147483915" r:id="rId5"/>
    <p:sldLayoutId id="2147483916" r:id="rId6"/>
    <p:sldLayoutId id="2147483917" r:id="rId7"/>
    <p:sldLayoutId id="2147483918" r:id="rId8"/>
    <p:sldLayoutId id="2147483924" r:id="rId9"/>
    <p:sldLayoutId id="2147483919" r:id="rId10"/>
    <p:sldLayoutId id="2147483920" r:id="rId11"/>
    <p:sldLayoutId id="2147483921" r:id="rId12"/>
  </p:sldLayoutIdLst>
  <p:transition spd="slow">
    <p:push/>
  </p:transition>
  <p:hf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609600"/>
            <a:ext cx="7851775" cy="2286000"/>
          </a:xfrm>
        </p:spPr>
        <p:txBody>
          <a:bodyPr/>
          <a:lstStyle/>
          <a:p>
            <a:pPr algn="ctr" eaLnBrk="1" fontAlgn="auto" hangingPunct="1">
              <a:spcAft>
                <a:spcPts val="0"/>
              </a:spcAft>
              <a:defRPr/>
            </a:pPr>
            <a:r>
              <a:rPr lang="en-IN" sz="6000" dirty="0" smtClean="0">
                <a:solidFill>
                  <a:schemeClr val="bg2">
                    <a:lumMod val="60000"/>
                    <a:lumOff val="40000"/>
                  </a:schemeClr>
                </a:solidFill>
                <a:effectLst>
                  <a:outerShdw blurRad="38100" dist="38100" dir="2700000" algn="tl">
                    <a:srgbClr val="000000">
                      <a:alpha val="43137"/>
                    </a:srgbClr>
                  </a:outerShdw>
                </a:effectLst>
              </a:rPr>
              <a:t>MSW I Semester I </a:t>
            </a:r>
            <a:br>
              <a:rPr lang="en-IN" sz="6000" dirty="0" smtClean="0">
                <a:solidFill>
                  <a:schemeClr val="bg2">
                    <a:lumMod val="60000"/>
                    <a:lumOff val="40000"/>
                  </a:schemeClr>
                </a:solidFill>
                <a:effectLst>
                  <a:outerShdw blurRad="38100" dist="38100" dir="2700000" algn="tl">
                    <a:srgbClr val="000000">
                      <a:alpha val="43137"/>
                    </a:srgbClr>
                  </a:outerShdw>
                </a:effectLst>
              </a:rPr>
            </a:br>
            <a:r>
              <a:rPr lang="en-IN" sz="6000" dirty="0" smtClean="0">
                <a:solidFill>
                  <a:srgbClr val="FFC000"/>
                </a:solidFill>
                <a:effectLst>
                  <a:outerShdw blurRad="38100" dist="38100" dir="2700000" algn="tl">
                    <a:srgbClr val="000000">
                      <a:alpha val="43137"/>
                    </a:srgbClr>
                  </a:outerShdw>
                </a:effectLst>
              </a:rPr>
              <a:t>G II</a:t>
            </a:r>
            <a:endParaRPr lang="en-IN" dirty="0">
              <a:solidFill>
                <a:srgbClr val="FFC000"/>
              </a:solidFill>
              <a:effectLst>
                <a:outerShdw blurRad="38100" dist="38100" dir="2700000" algn="tl">
                  <a:srgbClr val="000000">
                    <a:alpha val="43137"/>
                  </a:srgbClr>
                </a:outerShdw>
              </a:effectLst>
            </a:endParaRPr>
          </a:p>
        </p:txBody>
      </p:sp>
      <p:sp>
        <p:nvSpPr>
          <p:cNvPr id="5123" name="Rectangle 3"/>
          <p:cNvSpPr>
            <a:spLocks noGrp="1" noChangeArrowheads="1"/>
          </p:cNvSpPr>
          <p:nvPr>
            <p:ph type="subTitle" idx="1"/>
          </p:nvPr>
        </p:nvSpPr>
        <p:spPr>
          <a:xfrm>
            <a:off x="228600" y="2209800"/>
            <a:ext cx="8915400" cy="4419600"/>
          </a:xfrm>
        </p:spPr>
        <p:txBody>
          <a:bodyPr/>
          <a:lstStyle/>
          <a:p>
            <a:pPr marR="0" algn="ctr" eaLnBrk="1" hangingPunct="1">
              <a:defRPr/>
            </a:pPr>
            <a:endParaRPr lang="en-IN" sz="6000" b="1" dirty="0" smtClean="0">
              <a:solidFill>
                <a:srgbClr val="C9FAFC"/>
              </a:solidFill>
            </a:endParaRPr>
          </a:p>
          <a:p>
            <a:pPr marR="0" algn="ctr" eaLnBrk="1" hangingPunct="1">
              <a:defRPr/>
            </a:pPr>
            <a:r>
              <a:rPr lang="en-IN" sz="8000" b="1" dirty="0" smtClean="0">
                <a:solidFill>
                  <a:srgbClr val="FFC000"/>
                </a:solidFill>
                <a:effectLst>
                  <a:outerShdw blurRad="38100" dist="38100" dir="2700000" algn="tl">
                    <a:srgbClr val="000000">
                      <a:alpha val="43137"/>
                    </a:srgbClr>
                  </a:outerShdw>
                </a:effectLst>
              </a:rPr>
              <a:t>Psychology</a:t>
            </a:r>
            <a:r>
              <a:rPr lang="en-IN" sz="6000" b="1" dirty="0" smtClean="0">
                <a:solidFill>
                  <a:srgbClr val="FFC000"/>
                </a:solidFill>
                <a:effectLst>
                  <a:outerShdw blurRad="38100" dist="38100" dir="2700000" algn="tl">
                    <a:srgbClr val="000000">
                      <a:alpha val="43137"/>
                    </a:srgbClr>
                  </a:outerShdw>
                </a:effectLst>
              </a:rPr>
              <a:t> </a:t>
            </a:r>
          </a:p>
          <a:p>
            <a:pPr marR="0" algn="ctr" eaLnBrk="1" hangingPunct="1">
              <a:defRPr/>
            </a:pPr>
            <a:r>
              <a:rPr lang="en-IN" sz="4800" b="1" dirty="0" smtClean="0">
                <a:solidFill>
                  <a:srgbClr val="FFC000"/>
                </a:solidFill>
                <a:effectLst>
                  <a:outerShdw blurRad="38100" dist="38100" dir="2700000" algn="tl">
                    <a:srgbClr val="000000">
                      <a:alpha val="43137"/>
                    </a:srgbClr>
                  </a:outerShdw>
                </a:effectLst>
              </a:rPr>
              <a:t>for Social Work</a:t>
            </a:r>
          </a:p>
          <a:p>
            <a:pPr marR="0" eaLnBrk="1" hangingPunct="1">
              <a:defRPr/>
            </a:pPr>
            <a:endParaRPr lang="en-IN" sz="2800" b="1" dirty="0" smtClean="0">
              <a:solidFill>
                <a:schemeClr val="accent1"/>
              </a:solidFill>
              <a:effectLst>
                <a:outerShdw blurRad="38100" dist="38100" dir="2700000" algn="tl">
                  <a:srgbClr val="000000">
                    <a:alpha val="43137"/>
                  </a:srgbClr>
                </a:outerShdw>
              </a:effectLst>
            </a:endParaRPr>
          </a:p>
          <a:p>
            <a:pPr marR="0" eaLnBrk="1" hangingPunct="1">
              <a:defRPr/>
            </a:pPr>
            <a:r>
              <a:rPr lang="en-IN" sz="2800" b="1" dirty="0" smtClean="0">
                <a:effectLst>
                  <a:outerShdw blurRad="38100" dist="38100" dir="2700000" algn="tl">
                    <a:srgbClr val="000000">
                      <a:alpha val="43137"/>
                    </a:srgbClr>
                  </a:outerShdw>
                </a:effectLst>
              </a:rPr>
              <a:t>- </a:t>
            </a:r>
            <a:r>
              <a:rPr lang="en-IN" sz="2800" b="1" i="1" dirty="0" smtClean="0">
                <a:effectLst>
                  <a:outerShdw blurRad="38100" dist="38100" dir="2700000" algn="tl">
                    <a:srgbClr val="000000">
                      <a:alpha val="43137"/>
                    </a:srgbClr>
                  </a:outerShdw>
                </a:effectLst>
              </a:rPr>
              <a:t>Dr. Jaimon Varghese</a:t>
            </a:r>
            <a:endParaRPr lang="en-IN" sz="4800" b="1" dirty="0" smtClean="0">
              <a:effectLst>
                <a:outerShdw blurRad="38100" dist="38100" dir="2700000" algn="tl">
                  <a:srgbClr val="000000">
                    <a:alpha val="43137"/>
                  </a:srgbClr>
                </a:outerShdw>
              </a:effectLst>
            </a:endParaRPr>
          </a:p>
        </p:txBody>
      </p:sp>
    </p:spTree>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304800"/>
            <a:ext cx="9144000" cy="762000"/>
          </a:xfrm>
          <a:prstGeom prst="rect">
            <a:avLst/>
          </a:prstGeom>
          <a:noFill/>
          <a:ln w="9525">
            <a:noFill/>
            <a:miter lim="800000"/>
            <a:headEnd/>
            <a:tailEnd/>
          </a:ln>
        </p:spPr>
        <p:txBody>
          <a:bodyPr anchor="ctr"/>
          <a:lstStyle/>
          <a:p>
            <a:pPr algn="ctr"/>
            <a:r>
              <a:rPr lang="en-US" sz="3200" b="1" dirty="0" smtClean="0">
                <a:solidFill>
                  <a:srgbClr val="FF33CC"/>
                </a:solidFill>
              </a:rPr>
              <a:t>5.1.	Nature and types of problems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4AD99820-59DB-4141-B37D-988E202CCB61}"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6656018D-3B3D-4554-81E6-6C1128204DD0}" type="slidenum">
              <a:rPr lang="en-US" smtClean="0"/>
              <a:pPr>
                <a:defRPr/>
              </a:pPr>
              <a:t>10</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174" name="Rectangle 3"/>
          <p:cNvSpPr>
            <a:spLocks noChangeArrowheads="1"/>
          </p:cNvSpPr>
          <p:nvPr/>
        </p:nvSpPr>
        <p:spPr bwMode="auto">
          <a:xfrm>
            <a:off x="228600" y="1066800"/>
            <a:ext cx="8686800" cy="5334000"/>
          </a:xfrm>
          <a:prstGeom prst="rect">
            <a:avLst/>
          </a:prstGeom>
          <a:noFill/>
          <a:ln w="9525">
            <a:noFill/>
            <a:miter lim="800000"/>
            <a:headEnd/>
            <a:tailEnd/>
          </a:ln>
        </p:spPr>
        <p:txBody>
          <a:bodyPr/>
          <a:lstStyle/>
          <a:p>
            <a:pPr marL="812800" indent="-812800">
              <a:spcBef>
                <a:spcPts val="1200"/>
              </a:spcBef>
            </a:pPr>
            <a:r>
              <a:rPr lang="en-US" sz="2400" b="1" i="1" dirty="0">
                <a:solidFill>
                  <a:srgbClr val="7030A0"/>
                </a:solidFill>
              </a:rPr>
              <a:t>International Statistical Classification of Diseases and Related Health Problems 10th Revision </a:t>
            </a:r>
            <a:r>
              <a:rPr lang="en-US" sz="2400" b="1" dirty="0">
                <a:solidFill>
                  <a:srgbClr val="0070C0"/>
                </a:solidFill>
              </a:rPr>
              <a:t>(ICD- 10)</a:t>
            </a:r>
            <a:endParaRPr lang="en-US" sz="2400" b="1" i="1" dirty="0">
              <a:solidFill>
                <a:srgbClr val="7030A0"/>
              </a:solidFill>
            </a:endParaRPr>
          </a:p>
          <a:p>
            <a:pPr marL="812800" indent="-812800">
              <a:spcBef>
                <a:spcPts val="1200"/>
              </a:spcBef>
              <a:buFont typeface="Arial" charset="0"/>
              <a:buChar char="•"/>
            </a:pPr>
            <a:r>
              <a:rPr lang="en-US" sz="2400" b="1" dirty="0">
                <a:solidFill>
                  <a:srgbClr val="0070C0"/>
                </a:solidFill>
              </a:rPr>
              <a:t>ICD 10 is a coding of diseases and signs, symptoms, abnormal findings, complaints, social circumstances and external causes of injury or diseases, as classified by the World Health Organization (WHO). </a:t>
            </a:r>
            <a:endParaRPr lang="en-US" sz="2400" b="1" dirty="0" smtClean="0">
              <a:solidFill>
                <a:srgbClr val="0070C0"/>
              </a:solidFill>
            </a:endParaRPr>
          </a:p>
          <a:p>
            <a:pPr marL="812800" indent="-812800">
              <a:spcBef>
                <a:spcPts val="1200"/>
              </a:spcBef>
              <a:buFont typeface="Arial" charset="0"/>
              <a:buChar char="•"/>
            </a:pPr>
            <a:r>
              <a:rPr lang="en-US" sz="2400" b="1" dirty="0" smtClean="0">
                <a:solidFill>
                  <a:srgbClr val="0070C0"/>
                </a:solidFill>
              </a:rPr>
              <a:t>ICD 11 is underway. Presently it is an online platform and will be stable by 2019</a:t>
            </a:r>
            <a:endParaRPr lang="en-US" sz="2400" b="1" dirty="0">
              <a:solidFill>
                <a:srgbClr val="0070C0"/>
              </a:solidFill>
            </a:endParaRPr>
          </a:p>
          <a:p>
            <a:pPr marL="812800" indent="-812800">
              <a:spcBef>
                <a:spcPts val="1200"/>
              </a:spcBef>
              <a:buFont typeface="Arial" charset="0"/>
              <a:buChar char="•"/>
            </a:pPr>
            <a:r>
              <a:rPr lang="en-US" sz="2400" b="1" dirty="0">
                <a:solidFill>
                  <a:srgbClr val="0070C0"/>
                </a:solidFill>
              </a:rPr>
              <a:t>The document is popularly known as Blue Book. It has 22 chapters classifying all the known diseases in the world. </a:t>
            </a:r>
            <a:endParaRPr lang="en-US" sz="2400" b="1" dirty="0" smtClean="0">
              <a:solidFill>
                <a:srgbClr val="0070C0"/>
              </a:solidFill>
            </a:endParaRPr>
          </a:p>
          <a:p>
            <a:pPr marL="812800" indent="-812800">
              <a:spcBef>
                <a:spcPts val="1200"/>
              </a:spcBef>
              <a:buFont typeface="Arial" charset="0"/>
              <a:buChar char="•"/>
            </a:pPr>
            <a:r>
              <a:rPr lang="en-US" sz="2400" b="1" dirty="0" smtClean="0">
                <a:solidFill>
                  <a:srgbClr val="0070C0"/>
                </a:solidFill>
              </a:rPr>
              <a:t>The </a:t>
            </a:r>
            <a:r>
              <a:rPr lang="en-US" sz="2400" b="1" dirty="0">
                <a:solidFill>
                  <a:srgbClr val="0070C0"/>
                </a:solidFill>
              </a:rPr>
              <a:t>chapter 5 classifies mental and behavioural disorders.</a:t>
            </a:r>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457200"/>
            <a:ext cx="9144000" cy="838200"/>
          </a:xfrm>
          <a:prstGeom prst="rect">
            <a:avLst/>
          </a:prstGeom>
          <a:noFill/>
          <a:ln w="9525">
            <a:noFill/>
            <a:miter lim="800000"/>
            <a:headEnd/>
            <a:tailEnd/>
          </a:ln>
        </p:spPr>
        <p:txBody>
          <a:bodyPr anchor="ctr"/>
          <a:lstStyle/>
          <a:p>
            <a:pPr algn="ctr"/>
            <a:r>
              <a:rPr lang="en-US" sz="3200" b="1" dirty="0" smtClean="0">
                <a:solidFill>
                  <a:srgbClr val="FF33CC"/>
                </a:solidFill>
              </a:rPr>
              <a:t>ICD 11 description of disorders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F83DAE3C-0FD4-4894-9B6B-6B652E245036}"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F6A3ED21-28A5-4AF1-BDCD-C6818C117591}" type="slidenum">
              <a:rPr lang="en-US" smtClean="0"/>
              <a:pPr>
                <a:defRPr/>
              </a:pPr>
              <a:t>11</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9222" name="Rectangle 3"/>
          <p:cNvSpPr>
            <a:spLocks noChangeArrowheads="1"/>
          </p:cNvSpPr>
          <p:nvPr/>
        </p:nvSpPr>
        <p:spPr bwMode="auto">
          <a:xfrm>
            <a:off x="457200" y="1219200"/>
            <a:ext cx="8229600" cy="5181600"/>
          </a:xfrm>
          <a:prstGeom prst="rect">
            <a:avLst/>
          </a:prstGeom>
          <a:noFill/>
          <a:ln w="9525">
            <a:noFill/>
            <a:miter lim="800000"/>
            <a:headEnd/>
            <a:tailEnd/>
          </a:ln>
        </p:spPr>
        <p:txBody>
          <a:bodyPr/>
          <a:lstStyle/>
          <a:p>
            <a:pPr marL="812800" indent="-812800">
              <a:spcBef>
                <a:spcPts val="1200"/>
              </a:spcBef>
            </a:pPr>
            <a:r>
              <a:rPr lang="en-US" sz="2200" b="1" dirty="0" smtClean="0">
                <a:solidFill>
                  <a:srgbClr val="0070C0"/>
                </a:solidFill>
              </a:rPr>
              <a:t>1.	ICD Entity Title - Fully Specified Name</a:t>
            </a:r>
          </a:p>
          <a:p>
            <a:pPr marL="812800" indent="-812800">
              <a:spcBef>
                <a:spcPts val="1200"/>
              </a:spcBef>
            </a:pPr>
            <a:r>
              <a:rPr lang="en-US" sz="2200" b="1" dirty="0" smtClean="0">
                <a:solidFill>
                  <a:srgbClr val="0070C0"/>
                </a:solidFill>
              </a:rPr>
              <a:t>2.	Classification Properties - disease, disorder, injury, etc.</a:t>
            </a:r>
          </a:p>
          <a:p>
            <a:pPr marL="812800" indent="-812800">
              <a:spcBef>
                <a:spcPts val="1200"/>
              </a:spcBef>
            </a:pPr>
            <a:r>
              <a:rPr lang="en-US" sz="2200" b="1" dirty="0" smtClean="0">
                <a:solidFill>
                  <a:srgbClr val="0070C0"/>
                </a:solidFill>
              </a:rPr>
              <a:t>3.	Textual Definitions - short standard description</a:t>
            </a:r>
          </a:p>
          <a:p>
            <a:pPr marL="812800" indent="-812800">
              <a:spcBef>
                <a:spcPts val="1200"/>
              </a:spcBef>
            </a:pPr>
            <a:r>
              <a:rPr lang="en-US" sz="2200" b="1" dirty="0" smtClean="0">
                <a:solidFill>
                  <a:srgbClr val="0070C0"/>
                </a:solidFill>
              </a:rPr>
              <a:t>4.	Terms - synonyms, other inclusion and exclusions</a:t>
            </a:r>
          </a:p>
          <a:p>
            <a:pPr marL="812800" indent="-812800">
              <a:spcBef>
                <a:spcPts val="1200"/>
              </a:spcBef>
            </a:pPr>
            <a:r>
              <a:rPr lang="en-US" sz="2200" b="1" dirty="0" smtClean="0">
                <a:solidFill>
                  <a:srgbClr val="0070C0"/>
                </a:solidFill>
              </a:rPr>
              <a:t>5.	Body System/Structure Description - anatomy and physiology</a:t>
            </a:r>
          </a:p>
          <a:p>
            <a:pPr marL="812800" indent="-812800">
              <a:spcBef>
                <a:spcPts val="1200"/>
              </a:spcBef>
            </a:pPr>
            <a:r>
              <a:rPr lang="en-US" sz="2200" b="1" dirty="0" smtClean="0">
                <a:solidFill>
                  <a:srgbClr val="0070C0"/>
                </a:solidFill>
              </a:rPr>
              <a:t>6.	Temporal Properties - acute, chronic or other</a:t>
            </a:r>
          </a:p>
          <a:p>
            <a:pPr marL="812800" indent="-812800">
              <a:spcBef>
                <a:spcPts val="1200"/>
              </a:spcBef>
            </a:pPr>
            <a:r>
              <a:rPr lang="en-US" sz="2200" b="1" dirty="0" smtClean="0">
                <a:solidFill>
                  <a:srgbClr val="0070C0"/>
                </a:solidFill>
              </a:rPr>
              <a:t>7.	Severity of Subtypes Properties - mild, moderate, severe, or other scales</a:t>
            </a:r>
          </a:p>
        </p:txBody>
      </p:sp>
    </p:spTree>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457200"/>
            <a:ext cx="9144000" cy="838200"/>
          </a:xfrm>
          <a:prstGeom prst="rect">
            <a:avLst/>
          </a:prstGeom>
          <a:noFill/>
          <a:ln w="9525">
            <a:noFill/>
            <a:miter lim="800000"/>
            <a:headEnd/>
            <a:tailEnd/>
          </a:ln>
        </p:spPr>
        <p:txBody>
          <a:bodyPr anchor="ctr"/>
          <a:lstStyle/>
          <a:p>
            <a:pPr algn="ctr"/>
            <a:r>
              <a:rPr lang="en-US" sz="3200" b="1" dirty="0" smtClean="0">
                <a:solidFill>
                  <a:srgbClr val="FF33CC"/>
                </a:solidFill>
              </a:rPr>
              <a:t>ICD 11 description of disorders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F83DAE3C-0FD4-4894-9B6B-6B652E245036}"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F6A3ED21-28A5-4AF1-BDCD-C6818C117591}" type="slidenum">
              <a:rPr lang="en-US" smtClean="0"/>
              <a:pPr>
                <a:defRPr/>
              </a:pPr>
              <a:t>12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9222" name="Rectangle 3"/>
          <p:cNvSpPr>
            <a:spLocks noChangeArrowheads="1"/>
          </p:cNvSpPr>
          <p:nvPr/>
        </p:nvSpPr>
        <p:spPr bwMode="auto">
          <a:xfrm>
            <a:off x="457200" y="1219200"/>
            <a:ext cx="8229600" cy="5181600"/>
          </a:xfrm>
          <a:prstGeom prst="rect">
            <a:avLst/>
          </a:prstGeom>
          <a:noFill/>
          <a:ln w="9525">
            <a:noFill/>
            <a:miter lim="800000"/>
            <a:headEnd/>
            <a:tailEnd/>
          </a:ln>
        </p:spPr>
        <p:txBody>
          <a:bodyPr/>
          <a:lstStyle/>
          <a:p>
            <a:pPr marL="812800" indent="-812800">
              <a:spcBef>
                <a:spcPts val="1200"/>
              </a:spcBef>
            </a:pPr>
            <a:r>
              <a:rPr lang="en-US" sz="2200" b="1" dirty="0" smtClean="0">
                <a:solidFill>
                  <a:srgbClr val="0070C0"/>
                </a:solidFill>
              </a:rPr>
              <a:t>8.	Manifestation Properties - signs, symptoms</a:t>
            </a:r>
          </a:p>
          <a:p>
            <a:pPr marL="812800" indent="-812800">
              <a:spcBef>
                <a:spcPts val="1200"/>
              </a:spcBef>
            </a:pPr>
            <a:r>
              <a:rPr lang="en-US" sz="2200" b="1" dirty="0" smtClean="0">
                <a:solidFill>
                  <a:srgbClr val="0070C0"/>
                </a:solidFill>
              </a:rPr>
              <a:t>9.	Causal Properties - etiology: infectious, external cause, etc.</a:t>
            </a:r>
          </a:p>
          <a:p>
            <a:pPr marL="812800" indent="-812800">
              <a:spcBef>
                <a:spcPts val="1200"/>
              </a:spcBef>
            </a:pPr>
            <a:r>
              <a:rPr lang="en-US" sz="2200" b="1" dirty="0" smtClean="0">
                <a:solidFill>
                  <a:srgbClr val="0070C0"/>
                </a:solidFill>
              </a:rPr>
              <a:t>10.	Functioning Properties - impact on daily life: activities and participation</a:t>
            </a:r>
          </a:p>
          <a:p>
            <a:pPr marL="812800" indent="-812800">
              <a:spcBef>
                <a:spcPts val="1200"/>
              </a:spcBef>
            </a:pPr>
            <a:r>
              <a:rPr lang="en-US" sz="2200" b="1" dirty="0" smtClean="0">
                <a:solidFill>
                  <a:srgbClr val="0070C0"/>
                </a:solidFill>
              </a:rPr>
              <a:t>11.	Specific Condition Properties - relates to pregnancy etc.</a:t>
            </a:r>
          </a:p>
          <a:p>
            <a:pPr marL="812800" indent="-812800">
              <a:spcBef>
                <a:spcPts val="1200"/>
              </a:spcBef>
            </a:pPr>
            <a:r>
              <a:rPr lang="en-US" sz="2200" b="1" dirty="0" smtClean="0">
                <a:solidFill>
                  <a:srgbClr val="0070C0"/>
                </a:solidFill>
              </a:rPr>
              <a:t>12.	Treatment Properties - specific treatment considerations: e.g. resistance</a:t>
            </a:r>
          </a:p>
          <a:p>
            <a:pPr marL="812800" indent="-812800">
              <a:spcBef>
                <a:spcPts val="1200"/>
              </a:spcBef>
            </a:pPr>
            <a:r>
              <a:rPr lang="en-US" sz="2200" b="1" dirty="0" smtClean="0">
                <a:solidFill>
                  <a:srgbClr val="0070C0"/>
                </a:solidFill>
              </a:rPr>
              <a:t>13.	Diagnostic Criteria - operational definitions for assessment</a:t>
            </a:r>
          </a:p>
        </p:txBody>
      </p:sp>
    </p:spTree>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457200"/>
            <a:ext cx="9144000" cy="838200"/>
          </a:xfrm>
          <a:prstGeom prst="rect">
            <a:avLst/>
          </a:prstGeom>
          <a:noFill/>
          <a:ln w="9525">
            <a:noFill/>
            <a:miter lim="800000"/>
            <a:headEnd/>
            <a:tailEnd/>
          </a:ln>
        </p:spPr>
        <p:txBody>
          <a:bodyPr anchor="ctr"/>
          <a:lstStyle/>
          <a:p>
            <a:pPr algn="ctr"/>
            <a:r>
              <a:rPr lang="en-US" sz="3200" b="1" dirty="0" smtClean="0">
                <a:solidFill>
                  <a:srgbClr val="FF33CC"/>
                </a:solidFill>
              </a:rPr>
              <a:t>ICD </a:t>
            </a:r>
            <a:r>
              <a:rPr lang="en-US" sz="3200" b="1" dirty="0">
                <a:solidFill>
                  <a:srgbClr val="FF33CC"/>
                </a:solidFill>
              </a:rPr>
              <a:t>10 classification</a:t>
            </a:r>
          </a:p>
        </p:txBody>
      </p:sp>
      <p:sp>
        <p:nvSpPr>
          <p:cNvPr id="4" name="Date Placeholder 3"/>
          <p:cNvSpPr>
            <a:spLocks noGrp="1"/>
          </p:cNvSpPr>
          <p:nvPr>
            <p:ph type="dt" sz="quarter" idx="10"/>
          </p:nvPr>
        </p:nvSpPr>
        <p:spPr/>
        <p:txBody>
          <a:bodyPr/>
          <a:lstStyle/>
          <a:p>
            <a:pPr>
              <a:defRPr/>
            </a:pPr>
            <a:fld id="{2CC6145A-2F59-4F35-9CBF-32950C3AFE35}"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86A11407-4016-41E8-92A2-6A06B8A4C647}" type="slidenum">
              <a:rPr lang="en-US" smtClean="0"/>
              <a:pPr>
                <a:defRPr/>
              </a:pPr>
              <a:t>13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8198" name="Rectangle 3"/>
          <p:cNvSpPr>
            <a:spLocks noChangeArrowheads="1"/>
          </p:cNvSpPr>
          <p:nvPr/>
        </p:nvSpPr>
        <p:spPr bwMode="auto">
          <a:xfrm>
            <a:off x="457200" y="1219200"/>
            <a:ext cx="8229600" cy="51816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Chapter V: Mental and behavioural disorders (F00-F99)</a:t>
            </a:r>
          </a:p>
          <a:p>
            <a:pPr marL="812800" indent="-812800">
              <a:spcBef>
                <a:spcPts val="1200"/>
              </a:spcBef>
              <a:buFont typeface="Arial" charset="0"/>
              <a:buChar char="•"/>
            </a:pPr>
            <a:r>
              <a:rPr lang="en-US" sz="2400" b="1">
                <a:solidFill>
                  <a:srgbClr val="0070C0"/>
                </a:solidFill>
              </a:rPr>
              <a:t>F 00–F09 Organic, including symptomatic, mental disorders  </a:t>
            </a:r>
          </a:p>
          <a:p>
            <a:pPr marL="812800" indent="-812800">
              <a:spcBef>
                <a:spcPts val="1200"/>
              </a:spcBef>
              <a:buFont typeface="Arial" charset="0"/>
              <a:buChar char="•"/>
            </a:pPr>
            <a:r>
              <a:rPr lang="en-US" sz="2400" b="1">
                <a:solidFill>
                  <a:srgbClr val="0070C0"/>
                </a:solidFill>
              </a:rPr>
              <a:t>F 10–F19 Mental and behavioural disorders due to psychoactive substance use  </a:t>
            </a:r>
          </a:p>
          <a:p>
            <a:pPr marL="812800" indent="-812800">
              <a:spcBef>
                <a:spcPts val="1200"/>
              </a:spcBef>
              <a:buFont typeface="Arial" charset="0"/>
              <a:buChar char="•"/>
            </a:pPr>
            <a:r>
              <a:rPr lang="en-US" sz="2400" b="1">
                <a:solidFill>
                  <a:srgbClr val="0070C0"/>
                </a:solidFill>
              </a:rPr>
              <a:t>F 20–F29 Schizophrenia, schizotypal and delusional disorders  </a:t>
            </a:r>
          </a:p>
          <a:p>
            <a:pPr marL="812800" indent="-812800">
              <a:spcBef>
                <a:spcPts val="1200"/>
              </a:spcBef>
              <a:buFont typeface="Arial" charset="0"/>
              <a:buChar char="•"/>
            </a:pPr>
            <a:r>
              <a:rPr lang="en-US" sz="2400" b="1">
                <a:solidFill>
                  <a:srgbClr val="0070C0"/>
                </a:solidFill>
              </a:rPr>
              <a:t>F 30–F39 Mood (affective) disorders  </a:t>
            </a:r>
          </a:p>
          <a:p>
            <a:pPr marL="812800" indent="-812800">
              <a:spcBef>
                <a:spcPts val="1200"/>
              </a:spcBef>
              <a:buFont typeface="Arial" charset="0"/>
              <a:buChar char="•"/>
            </a:pPr>
            <a:r>
              <a:rPr lang="en-US" sz="2400" b="1">
                <a:solidFill>
                  <a:srgbClr val="0070C0"/>
                </a:solidFill>
              </a:rPr>
              <a:t>F 40–F48 Neurotic, stress related and somatoform disorders  </a:t>
            </a:r>
          </a:p>
          <a:p>
            <a:pPr marL="812800" indent="-812800">
              <a:spcBef>
                <a:spcPts val="1200"/>
              </a:spcBef>
              <a:buFont typeface="Arial" charset="0"/>
              <a:buChar char="•"/>
            </a:pPr>
            <a:endParaRPr lang="en-US" sz="2400" b="1">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457200"/>
            <a:ext cx="9144000" cy="838200"/>
          </a:xfrm>
          <a:prstGeom prst="rect">
            <a:avLst/>
          </a:prstGeom>
          <a:noFill/>
          <a:ln w="9525">
            <a:noFill/>
            <a:miter lim="800000"/>
            <a:headEnd/>
            <a:tailEnd/>
          </a:ln>
        </p:spPr>
        <p:txBody>
          <a:bodyPr anchor="ctr"/>
          <a:lstStyle/>
          <a:p>
            <a:pPr algn="ctr"/>
            <a:r>
              <a:rPr lang="en-US" sz="3200" b="1" dirty="0" smtClean="0">
                <a:solidFill>
                  <a:srgbClr val="FF33CC"/>
                </a:solidFill>
              </a:rPr>
              <a:t>ICD </a:t>
            </a:r>
            <a:r>
              <a:rPr lang="en-US" sz="3200" b="1" dirty="0">
                <a:solidFill>
                  <a:srgbClr val="FF33CC"/>
                </a:solidFill>
              </a:rPr>
              <a:t>10 classification</a:t>
            </a:r>
          </a:p>
        </p:txBody>
      </p:sp>
      <p:sp>
        <p:nvSpPr>
          <p:cNvPr id="4" name="Date Placeholder 3"/>
          <p:cNvSpPr>
            <a:spLocks noGrp="1"/>
          </p:cNvSpPr>
          <p:nvPr>
            <p:ph type="dt" sz="quarter" idx="10"/>
          </p:nvPr>
        </p:nvSpPr>
        <p:spPr/>
        <p:txBody>
          <a:bodyPr/>
          <a:lstStyle/>
          <a:p>
            <a:pPr>
              <a:defRPr/>
            </a:pPr>
            <a:fld id="{F83DAE3C-0FD4-4894-9B6B-6B652E245036}"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F6A3ED21-28A5-4AF1-BDCD-C6818C117591}" type="slidenum">
              <a:rPr lang="en-US" smtClean="0"/>
              <a:pPr>
                <a:defRPr/>
              </a:pPr>
              <a:t>14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9222" name="Rectangle 3"/>
          <p:cNvSpPr>
            <a:spLocks noChangeArrowheads="1"/>
          </p:cNvSpPr>
          <p:nvPr/>
        </p:nvSpPr>
        <p:spPr bwMode="auto">
          <a:xfrm>
            <a:off x="457200" y="1219200"/>
            <a:ext cx="8229600" cy="5181600"/>
          </a:xfrm>
          <a:prstGeom prst="rect">
            <a:avLst/>
          </a:prstGeom>
          <a:noFill/>
          <a:ln w="9525">
            <a:noFill/>
            <a:miter lim="800000"/>
            <a:headEnd/>
            <a:tailEnd/>
          </a:ln>
        </p:spPr>
        <p:txBody>
          <a:bodyPr/>
          <a:lstStyle/>
          <a:p>
            <a:pPr marL="812800" indent="-812800">
              <a:spcBef>
                <a:spcPts val="1200"/>
              </a:spcBef>
            </a:pPr>
            <a:r>
              <a:rPr lang="en-US" sz="2200" b="1" i="1">
                <a:solidFill>
                  <a:srgbClr val="7030A0"/>
                </a:solidFill>
              </a:rPr>
              <a:t>Chapter V: Mental and behavioural disorders (F00-F99)</a:t>
            </a:r>
          </a:p>
          <a:p>
            <a:pPr marL="812800" indent="-812800">
              <a:spcBef>
                <a:spcPts val="1200"/>
              </a:spcBef>
              <a:buFont typeface="Arial" charset="0"/>
              <a:buChar char="•"/>
            </a:pPr>
            <a:r>
              <a:rPr lang="en-US" sz="2200" b="1">
                <a:solidFill>
                  <a:srgbClr val="0070C0"/>
                </a:solidFill>
              </a:rPr>
              <a:t>F 50–F59 Behavioural  syndromes associated with physiological disturbances and physical factors</a:t>
            </a:r>
          </a:p>
          <a:p>
            <a:pPr marL="812800" indent="-812800">
              <a:spcBef>
                <a:spcPts val="1200"/>
              </a:spcBef>
              <a:buFont typeface="Arial" charset="0"/>
              <a:buChar char="•"/>
            </a:pPr>
            <a:r>
              <a:rPr lang="en-US" sz="2200" b="1">
                <a:solidFill>
                  <a:srgbClr val="0070C0"/>
                </a:solidFill>
              </a:rPr>
              <a:t>F 60–F69 Disorders of adult personality and behaviour  </a:t>
            </a:r>
          </a:p>
          <a:p>
            <a:pPr marL="812800" indent="-812800">
              <a:spcBef>
                <a:spcPts val="1200"/>
              </a:spcBef>
              <a:buFont typeface="Arial" charset="0"/>
              <a:buChar char="•"/>
            </a:pPr>
            <a:r>
              <a:rPr lang="en-US" sz="2200" b="1">
                <a:solidFill>
                  <a:srgbClr val="0070C0"/>
                </a:solidFill>
              </a:rPr>
              <a:t>F 70–F79 Mental retardation </a:t>
            </a:r>
          </a:p>
          <a:p>
            <a:pPr marL="812800" indent="-812800">
              <a:spcBef>
                <a:spcPts val="1200"/>
              </a:spcBef>
              <a:buFont typeface="Arial" charset="0"/>
              <a:buChar char="•"/>
            </a:pPr>
            <a:r>
              <a:rPr lang="en-US" sz="2200" b="1">
                <a:solidFill>
                  <a:srgbClr val="0070C0"/>
                </a:solidFill>
              </a:rPr>
              <a:t>F 80–F89 Disorders of psychological development  </a:t>
            </a:r>
          </a:p>
          <a:p>
            <a:pPr marL="812800" indent="-812800">
              <a:spcBef>
                <a:spcPts val="1200"/>
              </a:spcBef>
              <a:buFont typeface="Arial" charset="0"/>
              <a:buChar char="•"/>
            </a:pPr>
            <a:r>
              <a:rPr lang="en-US" sz="2200" b="1">
                <a:solidFill>
                  <a:srgbClr val="0070C0"/>
                </a:solidFill>
              </a:rPr>
              <a:t>F 90–F98 Behavioural and emotional disorders with onset usually occurring in childhood and adolescence </a:t>
            </a:r>
          </a:p>
          <a:p>
            <a:pPr marL="812800" indent="-812800">
              <a:spcBef>
                <a:spcPts val="1200"/>
              </a:spcBef>
              <a:buFont typeface="Arial" charset="0"/>
              <a:buChar char="•"/>
            </a:pPr>
            <a:r>
              <a:rPr lang="en-US" sz="2200" b="1">
                <a:solidFill>
                  <a:srgbClr val="0070C0"/>
                </a:solidFill>
              </a:rPr>
              <a:t>F 99 Unspecified mental disorder </a:t>
            </a:r>
          </a:p>
          <a:p>
            <a:pPr marL="812800" indent="-812800">
              <a:spcBef>
                <a:spcPts val="1200"/>
              </a:spcBef>
              <a:buFont typeface="Arial" charset="0"/>
              <a:buChar char="•"/>
            </a:pPr>
            <a:endParaRPr lang="en-US" sz="2200" b="1">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457200"/>
            <a:ext cx="9144000" cy="1066800"/>
          </a:xfrm>
          <a:prstGeom prst="rect">
            <a:avLst/>
          </a:prstGeom>
          <a:noFill/>
          <a:ln w="9525">
            <a:noFill/>
            <a:miter lim="800000"/>
            <a:headEnd/>
            <a:tailEnd/>
          </a:ln>
        </p:spPr>
        <p:txBody>
          <a:bodyPr anchor="ctr"/>
          <a:lstStyle/>
          <a:p>
            <a:pPr algn="ctr"/>
            <a:r>
              <a:rPr lang="en-US" sz="3200" b="1" dirty="0" smtClean="0">
                <a:solidFill>
                  <a:srgbClr val="FF33CC"/>
                </a:solidFill>
              </a:rPr>
              <a:t>DSM5 classification of disorders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96F979A5-455A-4B94-B7CC-5F97D1CE6671}"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0948281F-BFE1-4981-8E47-3603D1295C26}" type="slidenum">
              <a:rPr lang="en-US" smtClean="0"/>
              <a:pPr>
                <a:defRPr/>
              </a:pPr>
              <a:t>15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0246" name="Rectangle 3"/>
          <p:cNvSpPr>
            <a:spLocks noChangeArrowheads="1"/>
          </p:cNvSpPr>
          <p:nvPr/>
        </p:nvSpPr>
        <p:spPr bwMode="auto">
          <a:xfrm>
            <a:off x="457200" y="1524000"/>
            <a:ext cx="8229600" cy="48768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Diagnostic and Statistical Manual of Mental Disorders (DSM) is published by the American Psychiatric Association and provides a common language and standard criteria for the classification of mental disorders. </a:t>
            </a:r>
          </a:p>
          <a:p>
            <a:pPr marL="812800" indent="-812800">
              <a:spcBef>
                <a:spcPts val="1200"/>
              </a:spcBef>
              <a:buFont typeface="Arial" charset="0"/>
              <a:buChar char="•"/>
            </a:pPr>
            <a:r>
              <a:rPr lang="en-US" sz="2400" b="1">
                <a:solidFill>
                  <a:srgbClr val="0070C0"/>
                </a:solidFill>
              </a:rPr>
              <a:t>There have been five revisions since it was first published in 1952 (DSM I), gradually including more mental disorders, although some have been removed and are no longer considered to be mental disorders, most notably homosexuality (DSM II in 1968). </a:t>
            </a:r>
          </a:p>
        </p:txBody>
      </p:sp>
    </p:spTree>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457200"/>
            <a:ext cx="9144000" cy="1066800"/>
          </a:xfrm>
          <a:prstGeom prst="rect">
            <a:avLst/>
          </a:prstGeom>
          <a:noFill/>
          <a:ln w="9525">
            <a:noFill/>
            <a:miter lim="800000"/>
            <a:headEnd/>
            <a:tailEnd/>
          </a:ln>
        </p:spPr>
        <p:txBody>
          <a:bodyPr anchor="ctr"/>
          <a:lstStyle/>
          <a:p>
            <a:pPr algn="ctr"/>
            <a:r>
              <a:rPr lang="en-US" sz="3200" b="1" dirty="0" smtClean="0">
                <a:solidFill>
                  <a:srgbClr val="FF33CC"/>
                </a:solidFill>
              </a:rPr>
              <a:t>DSM5 classification</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B1941DE7-5291-4F8D-BFFF-088FDB1B62D9}"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19728CDC-120F-4002-9891-4172A76125CB}" type="slidenum">
              <a:rPr lang="en-US" smtClean="0"/>
              <a:pPr>
                <a:defRPr/>
              </a:pPr>
              <a:t>16</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1270" name="Rectangle 3"/>
          <p:cNvSpPr>
            <a:spLocks noChangeArrowheads="1"/>
          </p:cNvSpPr>
          <p:nvPr/>
        </p:nvSpPr>
        <p:spPr bwMode="auto">
          <a:xfrm>
            <a:off x="457200" y="1524000"/>
            <a:ext cx="8001000" cy="48768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The manual evolved from systems for collecting census and psychiatric hospital statistics, and from a manual developed by the US Army, and was dramatically revised in 1980 (DSM III). </a:t>
            </a:r>
          </a:p>
          <a:p>
            <a:pPr marL="812800" indent="-812800">
              <a:spcBef>
                <a:spcPts val="1200"/>
              </a:spcBef>
              <a:buFont typeface="Arial" charset="0"/>
              <a:buChar char="•"/>
            </a:pPr>
            <a:r>
              <a:rPr lang="en-US" sz="2400" b="1" dirty="0">
                <a:solidFill>
                  <a:srgbClr val="0070C0"/>
                </a:solidFill>
              </a:rPr>
              <a:t>DSM-III-R (Diagnostic Statistical Manuel III Revised in 1987), DSM-IV (published in 1994 including 297 disorders in 886 pages), DSM IV-TR (Text Revision, 2000) </a:t>
            </a:r>
            <a:endParaRPr lang="en-US" sz="2400" b="1" dirty="0" smtClean="0">
              <a:solidFill>
                <a:srgbClr val="0070C0"/>
              </a:solidFill>
            </a:endParaRPr>
          </a:p>
          <a:p>
            <a:pPr marL="812800" indent="-812800">
              <a:spcBef>
                <a:spcPts val="1200"/>
              </a:spcBef>
              <a:buFont typeface="Arial" charset="0"/>
              <a:buChar char="•"/>
            </a:pPr>
            <a:r>
              <a:rPr lang="en-US" sz="2400" b="1" dirty="0" smtClean="0">
                <a:solidFill>
                  <a:srgbClr val="0070C0"/>
                </a:solidFill>
              </a:rPr>
              <a:t>DSM </a:t>
            </a:r>
            <a:r>
              <a:rPr lang="en-US" sz="2400" b="1" dirty="0">
                <a:solidFill>
                  <a:srgbClr val="0070C0"/>
                </a:solidFill>
              </a:rPr>
              <a:t>V </a:t>
            </a:r>
            <a:r>
              <a:rPr lang="en-US" sz="2400" b="1" dirty="0" smtClean="0">
                <a:solidFill>
                  <a:srgbClr val="0070C0"/>
                </a:solidFill>
              </a:rPr>
              <a:t>published </a:t>
            </a:r>
            <a:r>
              <a:rPr lang="en-US" sz="2400" b="1" dirty="0">
                <a:solidFill>
                  <a:srgbClr val="0070C0"/>
                </a:solidFill>
              </a:rPr>
              <a:t>in </a:t>
            </a:r>
            <a:r>
              <a:rPr lang="en-US" sz="2400" b="1" dirty="0" smtClean="0">
                <a:solidFill>
                  <a:srgbClr val="0070C0"/>
                </a:solidFill>
              </a:rPr>
              <a:t>2013 is in the current use. It has incorporated ICD 10 classification (coding) in its classification.</a:t>
            </a:r>
            <a:endParaRPr lang="en-US" sz="2400" b="1" dirty="0">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0"/>
            <a:ext cx="9144000" cy="838200"/>
          </a:xfrm>
          <a:prstGeom prst="rect">
            <a:avLst/>
          </a:prstGeom>
          <a:noFill/>
          <a:ln w="9525">
            <a:noFill/>
            <a:miter lim="800000"/>
            <a:headEnd/>
            <a:tailEnd/>
          </a:ln>
        </p:spPr>
        <p:txBody>
          <a:bodyPr anchor="ctr"/>
          <a:lstStyle/>
          <a:p>
            <a:pPr algn="ctr"/>
            <a:r>
              <a:rPr lang="en-US" sz="3200" b="1" dirty="0" smtClean="0">
                <a:solidFill>
                  <a:srgbClr val="FF33CC"/>
                </a:solidFill>
              </a:rPr>
              <a:t>DSM5 classification</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B1941DE7-5291-4F8D-BFFF-088FDB1B62D9}"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19728CDC-120F-4002-9891-4172A76125CB}" type="slidenum">
              <a:rPr lang="en-US" smtClean="0"/>
              <a:pPr>
                <a:defRPr/>
              </a:pPr>
              <a:t>17</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1270" name="Rectangle 3"/>
          <p:cNvSpPr>
            <a:spLocks noChangeArrowheads="1"/>
          </p:cNvSpPr>
          <p:nvPr/>
        </p:nvSpPr>
        <p:spPr bwMode="auto">
          <a:xfrm>
            <a:off x="457200" y="914400"/>
            <a:ext cx="8001000" cy="5486400"/>
          </a:xfrm>
          <a:prstGeom prst="rect">
            <a:avLst/>
          </a:prstGeom>
          <a:noFill/>
          <a:ln w="9525">
            <a:noFill/>
            <a:miter lim="800000"/>
            <a:headEnd/>
            <a:tailEnd/>
          </a:ln>
        </p:spPr>
        <p:txBody>
          <a:bodyPr/>
          <a:lstStyle/>
          <a:p>
            <a:pPr marL="812800" indent="-812800">
              <a:spcBef>
                <a:spcPts val="1200"/>
              </a:spcBef>
            </a:pPr>
            <a:r>
              <a:rPr lang="en-US" sz="2400" b="1" dirty="0" smtClean="0">
                <a:solidFill>
                  <a:srgbClr val="0070C0"/>
                </a:solidFill>
              </a:rPr>
              <a:t>1.	</a:t>
            </a:r>
            <a:r>
              <a:rPr lang="en-US" sz="2400" b="1" dirty="0" err="1" smtClean="0">
                <a:solidFill>
                  <a:srgbClr val="0070C0"/>
                </a:solidFill>
              </a:rPr>
              <a:t>Neuro</a:t>
            </a:r>
            <a:r>
              <a:rPr lang="en-US" sz="2400" b="1" dirty="0" smtClean="0">
                <a:solidFill>
                  <a:srgbClr val="0070C0"/>
                </a:solidFill>
              </a:rPr>
              <a:t> developmental Disorders (DSM5, p.31) </a:t>
            </a:r>
          </a:p>
          <a:p>
            <a:pPr marL="812800" indent="-812800">
              <a:spcBef>
                <a:spcPts val="1200"/>
              </a:spcBef>
            </a:pPr>
            <a:r>
              <a:rPr lang="en-US" sz="2400" b="1" dirty="0" smtClean="0">
                <a:solidFill>
                  <a:srgbClr val="0070C0"/>
                </a:solidFill>
              </a:rPr>
              <a:t>2.	Schizophrenia Spectrum and Other Psychotic Disorders (87) </a:t>
            </a:r>
          </a:p>
          <a:p>
            <a:pPr marL="812800" indent="-812800">
              <a:spcBef>
                <a:spcPts val="1200"/>
              </a:spcBef>
            </a:pPr>
            <a:r>
              <a:rPr lang="en-US" sz="2400" b="1" dirty="0" smtClean="0">
                <a:solidFill>
                  <a:srgbClr val="0070C0"/>
                </a:solidFill>
              </a:rPr>
              <a:t>3.	Bipolar and Related Disorders (123) </a:t>
            </a:r>
          </a:p>
          <a:p>
            <a:pPr marL="812800" indent="-812800">
              <a:spcBef>
                <a:spcPts val="1200"/>
              </a:spcBef>
            </a:pPr>
            <a:r>
              <a:rPr lang="en-US" sz="2400" b="1" dirty="0" smtClean="0">
                <a:solidFill>
                  <a:srgbClr val="0070C0"/>
                </a:solidFill>
              </a:rPr>
              <a:t>4.	Depressive Disorders (155) </a:t>
            </a:r>
          </a:p>
          <a:p>
            <a:pPr marL="812800" indent="-812800">
              <a:spcBef>
                <a:spcPts val="1200"/>
              </a:spcBef>
            </a:pPr>
            <a:r>
              <a:rPr lang="en-US" sz="2400" b="1" dirty="0" smtClean="0">
                <a:solidFill>
                  <a:srgbClr val="0070C0"/>
                </a:solidFill>
              </a:rPr>
              <a:t>5.	Anxiety Disorders (189) </a:t>
            </a:r>
          </a:p>
          <a:p>
            <a:pPr marL="812800" indent="-812800">
              <a:spcBef>
                <a:spcPts val="1200"/>
              </a:spcBef>
            </a:pPr>
            <a:r>
              <a:rPr lang="en-US" sz="2400" b="1" dirty="0" smtClean="0">
                <a:solidFill>
                  <a:srgbClr val="0070C0"/>
                </a:solidFill>
              </a:rPr>
              <a:t>6.	Obsessive-Compulsive and Related Disorders (235) </a:t>
            </a:r>
          </a:p>
          <a:p>
            <a:pPr marL="812800" indent="-812800">
              <a:spcBef>
                <a:spcPts val="1200"/>
              </a:spcBef>
            </a:pPr>
            <a:r>
              <a:rPr lang="en-US" sz="2400" b="1" dirty="0" smtClean="0">
                <a:solidFill>
                  <a:srgbClr val="0070C0"/>
                </a:solidFill>
              </a:rPr>
              <a:t>7.	Trauma- and Stressor-Related Disorders (265) </a:t>
            </a:r>
          </a:p>
        </p:txBody>
      </p:sp>
    </p:spTree>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0"/>
            <a:ext cx="9144000" cy="838200"/>
          </a:xfrm>
          <a:prstGeom prst="rect">
            <a:avLst/>
          </a:prstGeom>
          <a:noFill/>
          <a:ln w="9525">
            <a:noFill/>
            <a:miter lim="800000"/>
            <a:headEnd/>
            <a:tailEnd/>
          </a:ln>
        </p:spPr>
        <p:txBody>
          <a:bodyPr anchor="ctr"/>
          <a:lstStyle/>
          <a:p>
            <a:pPr algn="ctr"/>
            <a:r>
              <a:rPr lang="en-US" sz="3200" b="1" dirty="0" smtClean="0">
                <a:solidFill>
                  <a:srgbClr val="FF33CC"/>
                </a:solidFill>
              </a:rPr>
              <a:t>DSM5 classification</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B1941DE7-5291-4F8D-BFFF-088FDB1B62D9}"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19728CDC-120F-4002-9891-4172A76125CB}" type="slidenum">
              <a:rPr lang="en-US" smtClean="0"/>
              <a:pPr>
                <a:defRPr/>
              </a:pPr>
              <a:t>18</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1270" name="Rectangle 3"/>
          <p:cNvSpPr>
            <a:spLocks noChangeArrowheads="1"/>
          </p:cNvSpPr>
          <p:nvPr/>
        </p:nvSpPr>
        <p:spPr bwMode="auto">
          <a:xfrm>
            <a:off x="457200" y="914400"/>
            <a:ext cx="8001000" cy="5486400"/>
          </a:xfrm>
          <a:prstGeom prst="rect">
            <a:avLst/>
          </a:prstGeom>
          <a:noFill/>
          <a:ln w="9525">
            <a:noFill/>
            <a:miter lim="800000"/>
            <a:headEnd/>
            <a:tailEnd/>
          </a:ln>
        </p:spPr>
        <p:txBody>
          <a:bodyPr/>
          <a:lstStyle/>
          <a:p>
            <a:pPr marL="812800" indent="-812800">
              <a:spcBef>
                <a:spcPts val="1200"/>
              </a:spcBef>
            </a:pPr>
            <a:r>
              <a:rPr lang="en-US" sz="2400" b="1" dirty="0" smtClean="0">
                <a:solidFill>
                  <a:srgbClr val="0070C0"/>
                </a:solidFill>
              </a:rPr>
              <a:t>8.	Dissociative Disorders (291) </a:t>
            </a:r>
          </a:p>
          <a:p>
            <a:pPr marL="812800" indent="-812800">
              <a:spcBef>
                <a:spcPts val="1200"/>
              </a:spcBef>
            </a:pPr>
            <a:r>
              <a:rPr lang="en-US" sz="2400" b="1" dirty="0" smtClean="0">
                <a:solidFill>
                  <a:srgbClr val="0070C0"/>
                </a:solidFill>
              </a:rPr>
              <a:t>9.	Somatic Symptom and Related Disorders (309) </a:t>
            </a:r>
          </a:p>
          <a:p>
            <a:pPr marL="812800" indent="-812800">
              <a:spcBef>
                <a:spcPts val="1200"/>
              </a:spcBef>
            </a:pPr>
            <a:r>
              <a:rPr lang="en-US" sz="2400" b="1" dirty="0" smtClean="0">
                <a:solidFill>
                  <a:srgbClr val="0070C0"/>
                </a:solidFill>
              </a:rPr>
              <a:t>10.	Feeding and Eating Disorders (329) </a:t>
            </a:r>
          </a:p>
          <a:p>
            <a:pPr marL="812800" indent="-812800">
              <a:spcBef>
                <a:spcPts val="1200"/>
              </a:spcBef>
            </a:pPr>
            <a:r>
              <a:rPr lang="en-US" sz="2400" b="1" dirty="0" smtClean="0">
                <a:solidFill>
                  <a:srgbClr val="0070C0"/>
                </a:solidFill>
              </a:rPr>
              <a:t>11.	Elimination Disorders (355) </a:t>
            </a:r>
          </a:p>
          <a:p>
            <a:pPr marL="812800" indent="-812800">
              <a:spcBef>
                <a:spcPts val="1200"/>
              </a:spcBef>
            </a:pPr>
            <a:r>
              <a:rPr lang="en-US" sz="2400" b="1" dirty="0" smtClean="0">
                <a:solidFill>
                  <a:srgbClr val="0070C0"/>
                </a:solidFill>
              </a:rPr>
              <a:t>12.	Sleep-Wake Disorders (361) </a:t>
            </a:r>
          </a:p>
          <a:p>
            <a:pPr marL="812800" indent="-812800">
              <a:spcBef>
                <a:spcPts val="1200"/>
              </a:spcBef>
            </a:pPr>
            <a:r>
              <a:rPr lang="en-US" sz="2400" b="1" dirty="0" smtClean="0">
                <a:solidFill>
                  <a:srgbClr val="0070C0"/>
                </a:solidFill>
              </a:rPr>
              <a:t>13.	Sexual Dysfunctions (423) </a:t>
            </a:r>
          </a:p>
          <a:p>
            <a:pPr marL="812800" indent="-812800">
              <a:spcBef>
                <a:spcPts val="1200"/>
              </a:spcBef>
            </a:pPr>
            <a:r>
              <a:rPr lang="en-US" sz="2400" b="1" dirty="0" smtClean="0">
                <a:solidFill>
                  <a:srgbClr val="0070C0"/>
                </a:solidFill>
              </a:rPr>
              <a:t>14.	Gender </a:t>
            </a:r>
            <a:r>
              <a:rPr lang="en-US" sz="2400" b="1" dirty="0" err="1" smtClean="0">
                <a:solidFill>
                  <a:srgbClr val="0070C0"/>
                </a:solidFill>
              </a:rPr>
              <a:t>Dysphoria</a:t>
            </a:r>
            <a:r>
              <a:rPr lang="en-US" sz="2400" b="1" dirty="0" smtClean="0">
                <a:solidFill>
                  <a:srgbClr val="0070C0"/>
                </a:solidFill>
              </a:rPr>
              <a:t> (451) </a:t>
            </a:r>
          </a:p>
          <a:p>
            <a:pPr marL="812800" indent="-812800">
              <a:spcBef>
                <a:spcPts val="1200"/>
              </a:spcBef>
            </a:pPr>
            <a:r>
              <a:rPr lang="en-US" sz="2400" b="1" dirty="0" smtClean="0">
                <a:solidFill>
                  <a:srgbClr val="0070C0"/>
                </a:solidFill>
              </a:rPr>
              <a:t>15.	Disruptive, Impulse-Control, and Conduct Disorders (461) </a:t>
            </a:r>
          </a:p>
        </p:txBody>
      </p:sp>
    </p:spTree>
  </p:cSld>
  <p:clrMapOvr>
    <a:masterClrMapping/>
  </p:clrMapOvr>
  <p:transition spd="slow">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0"/>
            <a:ext cx="9144000" cy="838200"/>
          </a:xfrm>
          <a:prstGeom prst="rect">
            <a:avLst/>
          </a:prstGeom>
          <a:noFill/>
          <a:ln w="9525">
            <a:noFill/>
            <a:miter lim="800000"/>
            <a:headEnd/>
            <a:tailEnd/>
          </a:ln>
        </p:spPr>
        <p:txBody>
          <a:bodyPr anchor="ctr"/>
          <a:lstStyle/>
          <a:p>
            <a:pPr algn="ctr"/>
            <a:r>
              <a:rPr lang="en-US" sz="3200" b="1" dirty="0" smtClean="0">
                <a:solidFill>
                  <a:srgbClr val="FF33CC"/>
                </a:solidFill>
              </a:rPr>
              <a:t>DSM5 classification</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B1941DE7-5291-4F8D-BFFF-088FDB1B62D9}"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19728CDC-120F-4002-9891-4172A76125CB}" type="slidenum">
              <a:rPr lang="en-US" smtClean="0"/>
              <a:pPr>
                <a:defRPr/>
              </a:pPr>
              <a:t>19</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1270" name="Rectangle 3"/>
          <p:cNvSpPr>
            <a:spLocks noChangeArrowheads="1"/>
          </p:cNvSpPr>
          <p:nvPr/>
        </p:nvSpPr>
        <p:spPr bwMode="auto">
          <a:xfrm>
            <a:off x="457200" y="914400"/>
            <a:ext cx="8001000" cy="5486400"/>
          </a:xfrm>
          <a:prstGeom prst="rect">
            <a:avLst/>
          </a:prstGeom>
          <a:noFill/>
          <a:ln w="9525">
            <a:noFill/>
            <a:miter lim="800000"/>
            <a:headEnd/>
            <a:tailEnd/>
          </a:ln>
        </p:spPr>
        <p:txBody>
          <a:bodyPr/>
          <a:lstStyle/>
          <a:p>
            <a:pPr marL="812800" indent="-812800">
              <a:spcBef>
                <a:spcPts val="1200"/>
              </a:spcBef>
            </a:pPr>
            <a:r>
              <a:rPr lang="en-US" sz="2400" b="1" dirty="0" smtClean="0">
                <a:solidFill>
                  <a:srgbClr val="0070C0"/>
                </a:solidFill>
              </a:rPr>
              <a:t>16.	Substance-Related and Addictive Disorders (481) </a:t>
            </a:r>
          </a:p>
          <a:p>
            <a:pPr marL="812800" indent="-812800">
              <a:spcBef>
                <a:spcPts val="1200"/>
              </a:spcBef>
            </a:pPr>
            <a:r>
              <a:rPr lang="en-US" sz="2400" b="1" dirty="0" smtClean="0">
                <a:solidFill>
                  <a:srgbClr val="0070C0"/>
                </a:solidFill>
              </a:rPr>
              <a:t>17.	</a:t>
            </a:r>
            <a:r>
              <a:rPr lang="en-US" sz="2400" b="1" dirty="0" err="1" smtClean="0">
                <a:solidFill>
                  <a:srgbClr val="0070C0"/>
                </a:solidFill>
              </a:rPr>
              <a:t>Neurocognitive</a:t>
            </a:r>
            <a:r>
              <a:rPr lang="en-US" sz="2400" b="1" dirty="0" smtClean="0">
                <a:solidFill>
                  <a:srgbClr val="0070C0"/>
                </a:solidFill>
              </a:rPr>
              <a:t> Disorders (591) </a:t>
            </a:r>
          </a:p>
          <a:p>
            <a:pPr marL="812800" indent="-812800">
              <a:spcBef>
                <a:spcPts val="1200"/>
              </a:spcBef>
            </a:pPr>
            <a:r>
              <a:rPr lang="en-US" sz="2400" b="1" dirty="0" smtClean="0">
                <a:solidFill>
                  <a:srgbClr val="0070C0"/>
                </a:solidFill>
              </a:rPr>
              <a:t>18.	Personality Disorders (645) </a:t>
            </a:r>
          </a:p>
          <a:p>
            <a:pPr marL="812800" indent="-812800">
              <a:spcBef>
                <a:spcPts val="1200"/>
              </a:spcBef>
            </a:pPr>
            <a:r>
              <a:rPr lang="en-US" sz="2400" b="1" dirty="0" smtClean="0">
                <a:solidFill>
                  <a:srgbClr val="0070C0"/>
                </a:solidFill>
              </a:rPr>
              <a:t>19.	</a:t>
            </a:r>
            <a:r>
              <a:rPr lang="en-US" sz="2400" b="1" dirty="0" err="1" smtClean="0">
                <a:solidFill>
                  <a:srgbClr val="0070C0"/>
                </a:solidFill>
              </a:rPr>
              <a:t>Paraphilic</a:t>
            </a:r>
            <a:r>
              <a:rPr lang="en-US" sz="2400" b="1" dirty="0" smtClean="0">
                <a:solidFill>
                  <a:srgbClr val="0070C0"/>
                </a:solidFill>
              </a:rPr>
              <a:t> Disorders (685) </a:t>
            </a:r>
          </a:p>
          <a:p>
            <a:pPr marL="812800" indent="-812800">
              <a:spcBef>
                <a:spcPts val="1200"/>
              </a:spcBef>
            </a:pPr>
            <a:r>
              <a:rPr lang="en-US" sz="2400" b="1" dirty="0" smtClean="0">
                <a:solidFill>
                  <a:srgbClr val="0070C0"/>
                </a:solidFill>
              </a:rPr>
              <a:t>20.	Other Mental Disorders (707) </a:t>
            </a:r>
          </a:p>
          <a:p>
            <a:pPr marL="812800" indent="-812800">
              <a:spcBef>
                <a:spcPts val="1200"/>
              </a:spcBef>
            </a:pPr>
            <a:r>
              <a:rPr lang="en-US" sz="2400" b="1" dirty="0" smtClean="0">
                <a:solidFill>
                  <a:srgbClr val="0070C0"/>
                </a:solidFill>
              </a:rPr>
              <a:t>21.	Medication-Induced Movement Disorders and Other Adverse Effects of Medication (709) </a:t>
            </a:r>
          </a:p>
          <a:p>
            <a:pPr marL="812800" indent="-812800">
              <a:spcBef>
                <a:spcPts val="1200"/>
              </a:spcBef>
            </a:pPr>
            <a:r>
              <a:rPr lang="en-US" sz="2400" b="1" dirty="0" smtClean="0">
                <a:solidFill>
                  <a:srgbClr val="0070C0"/>
                </a:solidFill>
              </a:rPr>
              <a:t>22.	Other Conditions That May Be a Focus of Clinical Attention (715)</a:t>
            </a:r>
          </a:p>
        </p:txBody>
      </p:sp>
    </p:spTree>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a:solidFill>
                  <a:srgbClr val="FF33CC"/>
                </a:solidFill>
              </a:rPr>
              <a:t>5</a:t>
            </a:r>
            <a:r>
              <a:rPr lang="en-US" sz="3200" b="1" dirty="0" smtClean="0">
                <a:solidFill>
                  <a:srgbClr val="FF33CC"/>
                </a:solidFill>
              </a:rPr>
              <a:t>.</a:t>
            </a:r>
            <a:r>
              <a:rPr lang="en-US" sz="3200" b="1" dirty="0">
                <a:solidFill>
                  <a:srgbClr val="FF33CC"/>
                </a:solidFill>
              </a:rPr>
              <a:t>	</a:t>
            </a:r>
            <a:r>
              <a:rPr lang="en-US" sz="3200" b="1" dirty="0" smtClean="0">
                <a:solidFill>
                  <a:srgbClr val="FF33CC"/>
                </a:solidFill>
              </a:rPr>
              <a:t>Problems of maladjustment in children, adults </a:t>
            </a:r>
            <a:r>
              <a:rPr lang="en-US" sz="3200" b="1" dirty="0">
                <a:solidFill>
                  <a:srgbClr val="FF33CC"/>
                </a:solidFill>
              </a:rPr>
              <a:t>and Intervention</a:t>
            </a:r>
          </a:p>
        </p:txBody>
      </p:sp>
      <p:sp>
        <p:nvSpPr>
          <p:cNvPr id="22531" name="Rectangle 3"/>
          <p:cNvSpPr>
            <a:spLocks noChangeArrowheads="1"/>
          </p:cNvSpPr>
          <p:nvPr/>
        </p:nvSpPr>
        <p:spPr bwMode="auto">
          <a:xfrm>
            <a:off x="1524000" y="2057400"/>
            <a:ext cx="6781800" cy="4343400"/>
          </a:xfrm>
          <a:prstGeom prst="rect">
            <a:avLst/>
          </a:prstGeom>
          <a:noFill/>
          <a:ln w="9525">
            <a:noFill/>
            <a:miter lim="800000"/>
            <a:headEnd/>
            <a:tailEnd/>
          </a:ln>
        </p:spPr>
        <p:txBody>
          <a:bodyPr/>
          <a:lstStyle/>
          <a:p>
            <a:pPr marL="812800" indent="-812800">
              <a:spcBef>
                <a:spcPts val="1200"/>
              </a:spcBef>
            </a:pPr>
            <a:r>
              <a:rPr lang="en-US" sz="3200" b="1" dirty="0">
                <a:solidFill>
                  <a:srgbClr val="0070C0"/>
                </a:solidFill>
              </a:rPr>
              <a:t>5</a:t>
            </a:r>
            <a:r>
              <a:rPr lang="en-US" sz="3200" b="1" dirty="0" smtClean="0">
                <a:solidFill>
                  <a:srgbClr val="0070C0"/>
                </a:solidFill>
              </a:rPr>
              <a:t>.1</a:t>
            </a:r>
            <a:r>
              <a:rPr lang="en-US" sz="3200" b="1" dirty="0">
                <a:solidFill>
                  <a:srgbClr val="0070C0"/>
                </a:solidFill>
              </a:rPr>
              <a:t>.	</a:t>
            </a:r>
            <a:r>
              <a:rPr lang="en-US" sz="3200" b="1" dirty="0" smtClean="0">
                <a:solidFill>
                  <a:srgbClr val="0070C0"/>
                </a:solidFill>
              </a:rPr>
              <a:t>Nature and types of problems</a:t>
            </a:r>
            <a:endParaRPr lang="en-US" sz="3200" b="1" dirty="0">
              <a:solidFill>
                <a:srgbClr val="0070C0"/>
              </a:solidFill>
            </a:endParaRPr>
          </a:p>
          <a:p>
            <a:pPr marL="812800" indent="-812800">
              <a:spcBef>
                <a:spcPts val="1200"/>
              </a:spcBef>
            </a:pPr>
            <a:r>
              <a:rPr lang="en-US" sz="3200" b="1" dirty="0" smtClean="0">
                <a:solidFill>
                  <a:srgbClr val="0070C0"/>
                </a:solidFill>
              </a:rPr>
              <a:t>5.2</a:t>
            </a:r>
            <a:r>
              <a:rPr lang="en-US" sz="3200" b="1" dirty="0">
                <a:solidFill>
                  <a:srgbClr val="0070C0"/>
                </a:solidFill>
              </a:rPr>
              <a:t>.	</a:t>
            </a:r>
            <a:r>
              <a:rPr lang="en-US" sz="3200" b="1" dirty="0" smtClean="0">
                <a:solidFill>
                  <a:srgbClr val="0070C0"/>
                </a:solidFill>
              </a:rPr>
              <a:t>Method and types of Interventions</a:t>
            </a:r>
            <a:endParaRPr lang="en-US" sz="3200" b="1" dirty="0">
              <a:solidFill>
                <a:srgbClr val="0070C0"/>
              </a:solidFill>
            </a:endParaRPr>
          </a:p>
        </p:txBody>
      </p:sp>
      <p:sp>
        <p:nvSpPr>
          <p:cNvPr id="4" name="Date Placeholder 3"/>
          <p:cNvSpPr>
            <a:spLocks noGrp="1"/>
          </p:cNvSpPr>
          <p:nvPr>
            <p:ph type="dt" sz="quarter" idx="10"/>
          </p:nvPr>
        </p:nvSpPr>
        <p:spPr/>
        <p:txBody>
          <a:bodyPr/>
          <a:lstStyle/>
          <a:p>
            <a:pPr>
              <a:defRPr/>
            </a:pPr>
            <a:fld id="{6A3D12FE-C37A-41D5-BF14-E498D4B801EC}" type="datetime9">
              <a:rPr lang="en-IN"/>
              <a:pPr>
                <a:defRPr/>
              </a:pPr>
              <a:t>13-11-2018 12:27:37</a:t>
            </a:fld>
            <a:endParaRPr lang="en-US"/>
          </a:p>
        </p:txBody>
      </p:sp>
      <p:sp>
        <p:nvSpPr>
          <p:cNvPr id="5" name="Slide Number Placeholder 4"/>
          <p:cNvSpPr>
            <a:spLocks noGrp="1"/>
          </p:cNvSpPr>
          <p:nvPr>
            <p:ph type="sldNum" sz="quarter" idx="12"/>
          </p:nvPr>
        </p:nvSpPr>
        <p:spPr/>
        <p:txBody>
          <a:bodyPr/>
          <a:lstStyle/>
          <a:p>
            <a:pPr>
              <a:defRPr/>
            </a:pPr>
            <a:fld id="{3A98BF4E-3537-4F50-9C65-8E71963CD9FE}" type="slidenum">
              <a:rPr lang="en-US" smtClean="0"/>
              <a:pPr>
                <a:defRPr/>
              </a:pPr>
              <a:t>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Tree>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Behavioural </a:t>
            </a:r>
            <a:r>
              <a:rPr lang="en-US" sz="3200" b="1" dirty="0">
                <a:solidFill>
                  <a:srgbClr val="FF33CC"/>
                </a:solidFill>
              </a:rPr>
              <a:t>problems in children</a:t>
            </a:r>
          </a:p>
        </p:txBody>
      </p:sp>
      <p:sp>
        <p:nvSpPr>
          <p:cNvPr id="4" name="Date Placeholder 3"/>
          <p:cNvSpPr>
            <a:spLocks noGrp="1"/>
          </p:cNvSpPr>
          <p:nvPr>
            <p:ph type="dt" sz="quarter" idx="10"/>
          </p:nvPr>
        </p:nvSpPr>
        <p:spPr/>
        <p:txBody>
          <a:bodyPr/>
          <a:lstStyle/>
          <a:p>
            <a:pPr>
              <a:defRPr/>
            </a:pPr>
            <a:fld id="{45278F3E-BAA9-4172-BB5C-09C742442433}"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86E52570-2DB7-4FE2-9806-2A9F8A60A7A7}" type="slidenum">
              <a:rPr lang="en-US" smtClean="0"/>
              <a:pPr>
                <a:defRPr/>
              </a:pPr>
              <a:t>20</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9462" name="Rectangle 3"/>
          <p:cNvSpPr>
            <a:spLocks noChangeArrowheads="1"/>
          </p:cNvSpPr>
          <p:nvPr/>
        </p:nvSpPr>
        <p:spPr bwMode="auto">
          <a:xfrm>
            <a:off x="533400" y="1676400"/>
            <a:ext cx="8153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Major behavioural problems in children (ICD 10th Rev. Disorders from 70–98) </a:t>
            </a:r>
          </a:p>
          <a:p>
            <a:pPr marL="812800" indent="-812800">
              <a:spcBef>
                <a:spcPts val="1200"/>
              </a:spcBef>
              <a:buFont typeface="Arial" charset="0"/>
              <a:buChar char="•"/>
            </a:pPr>
            <a:r>
              <a:rPr lang="en-US" sz="2400" b="1">
                <a:solidFill>
                  <a:srgbClr val="0070C0"/>
                </a:solidFill>
              </a:rPr>
              <a:t>F70-F79: Mental retardation (mild, moderate, severe, profound)</a:t>
            </a:r>
          </a:p>
          <a:p>
            <a:pPr marL="812800" indent="-812800">
              <a:spcBef>
                <a:spcPts val="1200"/>
              </a:spcBef>
              <a:buFont typeface="Arial" charset="0"/>
              <a:buChar char="•"/>
            </a:pPr>
            <a:r>
              <a:rPr lang="en-US" sz="2400" b="1">
                <a:solidFill>
                  <a:srgbClr val="0070C0"/>
                </a:solidFill>
              </a:rPr>
              <a:t>F80 Specific developmental disorders of speech and language</a:t>
            </a:r>
          </a:p>
          <a:p>
            <a:pPr marL="812800" indent="-812800">
              <a:spcBef>
                <a:spcPts val="1200"/>
              </a:spcBef>
              <a:buFont typeface="Arial" charset="0"/>
              <a:buChar char="•"/>
            </a:pPr>
            <a:r>
              <a:rPr lang="en-US" sz="2400" b="1">
                <a:solidFill>
                  <a:srgbClr val="0070C0"/>
                </a:solidFill>
              </a:rPr>
              <a:t>F81 Specific developmental disorders of scholastic skills</a:t>
            </a:r>
          </a:p>
          <a:p>
            <a:pPr marL="812800" indent="-812800">
              <a:spcBef>
                <a:spcPts val="1200"/>
              </a:spcBef>
              <a:buFont typeface="Arial" charset="0"/>
              <a:buChar char="•"/>
            </a:pPr>
            <a:r>
              <a:rPr lang="en-US" sz="2400" b="1">
                <a:solidFill>
                  <a:srgbClr val="0070C0"/>
                </a:solidFill>
              </a:rPr>
              <a:t>F82 Specific developmental disorder of motor function</a:t>
            </a:r>
          </a:p>
          <a:p>
            <a:pPr marL="812800" indent="-812800">
              <a:spcBef>
                <a:spcPts val="1200"/>
              </a:spcBef>
              <a:buFont typeface="Arial" charset="0"/>
              <a:buChar char="•"/>
            </a:pPr>
            <a:endParaRPr lang="en-US" sz="2400" b="1">
              <a:solidFill>
                <a:srgbClr val="0070C0"/>
              </a:solidFill>
            </a:endParaRPr>
          </a:p>
          <a:p>
            <a:pPr marL="812800" indent="-812800">
              <a:spcBef>
                <a:spcPts val="1200"/>
              </a:spcBef>
              <a:buFont typeface="Arial" charset="0"/>
              <a:buChar char="•"/>
            </a:pPr>
            <a:endParaRPr lang="en-US" sz="2400" b="1">
              <a:solidFill>
                <a:srgbClr val="800000"/>
              </a:solidFill>
            </a:endParaRPr>
          </a:p>
        </p:txBody>
      </p:sp>
    </p:spTree>
  </p:cSld>
  <p:clrMapOvr>
    <a:masterClrMapping/>
  </p:clrMapOvr>
  <p:transition spd="slow">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Behavioural </a:t>
            </a:r>
            <a:r>
              <a:rPr lang="en-US" sz="3200" b="1" dirty="0">
                <a:solidFill>
                  <a:srgbClr val="FF33CC"/>
                </a:solidFill>
              </a:rPr>
              <a:t>problems in children</a:t>
            </a:r>
          </a:p>
        </p:txBody>
      </p:sp>
      <p:sp>
        <p:nvSpPr>
          <p:cNvPr id="4" name="Date Placeholder 3"/>
          <p:cNvSpPr>
            <a:spLocks noGrp="1"/>
          </p:cNvSpPr>
          <p:nvPr>
            <p:ph type="dt" sz="quarter" idx="10"/>
          </p:nvPr>
        </p:nvSpPr>
        <p:spPr/>
        <p:txBody>
          <a:bodyPr/>
          <a:lstStyle/>
          <a:p>
            <a:pPr>
              <a:defRPr/>
            </a:pPr>
            <a:fld id="{B4F614EF-652A-4F78-B946-93B2A718B5D7}"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6B2ACEC5-883B-4BFC-B543-B376C30D8ABD}" type="slidenum">
              <a:rPr lang="en-US" smtClean="0"/>
              <a:pPr>
                <a:defRPr/>
              </a:pPr>
              <a:t>21</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048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Major behavioural problems in children (ICD 10th Rev. Disorders from 70–98) </a:t>
            </a:r>
          </a:p>
          <a:p>
            <a:pPr marL="812800" indent="-812800">
              <a:spcBef>
                <a:spcPts val="1200"/>
              </a:spcBef>
              <a:buFont typeface="Arial" charset="0"/>
              <a:buChar char="•"/>
            </a:pPr>
            <a:r>
              <a:rPr lang="en-US" sz="2400" b="1">
                <a:solidFill>
                  <a:srgbClr val="0070C0"/>
                </a:solidFill>
              </a:rPr>
              <a:t>F84 Pervasive developmental disorders (autism, Rett’s syndrome (only girls), Asperger’s syndrome mostly for boys)</a:t>
            </a:r>
          </a:p>
          <a:p>
            <a:pPr marL="812800" indent="-812800">
              <a:spcBef>
                <a:spcPts val="1200"/>
              </a:spcBef>
              <a:buFont typeface="Arial" charset="0"/>
              <a:buChar char="•"/>
            </a:pPr>
            <a:r>
              <a:rPr lang="en-US" sz="2400" b="1">
                <a:solidFill>
                  <a:srgbClr val="0070C0"/>
                </a:solidFill>
              </a:rPr>
              <a:t>F90 Hyperkinetic disorders</a:t>
            </a:r>
          </a:p>
          <a:p>
            <a:pPr marL="812800" indent="-812800">
              <a:spcBef>
                <a:spcPts val="1200"/>
              </a:spcBef>
              <a:buFont typeface="Arial" charset="0"/>
              <a:buChar char="•"/>
            </a:pPr>
            <a:r>
              <a:rPr lang="en-US" sz="2400" b="1">
                <a:solidFill>
                  <a:srgbClr val="0070C0"/>
                </a:solidFill>
              </a:rPr>
              <a:t>F91 Conduct disorders (unsocialised, defiance, etc.)</a:t>
            </a:r>
          </a:p>
          <a:p>
            <a:pPr marL="812800" indent="-812800">
              <a:spcBef>
                <a:spcPts val="1200"/>
              </a:spcBef>
              <a:buFont typeface="Arial" charset="0"/>
              <a:buChar char="•"/>
            </a:pPr>
            <a:r>
              <a:rPr lang="en-US" sz="2400" b="1">
                <a:solidFill>
                  <a:srgbClr val="0070C0"/>
                </a:solidFill>
              </a:rPr>
              <a:t>F92 Mixed disorders of conduct and emotions (depression)</a:t>
            </a:r>
          </a:p>
          <a:p>
            <a:pPr marL="812800" indent="-812800">
              <a:spcBef>
                <a:spcPts val="1200"/>
              </a:spcBef>
              <a:buFont typeface="Arial" charset="0"/>
              <a:buChar char="•"/>
            </a:pPr>
            <a:endParaRPr lang="en-US" sz="2400" b="1">
              <a:solidFill>
                <a:srgbClr val="0070C0"/>
              </a:solidFill>
            </a:endParaRPr>
          </a:p>
          <a:p>
            <a:pPr marL="812800" indent="-812800">
              <a:spcBef>
                <a:spcPts val="1200"/>
              </a:spcBef>
              <a:buFont typeface="Arial" charset="0"/>
              <a:buChar char="•"/>
            </a:pPr>
            <a:endParaRPr lang="en-US" sz="2400" b="1">
              <a:solidFill>
                <a:srgbClr val="800000"/>
              </a:solidFill>
            </a:endParaRPr>
          </a:p>
        </p:txBody>
      </p:sp>
    </p:spTree>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Behavioural </a:t>
            </a:r>
            <a:r>
              <a:rPr lang="en-US" sz="3200" b="1" dirty="0">
                <a:solidFill>
                  <a:srgbClr val="FF33CC"/>
                </a:solidFill>
              </a:rPr>
              <a:t>problems in children</a:t>
            </a:r>
          </a:p>
        </p:txBody>
      </p:sp>
      <p:sp>
        <p:nvSpPr>
          <p:cNvPr id="4" name="Date Placeholder 3"/>
          <p:cNvSpPr>
            <a:spLocks noGrp="1"/>
          </p:cNvSpPr>
          <p:nvPr>
            <p:ph type="dt" sz="quarter" idx="10"/>
          </p:nvPr>
        </p:nvSpPr>
        <p:spPr/>
        <p:txBody>
          <a:bodyPr/>
          <a:lstStyle/>
          <a:p>
            <a:pPr>
              <a:defRPr/>
            </a:pPr>
            <a:fld id="{31A7BB9D-A8CC-4F02-8163-DA87E798543F}"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2A86E9B3-126F-4592-A67A-D667C1127EA3}" type="slidenum">
              <a:rPr lang="en-US" smtClean="0"/>
              <a:pPr>
                <a:defRPr/>
              </a:pPr>
              <a:t>22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151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Major behavioural problems in children (ICD 10th Rev. Disorders from 70–98) </a:t>
            </a:r>
          </a:p>
          <a:p>
            <a:pPr marL="812800" indent="-812800">
              <a:spcBef>
                <a:spcPts val="1200"/>
              </a:spcBef>
              <a:buFont typeface="Arial" charset="0"/>
              <a:buChar char="•"/>
            </a:pPr>
            <a:r>
              <a:rPr lang="en-US" sz="2400" b="1">
                <a:solidFill>
                  <a:srgbClr val="0070C0"/>
                </a:solidFill>
              </a:rPr>
              <a:t>F93 Emotional disorders with onset specific to childhood (separation anxiety, phobia, social anxiety, sibling rivalry)</a:t>
            </a:r>
          </a:p>
          <a:p>
            <a:pPr marL="812800" indent="-812800">
              <a:spcBef>
                <a:spcPts val="1200"/>
              </a:spcBef>
              <a:buFont typeface="Arial" charset="0"/>
              <a:buChar char="•"/>
            </a:pPr>
            <a:r>
              <a:rPr lang="en-US" sz="2400" b="1">
                <a:solidFill>
                  <a:srgbClr val="0070C0"/>
                </a:solidFill>
              </a:rPr>
              <a:t>F94 Disorders of social functioning with onset specific to childhood and adolescence (mutism, reactive attachment – indifference and defiance to care givers, disinhibited attachment – indiscriminate clinging and friendliness) </a:t>
            </a:r>
          </a:p>
          <a:p>
            <a:pPr marL="812800" indent="-812800">
              <a:spcBef>
                <a:spcPts val="1200"/>
              </a:spcBef>
            </a:pPr>
            <a:endParaRPr lang="en-US" sz="2400" b="1">
              <a:solidFill>
                <a:srgbClr val="0070C0"/>
              </a:solidFill>
            </a:endParaRPr>
          </a:p>
          <a:p>
            <a:pPr marL="812800" indent="-812800">
              <a:spcBef>
                <a:spcPts val="1200"/>
              </a:spcBef>
              <a:buFont typeface="Arial" charset="0"/>
              <a:buChar char="•"/>
            </a:pPr>
            <a:endParaRPr lang="en-US" sz="2400" b="1">
              <a:solidFill>
                <a:srgbClr val="800000"/>
              </a:solidFill>
            </a:endParaRPr>
          </a:p>
        </p:txBody>
      </p:sp>
    </p:spTree>
  </p:cSld>
  <p:clrMapOvr>
    <a:masterClrMapping/>
  </p:clrMapOvr>
  <p:transition spd="slow">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Behavioural </a:t>
            </a:r>
            <a:r>
              <a:rPr lang="en-US" sz="3200" b="1" dirty="0">
                <a:solidFill>
                  <a:srgbClr val="FF33CC"/>
                </a:solidFill>
              </a:rPr>
              <a:t>problems in children</a:t>
            </a:r>
          </a:p>
        </p:txBody>
      </p:sp>
      <p:sp>
        <p:nvSpPr>
          <p:cNvPr id="4" name="Date Placeholder 3"/>
          <p:cNvSpPr>
            <a:spLocks noGrp="1"/>
          </p:cNvSpPr>
          <p:nvPr>
            <p:ph type="dt" sz="quarter" idx="10"/>
          </p:nvPr>
        </p:nvSpPr>
        <p:spPr/>
        <p:txBody>
          <a:bodyPr/>
          <a:lstStyle/>
          <a:p>
            <a:pPr>
              <a:defRPr/>
            </a:pPr>
            <a:fld id="{17C776C9-9FAA-4BA3-AE98-2AEFEE4A9EB5}"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1B99B33D-940A-4D90-86C8-0881D6995AA4}" type="slidenum">
              <a:rPr lang="en-US" smtClean="0"/>
              <a:pPr>
                <a:defRPr/>
              </a:pPr>
              <a:t>23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253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Major behavioural problems in children (ICD 10th Rev. Disorders from 70–98) </a:t>
            </a:r>
          </a:p>
          <a:p>
            <a:pPr marL="812800" indent="-812800">
              <a:spcBef>
                <a:spcPts val="1200"/>
              </a:spcBef>
              <a:buFont typeface="Arial" charset="0"/>
              <a:buChar char="•"/>
            </a:pPr>
            <a:r>
              <a:rPr lang="en-US" sz="2400" b="1">
                <a:solidFill>
                  <a:srgbClr val="0070C0"/>
                </a:solidFill>
              </a:rPr>
              <a:t>F95 Tic disorders (chronic motor, vocal tic)</a:t>
            </a:r>
          </a:p>
          <a:p>
            <a:pPr marL="812800" indent="-812800">
              <a:spcBef>
                <a:spcPts val="1200"/>
              </a:spcBef>
              <a:buFont typeface="Arial" charset="0"/>
              <a:buChar char="•"/>
            </a:pPr>
            <a:r>
              <a:rPr lang="en-US" sz="2400" b="1">
                <a:solidFill>
                  <a:srgbClr val="0070C0"/>
                </a:solidFill>
              </a:rPr>
              <a:t>F98 Other behavioural and emotional disorders with onset usually occurring in childhood and adolescence (enuresis – urination disorder, encopresis – bowl disorder, feeding disorder – resistance to eat, pica – eating non nutrient articles, stuttering - stammering, cluttering – quick speech, stereotyped movement)</a:t>
            </a:r>
          </a:p>
          <a:p>
            <a:pPr marL="812800" indent="-812800">
              <a:spcBef>
                <a:spcPts val="1200"/>
              </a:spcBef>
              <a:buFont typeface="Arial" charset="0"/>
              <a:buChar char="•"/>
            </a:pPr>
            <a:endParaRPr lang="en-US" sz="2400" b="1">
              <a:solidFill>
                <a:srgbClr val="800000"/>
              </a:solidFill>
            </a:endParaRPr>
          </a:p>
        </p:txBody>
      </p:sp>
    </p:spTree>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5.2.	Method and types of Interventions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04E8D30B-7881-4B38-8C3B-4777D176F959}"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09A2AE1E-B644-485A-92FF-C7DC1D9B28B7}" type="slidenum">
              <a:rPr lang="en-US" smtClean="0"/>
              <a:pPr>
                <a:defRPr/>
              </a:pPr>
              <a:t>24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88070" name="Rectangle 3"/>
          <p:cNvSpPr>
            <a:spLocks noChangeArrowheads="1"/>
          </p:cNvSpPr>
          <p:nvPr/>
        </p:nvSpPr>
        <p:spPr bwMode="auto">
          <a:xfrm>
            <a:off x="609600" y="1676400"/>
            <a:ext cx="7924800" cy="4724400"/>
          </a:xfrm>
          <a:prstGeom prst="rect">
            <a:avLst/>
          </a:prstGeom>
          <a:noFill/>
          <a:ln w="9525">
            <a:noFill/>
            <a:miter lim="800000"/>
            <a:headEnd/>
            <a:tailEnd/>
          </a:ln>
        </p:spPr>
        <p:txBody>
          <a:bodyPr/>
          <a:lstStyle/>
          <a:p>
            <a:pPr marL="812800" indent="-812800">
              <a:spcBef>
                <a:spcPts val="1200"/>
              </a:spcBef>
            </a:pPr>
            <a:r>
              <a:rPr lang="en-US" sz="2400" b="1" i="1" dirty="0">
                <a:solidFill>
                  <a:srgbClr val="7030A0"/>
                </a:solidFill>
              </a:rPr>
              <a:t>What are the major approaches in psychotherapy?</a:t>
            </a:r>
          </a:p>
          <a:p>
            <a:pPr marL="812800" indent="-812800">
              <a:spcBef>
                <a:spcPts val="1200"/>
              </a:spcBef>
              <a:buFont typeface="Arial" charset="0"/>
              <a:buChar char="•"/>
            </a:pPr>
            <a:r>
              <a:rPr lang="en-US" sz="2400" b="1" dirty="0">
                <a:solidFill>
                  <a:srgbClr val="0070C0"/>
                </a:solidFill>
              </a:rPr>
              <a:t>Psychoanalysis (Sigmund Freud, Adler, Erik Erikson</a:t>
            </a:r>
            <a:r>
              <a:rPr lang="en-US" sz="2400" b="1" dirty="0" smtClean="0">
                <a:solidFill>
                  <a:srgbClr val="0070C0"/>
                </a:solidFill>
              </a:rPr>
              <a:t>): free association, dream analysis, id-super ego balancing by ego, defense mechanism</a:t>
            </a:r>
            <a:endParaRPr lang="en-US" sz="2400" b="1" dirty="0">
              <a:solidFill>
                <a:srgbClr val="0070C0"/>
              </a:solidFill>
            </a:endParaRPr>
          </a:p>
          <a:p>
            <a:pPr marL="812800" indent="-812800">
              <a:spcBef>
                <a:spcPts val="1200"/>
              </a:spcBef>
              <a:buFont typeface="Arial" charset="0"/>
              <a:buChar char="•"/>
            </a:pPr>
            <a:r>
              <a:rPr lang="en-US" sz="2400" b="1" dirty="0">
                <a:solidFill>
                  <a:srgbClr val="0070C0"/>
                </a:solidFill>
              </a:rPr>
              <a:t>Client </a:t>
            </a:r>
            <a:r>
              <a:rPr lang="en-US" sz="2400" b="1" dirty="0" err="1">
                <a:solidFill>
                  <a:srgbClr val="0070C0"/>
                </a:solidFill>
              </a:rPr>
              <a:t>centred</a:t>
            </a:r>
            <a:r>
              <a:rPr lang="en-US" sz="2400" b="1" dirty="0">
                <a:solidFill>
                  <a:srgbClr val="0070C0"/>
                </a:solidFill>
              </a:rPr>
              <a:t> or humanistic (Rogers, Maslow)</a:t>
            </a:r>
          </a:p>
          <a:p>
            <a:pPr marL="812800" indent="-812800">
              <a:spcBef>
                <a:spcPts val="1200"/>
              </a:spcBef>
              <a:buFont typeface="Arial" charset="0"/>
              <a:buChar char="•"/>
            </a:pPr>
            <a:r>
              <a:rPr lang="en-US" sz="2400" b="1" dirty="0">
                <a:solidFill>
                  <a:srgbClr val="0070C0"/>
                </a:solidFill>
              </a:rPr>
              <a:t>Transactional Analysis (Decontamination of client’s Adult ego state; De-confusing the Child ego state and developing an internal nurturing parent; integration of new decisions  and experimenting with new ways of being</a:t>
            </a:r>
          </a:p>
        </p:txBody>
      </p:sp>
    </p:spTree>
  </p:cSld>
  <p:clrMapOvr>
    <a:masterClrMapping/>
  </p:clrMapOvr>
  <p:transition spd="slow">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5.2.	Method and types of Interventions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E043821C-2A2A-46F6-B0F8-FD2C351ADC2F}"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775D541C-90ED-4A02-A8E6-329C3984D516}" type="slidenum">
              <a:rPr lang="en-US" smtClean="0"/>
              <a:pPr>
                <a:defRPr/>
              </a:pPr>
              <a:t>25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89094" name="Rectangle 3"/>
          <p:cNvSpPr>
            <a:spLocks noChangeArrowheads="1"/>
          </p:cNvSpPr>
          <p:nvPr/>
        </p:nvSpPr>
        <p:spPr bwMode="auto">
          <a:xfrm>
            <a:off x="609600" y="1676400"/>
            <a:ext cx="79248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Rational Emotive Behaviour Therapy (Albert Ellis)</a:t>
            </a:r>
          </a:p>
          <a:p>
            <a:pPr marL="812800" indent="-812800">
              <a:spcBef>
                <a:spcPts val="1200"/>
              </a:spcBef>
              <a:buFont typeface="Arial" charset="0"/>
              <a:buChar char="•"/>
            </a:pPr>
            <a:r>
              <a:rPr lang="en-US" sz="2400" b="1" i="1">
                <a:solidFill>
                  <a:srgbClr val="7030A0"/>
                </a:solidFill>
              </a:rPr>
              <a:t>Behaviour Therapies</a:t>
            </a:r>
          </a:p>
          <a:p>
            <a:pPr marL="1270000" lvl="1" indent="-812800">
              <a:spcBef>
                <a:spcPts val="1200"/>
              </a:spcBef>
              <a:buFont typeface="Arial" charset="0"/>
              <a:buChar char="•"/>
            </a:pPr>
            <a:r>
              <a:rPr lang="en-US" sz="2400" b="1">
                <a:solidFill>
                  <a:srgbClr val="0070C0"/>
                </a:solidFill>
              </a:rPr>
              <a:t>Systematic Desensitization (Joseph Wolpe, 1958) Relaxation: (Jacobson, 1938) Anxiety hierarchies: Desensitization: </a:t>
            </a:r>
          </a:p>
          <a:p>
            <a:pPr marL="1270000" lvl="1" indent="-812800">
              <a:spcBef>
                <a:spcPts val="1200"/>
              </a:spcBef>
              <a:buFont typeface="Arial" charset="0"/>
              <a:buChar char="•"/>
            </a:pPr>
            <a:r>
              <a:rPr lang="en-US" sz="2400" b="1">
                <a:solidFill>
                  <a:srgbClr val="0070C0"/>
                </a:solidFill>
              </a:rPr>
              <a:t>Aversive conditioning</a:t>
            </a:r>
          </a:p>
          <a:p>
            <a:pPr marL="1270000" lvl="1" indent="-812800">
              <a:spcBef>
                <a:spcPts val="1200"/>
              </a:spcBef>
              <a:buFont typeface="Arial" charset="0"/>
              <a:buChar char="•"/>
            </a:pPr>
            <a:r>
              <a:rPr lang="en-US" sz="2400" b="1">
                <a:solidFill>
                  <a:srgbClr val="0070C0"/>
                </a:solidFill>
              </a:rPr>
              <a:t>Imaginal Flooding Therapies: </a:t>
            </a:r>
          </a:p>
          <a:p>
            <a:pPr marL="1270000" lvl="1" indent="-812800">
              <a:spcBef>
                <a:spcPts val="1200"/>
              </a:spcBef>
              <a:buFont typeface="Arial" charset="0"/>
              <a:buChar char="•"/>
            </a:pPr>
            <a:r>
              <a:rPr lang="en-US" sz="2400" b="1">
                <a:solidFill>
                  <a:srgbClr val="0070C0"/>
                </a:solidFill>
              </a:rPr>
              <a:t>Vivo Therapies: </a:t>
            </a:r>
          </a:p>
          <a:p>
            <a:pPr marL="1270000" lvl="1" indent="-812800">
              <a:spcBef>
                <a:spcPts val="1200"/>
              </a:spcBef>
              <a:buFont typeface="Arial" charset="0"/>
              <a:buChar char="•"/>
            </a:pPr>
            <a:r>
              <a:rPr lang="en-US" sz="2400" b="1">
                <a:solidFill>
                  <a:srgbClr val="0070C0"/>
                </a:solidFill>
              </a:rPr>
              <a:t>Modelling Techniques:</a:t>
            </a:r>
          </a:p>
          <a:p>
            <a:pPr marL="812800" indent="-812800">
              <a:spcBef>
                <a:spcPts val="1200"/>
              </a:spcBef>
              <a:buFont typeface="Arial" charset="0"/>
              <a:buChar char="•"/>
            </a:pPr>
            <a:endParaRPr lang="en-US" sz="2400" b="1">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0" y="609600"/>
            <a:ext cx="9144000" cy="685800"/>
          </a:xfrm>
          <a:prstGeom prst="rect">
            <a:avLst/>
          </a:prstGeom>
          <a:noFill/>
          <a:ln w="9525">
            <a:noFill/>
            <a:miter lim="800000"/>
            <a:headEnd/>
            <a:tailEnd/>
          </a:ln>
        </p:spPr>
        <p:txBody>
          <a:bodyPr anchor="ctr"/>
          <a:lstStyle/>
          <a:p>
            <a:pPr algn="ctr"/>
            <a:r>
              <a:rPr lang="en-US" sz="3200" b="1" dirty="0" smtClean="0">
                <a:solidFill>
                  <a:srgbClr val="FF33CC"/>
                </a:solidFill>
              </a:rPr>
              <a:t>5.2.	Method and types of Interventions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35FF20A7-4F7E-4609-8EF2-BEF342C3AE58}"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EFFE6FD4-18F4-4981-87F3-998D3B551DDB}" type="slidenum">
              <a:rPr lang="en-US" smtClean="0"/>
              <a:pPr>
                <a:defRPr/>
              </a:pPr>
              <a:t>26</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90118" name="Rectangle 3"/>
          <p:cNvSpPr>
            <a:spLocks noChangeArrowheads="1"/>
          </p:cNvSpPr>
          <p:nvPr/>
        </p:nvSpPr>
        <p:spPr bwMode="auto">
          <a:xfrm>
            <a:off x="304800" y="1295400"/>
            <a:ext cx="8610600" cy="5105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Group Psychotherapy (peer groups, Alcohol Anonymous)  </a:t>
            </a:r>
          </a:p>
          <a:p>
            <a:pPr marL="812800" indent="-812800">
              <a:spcBef>
                <a:spcPts val="1200"/>
              </a:spcBef>
              <a:buFont typeface="Arial" charset="0"/>
              <a:buChar char="•"/>
            </a:pPr>
            <a:r>
              <a:rPr lang="en-US" sz="2400" b="1">
                <a:solidFill>
                  <a:srgbClr val="0070C0"/>
                </a:solidFill>
              </a:rPr>
              <a:t>A means of changing behaviour and emotional patterns, based on the premise that much of human behaviour and feeling involves the individual's adaptation and response to other people. </a:t>
            </a:r>
          </a:p>
          <a:p>
            <a:pPr marL="812800" indent="-812800">
              <a:spcBef>
                <a:spcPts val="1200"/>
              </a:spcBef>
              <a:buFont typeface="Arial" charset="0"/>
              <a:buChar char="•"/>
            </a:pPr>
            <a:r>
              <a:rPr lang="en-US" sz="2400" b="1">
                <a:solidFill>
                  <a:srgbClr val="0070C0"/>
                </a:solidFill>
              </a:rPr>
              <a:t>It is a process carried out in formally organized groups of three or more individuals who seek change, whether their problem is alcoholism, overeating, or poor social skills. </a:t>
            </a:r>
          </a:p>
          <a:p>
            <a:pPr marL="812800" indent="-812800">
              <a:spcBef>
                <a:spcPts val="1200"/>
              </a:spcBef>
              <a:buFont typeface="Arial" charset="0"/>
              <a:buChar char="•"/>
            </a:pPr>
            <a:r>
              <a:rPr lang="en-US" sz="2400" b="1">
                <a:solidFill>
                  <a:srgbClr val="0070C0"/>
                </a:solidFill>
              </a:rPr>
              <a:t>The composition of a group may be heterogeneous or homogeneous with reference to the age of the members or the type of problem. </a:t>
            </a:r>
          </a:p>
        </p:txBody>
      </p:sp>
    </p:spTree>
  </p:cSld>
  <p:clrMapOvr>
    <a:masterClrMapping/>
  </p:clrMapOvr>
  <p:transition spd="slow">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0" y="609600"/>
            <a:ext cx="9144000" cy="685800"/>
          </a:xfrm>
          <a:prstGeom prst="rect">
            <a:avLst/>
          </a:prstGeom>
          <a:noFill/>
          <a:ln w="9525">
            <a:noFill/>
            <a:miter lim="800000"/>
            <a:headEnd/>
            <a:tailEnd/>
          </a:ln>
        </p:spPr>
        <p:txBody>
          <a:bodyPr anchor="ctr"/>
          <a:lstStyle/>
          <a:p>
            <a:pPr algn="ctr"/>
            <a:r>
              <a:rPr lang="en-US" sz="3200" b="1" dirty="0" smtClean="0">
                <a:solidFill>
                  <a:srgbClr val="FF33CC"/>
                </a:solidFill>
              </a:rPr>
              <a:t>5.2.	Method and types of Interventions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6695B396-58D6-49FD-9A70-5576687DEFE2}"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A4D0AE82-DD08-4AF2-85F6-4CF72C47D7F5}" type="slidenum">
              <a:rPr lang="en-US" smtClean="0"/>
              <a:pPr>
                <a:defRPr/>
              </a:pPr>
              <a:t>27</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91142" name="Rectangle 3"/>
          <p:cNvSpPr>
            <a:spLocks noChangeArrowheads="1"/>
          </p:cNvSpPr>
          <p:nvPr/>
        </p:nvSpPr>
        <p:spPr bwMode="auto">
          <a:xfrm>
            <a:off x="381000" y="1219200"/>
            <a:ext cx="8382000" cy="51816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therapist may be directive or nondirective, allowing the group to set their own agenda for discussion. </a:t>
            </a:r>
          </a:p>
          <a:p>
            <a:pPr marL="812800" indent="-812800">
              <a:spcBef>
                <a:spcPts val="1200"/>
              </a:spcBef>
              <a:buFont typeface="Arial" charset="0"/>
              <a:buChar char="•"/>
            </a:pPr>
            <a:r>
              <a:rPr lang="en-US" sz="2400" b="1">
                <a:solidFill>
                  <a:srgbClr val="0070C0"/>
                </a:solidFill>
              </a:rPr>
              <a:t>The group becomes a “sample” of the outside world, reproducing conditions of interpersonal relationships; its members jointly participate in observing personal motivation and styles of interaction. </a:t>
            </a:r>
          </a:p>
          <a:p>
            <a:pPr marL="812800" indent="-812800">
              <a:spcBef>
                <a:spcPts val="1200"/>
              </a:spcBef>
              <a:buFont typeface="Arial" charset="0"/>
              <a:buChar char="•"/>
            </a:pPr>
            <a:r>
              <a:rPr lang="en-US" sz="2400" b="1">
                <a:solidFill>
                  <a:srgbClr val="0070C0"/>
                </a:solidFill>
              </a:rPr>
              <a:t>They also participate in attempting new behaviours and dealing with the consequences of such behaviours, with the intended result that they will eventually be able to employ these behaviour patterns outside the group. </a:t>
            </a:r>
          </a:p>
        </p:txBody>
      </p:sp>
    </p:spTree>
  </p:cSld>
  <p:clrMapOvr>
    <a:masterClrMapping/>
  </p:clrMapOvr>
  <p:transition spd="slow">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5.2.	Method and types of Interventions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B8979102-9BA2-442A-B119-409BF1F2388E}"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FE96FAA0-E5A2-43F1-97AD-2F4080EACD38}" type="slidenum">
              <a:rPr lang="en-US" smtClean="0"/>
              <a:pPr>
                <a:defRPr/>
              </a:pPr>
              <a:t>28</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92166" name="Rectangle 3"/>
          <p:cNvSpPr>
            <a:spLocks noChangeArrowheads="1"/>
          </p:cNvSpPr>
          <p:nvPr/>
        </p:nvSpPr>
        <p:spPr bwMode="auto">
          <a:xfrm>
            <a:off x="1143000" y="1676400"/>
            <a:ext cx="7086600" cy="4724400"/>
          </a:xfrm>
          <a:prstGeom prst="rect">
            <a:avLst/>
          </a:prstGeom>
          <a:noFill/>
          <a:ln w="9525">
            <a:noFill/>
            <a:miter lim="800000"/>
            <a:headEnd/>
            <a:tailEnd/>
          </a:ln>
        </p:spPr>
        <p:txBody>
          <a:bodyPr/>
          <a:lstStyle/>
          <a:p>
            <a:pPr marL="812800" indent="-812800">
              <a:spcBef>
                <a:spcPts val="1200"/>
              </a:spcBef>
            </a:pPr>
            <a:r>
              <a:rPr lang="en-US" sz="2400" b="1" i="1" dirty="0">
                <a:solidFill>
                  <a:srgbClr val="7030A0"/>
                </a:solidFill>
              </a:rPr>
              <a:t>Other approaches &amp; techniques of psychological counselling include: </a:t>
            </a:r>
          </a:p>
          <a:p>
            <a:pPr marL="812800" indent="-812800">
              <a:spcBef>
                <a:spcPts val="1200"/>
              </a:spcBef>
              <a:buFont typeface="Arial" charset="0"/>
              <a:buChar char="•"/>
            </a:pPr>
            <a:r>
              <a:rPr lang="en-US" sz="2400" b="1" dirty="0">
                <a:solidFill>
                  <a:srgbClr val="0070C0"/>
                </a:solidFill>
              </a:rPr>
              <a:t>occupational therapy, </a:t>
            </a:r>
          </a:p>
          <a:p>
            <a:pPr marL="812800" indent="-812800">
              <a:spcBef>
                <a:spcPts val="1200"/>
              </a:spcBef>
              <a:buFont typeface="Arial" charset="0"/>
              <a:buChar char="•"/>
            </a:pPr>
            <a:r>
              <a:rPr lang="en-US" sz="2400" b="1" dirty="0">
                <a:solidFill>
                  <a:srgbClr val="0070C0"/>
                </a:solidFill>
              </a:rPr>
              <a:t>art therapy, </a:t>
            </a:r>
          </a:p>
          <a:p>
            <a:pPr marL="812800" indent="-812800">
              <a:spcBef>
                <a:spcPts val="1200"/>
              </a:spcBef>
              <a:buFont typeface="Arial" charset="0"/>
              <a:buChar char="•"/>
            </a:pPr>
            <a:r>
              <a:rPr lang="en-US" sz="2400" b="1" dirty="0">
                <a:solidFill>
                  <a:srgbClr val="0070C0"/>
                </a:solidFill>
              </a:rPr>
              <a:t>exposure therapy, </a:t>
            </a:r>
          </a:p>
          <a:p>
            <a:pPr marL="812800" indent="-812800">
              <a:spcBef>
                <a:spcPts val="1200"/>
              </a:spcBef>
              <a:buFont typeface="Arial" charset="0"/>
              <a:buChar char="•"/>
            </a:pPr>
            <a:r>
              <a:rPr lang="en-US" sz="2400" b="1" dirty="0">
                <a:solidFill>
                  <a:srgbClr val="0070C0"/>
                </a:solidFill>
              </a:rPr>
              <a:t>play therapy, </a:t>
            </a:r>
          </a:p>
          <a:p>
            <a:pPr marL="812800" indent="-812800">
              <a:spcBef>
                <a:spcPts val="1200"/>
              </a:spcBef>
              <a:buFont typeface="Arial" charset="0"/>
              <a:buChar char="•"/>
            </a:pPr>
            <a:r>
              <a:rPr lang="en-US" sz="2400" b="1" dirty="0">
                <a:solidFill>
                  <a:srgbClr val="0070C0"/>
                </a:solidFill>
              </a:rPr>
              <a:t>psycho education, </a:t>
            </a:r>
          </a:p>
          <a:p>
            <a:pPr marL="812800" indent="-812800">
              <a:spcBef>
                <a:spcPts val="1200"/>
              </a:spcBef>
              <a:buFont typeface="Arial" charset="0"/>
              <a:buChar char="•"/>
            </a:pPr>
            <a:r>
              <a:rPr lang="en-US" sz="2400" b="1" dirty="0">
                <a:solidFill>
                  <a:srgbClr val="0070C0"/>
                </a:solidFill>
              </a:rPr>
              <a:t>yoga / meditation therapy, </a:t>
            </a:r>
          </a:p>
          <a:p>
            <a:pPr marL="812800" indent="-812800">
              <a:spcBef>
                <a:spcPts val="1200"/>
              </a:spcBef>
              <a:buFont typeface="Arial" charset="0"/>
              <a:buChar char="•"/>
            </a:pPr>
            <a:r>
              <a:rPr lang="en-US" sz="2400" b="1" dirty="0">
                <a:solidFill>
                  <a:srgbClr val="0070C0"/>
                </a:solidFill>
              </a:rPr>
              <a:t>biofeedback</a:t>
            </a:r>
          </a:p>
        </p:txBody>
      </p:sp>
    </p:spTree>
  </p:cSld>
  <p:clrMapOvr>
    <a:masterClrMapping/>
  </p:clrMapOvr>
  <p:transition spd="slow">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ChangeArrowheads="1"/>
          </p:cNvSpPr>
          <p:nvPr/>
        </p:nvSpPr>
        <p:spPr bwMode="auto">
          <a:xfrm>
            <a:off x="0" y="609600"/>
            <a:ext cx="9144000" cy="685800"/>
          </a:xfrm>
          <a:prstGeom prst="rect">
            <a:avLst/>
          </a:prstGeom>
          <a:noFill/>
          <a:ln w="9525">
            <a:noFill/>
            <a:miter lim="800000"/>
            <a:headEnd/>
            <a:tailEnd/>
          </a:ln>
        </p:spPr>
        <p:txBody>
          <a:bodyPr anchor="ctr"/>
          <a:lstStyle/>
          <a:p>
            <a:pPr algn="ctr"/>
            <a:r>
              <a:rPr lang="en-US" sz="3200" b="1" dirty="0" smtClean="0">
                <a:solidFill>
                  <a:srgbClr val="FF33CC"/>
                </a:solidFill>
              </a:rPr>
              <a:t>5.2.	Method and types of Interventions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3A0F5770-7FD8-4054-B0F5-2F43F5BBE700}"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08AD5340-F97D-48F8-A1BC-A9C1FA728049}" type="slidenum">
              <a:rPr lang="en-US" smtClean="0"/>
              <a:pPr>
                <a:defRPr/>
              </a:pPr>
              <a:t>29</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93190" name="Rectangle 3"/>
          <p:cNvSpPr>
            <a:spLocks noChangeArrowheads="1"/>
          </p:cNvSpPr>
          <p:nvPr/>
        </p:nvSpPr>
        <p:spPr bwMode="auto">
          <a:xfrm>
            <a:off x="457200" y="1295400"/>
            <a:ext cx="8153400" cy="5105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Other approaches &amp; techniques : </a:t>
            </a:r>
          </a:p>
          <a:p>
            <a:pPr marL="812800" indent="-812800">
              <a:spcBef>
                <a:spcPts val="1200"/>
              </a:spcBef>
              <a:buFont typeface="Arial" charset="0"/>
              <a:buChar char="•"/>
            </a:pPr>
            <a:r>
              <a:rPr lang="en-US" sz="2400" b="1">
                <a:solidFill>
                  <a:srgbClr val="0070C0"/>
                </a:solidFill>
              </a:rPr>
              <a:t>visualisations (mental imagery), </a:t>
            </a:r>
          </a:p>
          <a:p>
            <a:pPr marL="812800" indent="-812800">
              <a:spcBef>
                <a:spcPts val="1200"/>
              </a:spcBef>
              <a:buFont typeface="Arial" charset="0"/>
              <a:buChar char="•"/>
            </a:pPr>
            <a:r>
              <a:rPr lang="en-US" sz="2400" b="1">
                <a:solidFill>
                  <a:srgbClr val="0070C0"/>
                </a:solidFill>
              </a:rPr>
              <a:t>massage therapy, </a:t>
            </a:r>
          </a:p>
          <a:p>
            <a:pPr marL="812800" indent="-812800">
              <a:spcBef>
                <a:spcPts val="1200"/>
              </a:spcBef>
              <a:buFont typeface="Arial" charset="0"/>
              <a:buChar char="•"/>
            </a:pPr>
            <a:r>
              <a:rPr lang="en-US" sz="2400" b="1">
                <a:solidFill>
                  <a:srgbClr val="0070C0"/>
                </a:solidFill>
              </a:rPr>
              <a:t>technology medicines (electronic media), telemedicine (video conference), </a:t>
            </a:r>
          </a:p>
          <a:p>
            <a:pPr marL="812800" indent="-812800">
              <a:spcBef>
                <a:spcPts val="1200"/>
              </a:spcBef>
              <a:buFont typeface="Arial" charset="0"/>
              <a:buChar char="•"/>
            </a:pPr>
            <a:r>
              <a:rPr lang="en-US" sz="2400" b="1">
                <a:solidFill>
                  <a:srgbClr val="0070C0"/>
                </a:solidFill>
              </a:rPr>
              <a:t>telephone counselling, radio counselling, e-communication medicines, </a:t>
            </a:r>
          </a:p>
          <a:p>
            <a:pPr marL="812800" indent="-812800">
              <a:spcBef>
                <a:spcPts val="1200"/>
              </a:spcBef>
              <a:buFont typeface="Arial" charset="0"/>
              <a:buChar char="•"/>
            </a:pPr>
            <a:r>
              <a:rPr lang="en-US" sz="2400" b="1">
                <a:solidFill>
                  <a:srgbClr val="0070C0"/>
                </a:solidFill>
              </a:rPr>
              <a:t>self help groups, </a:t>
            </a:r>
          </a:p>
          <a:p>
            <a:pPr marL="812800" indent="-812800">
              <a:spcBef>
                <a:spcPts val="1200"/>
              </a:spcBef>
              <a:buFont typeface="Arial" charset="0"/>
              <a:buChar char="•"/>
            </a:pPr>
            <a:r>
              <a:rPr lang="en-US" sz="2400" b="1">
                <a:solidFill>
                  <a:srgbClr val="0070C0"/>
                </a:solidFill>
              </a:rPr>
              <a:t>taking counselling from religious heads, </a:t>
            </a:r>
          </a:p>
          <a:p>
            <a:pPr marL="812800" indent="-812800">
              <a:spcBef>
                <a:spcPts val="1200"/>
              </a:spcBef>
              <a:buFont typeface="Arial" charset="0"/>
              <a:buChar char="•"/>
            </a:pPr>
            <a:r>
              <a:rPr lang="en-US" sz="2400" b="1">
                <a:solidFill>
                  <a:srgbClr val="0070C0"/>
                </a:solidFill>
              </a:rPr>
              <a:t>animal assisted therapies (loving pet animals), etc.  (Medha Vasishit, 2008)</a:t>
            </a:r>
            <a:endParaRPr lang="en-US" sz="2400" b="1">
              <a:solidFill>
                <a:srgbClr val="800000"/>
              </a:solidFill>
            </a:endParaRPr>
          </a:p>
        </p:txBody>
      </p:sp>
    </p:spTree>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304800"/>
            <a:ext cx="9144000" cy="762000"/>
          </a:xfrm>
          <a:prstGeom prst="rect">
            <a:avLst/>
          </a:prstGeom>
          <a:noFill/>
          <a:ln w="9525">
            <a:noFill/>
            <a:miter lim="800000"/>
            <a:headEnd/>
            <a:tailEnd/>
          </a:ln>
        </p:spPr>
        <p:txBody>
          <a:bodyPr anchor="ctr"/>
          <a:lstStyle/>
          <a:p>
            <a:pPr algn="ctr"/>
            <a:r>
              <a:rPr lang="en-US" sz="3200" b="1" dirty="0" smtClean="0">
                <a:solidFill>
                  <a:srgbClr val="FF33CC"/>
                </a:solidFill>
              </a:rPr>
              <a:t>5.1.	Nature and types of problems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4AD99820-59DB-4141-B37D-988E202CCB61}" type="datetime9">
              <a:rPr lang="en-IN"/>
              <a:pPr>
                <a:defRPr/>
              </a:pPr>
              <a:t>13-11-2018 12:27:37</a:t>
            </a:fld>
            <a:endParaRPr lang="en-US"/>
          </a:p>
        </p:txBody>
      </p:sp>
      <p:sp>
        <p:nvSpPr>
          <p:cNvPr id="5" name="Slide Number Placeholder 4"/>
          <p:cNvSpPr>
            <a:spLocks noGrp="1"/>
          </p:cNvSpPr>
          <p:nvPr>
            <p:ph type="sldNum" sz="quarter" idx="12"/>
          </p:nvPr>
        </p:nvSpPr>
        <p:spPr/>
        <p:txBody>
          <a:bodyPr/>
          <a:lstStyle/>
          <a:p>
            <a:pPr>
              <a:defRPr/>
            </a:pPr>
            <a:fld id="{6656018D-3B3D-4554-81E6-6C1128204DD0}" type="slidenum">
              <a:rPr lang="en-US" smtClean="0"/>
              <a:pPr>
                <a:defRPr/>
              </a:pPr>
              <a:t>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174" name="Rectangle 3"/>
          <p:cNvSpPr>
            <a:spLocks noChangeArrowheads="1"/>
          </p:cNvSpPr>
          <p:nvPr/>
        </p:nvSpPr>
        <p:spPr bwMode="auto">
          <a:xfrm>
            <a:off x="228600" y="1066800"/>
            <a:ext cx="8686800" cy="5334000"/>
          </a:xfrm>
          <a:prstGeom prst="rect">
            <a:avLst/>
          </a:prstGeom>
          <a:noFill/>
          <a:ln w="9525">
            <a:noFill/>
            <a:miter lim="800000"/>
            <a:headEnd/>
            <a:tailEnd/>
          </a:ln>
        </p:spPr>
        <p:txBody>
          <a:bodyPr/>
          <a:lstStyle/>
          <a:p>
            <a:pPr marL="812800" indent="-812800">
              <a:spcBef>
                <a:spcPts val="1200"/>
              </a:spcBef>
            </a:pPr>
            <a:r>
              <a:rPr lang="en-US" sz="2400" b="1" dirty="0" smtClean="0">
                <a:solidFill>
                  <a:srgbClr val="0070C0"/>
                </a:solidFill>
              </a:rPr>
              <a:t>Definition of mental disorder (DSM5, p.20)</a:t>
            </a:r>
          </a:p>
          <a:p>
            <a:pPr marL="812800" indent="-812800">
              <a:spcBef>
                <a:spcPts val="1200"/>
              </a:spcBef>
              <a:buFont typeface="Arial" charset="0"/>
              <a:buChar char="•"/>
            </a:pPr>
            <a:r>
              <a:rPr lang="en-US" sz="2400" b="1" dirty="0" smtClean="0">
                <a:solidFill>
                  <a:srgbClr val="0070C0"/>
                </a:solidFill>
              </a:rPr>
              <a:t>A mental disorder is a syndrome characterized by clinically significant disturbance in an individual’s cognition, emotion regulation, or behavior that reflects a dysfunction in the psychological, biological, or developmental processes underlying mental functioning. </a:t>
            </a:r>
          </a:p>
          <a:p>
            <a:pPr marL="812800" indent="-812800">
              <a:spcBef>
                <a:spcPts val="1200"/>
              </a:spcBef>
              <a:buFont typeface="Arial" charset="0"/>
              <a:buChar char="•"/>
            </a:pPr>
            <a:r>
              <a:rPr lang="en-US" sz="2400" b="1" dirty="0" smtClean="0">
                <a:solidFill>
                  <a:srgbClr val="0070C0"/>
                </a:solidFill>
              </a:rPr>
              <a:t>Mental disorders are usually associated with significant distress or disability in social, occupational, or other important activities. </a:t>
            </a:r>
          </a:p>
        </p:txBody>
      </p:sp>
    </p:spTree>
  </p:cSld>
  <p:clrMapOvr>
    <a:masterClrMapping/>
  </p:clrMapOvr>
  <p:transition spd="slow">
    <p:pu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Counselling</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AB26AF0E-0AA7-427D-B599-C4583DF665E3}"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5203BDC2-10C6-41B3-9065-ED1117A01FF0}" type="slidenum">
              <a:rPr lang="en-US" smtClean="0"/>
              <a:pPr>
                <a:defRPr/>
              </a:pPr>
              <a:t>30</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475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Psychological Counselling is a learning oriented process carried in a simple one to one social environment, in which the counsellor seeks to assist the client by methods appropriate to the latter’s needs (Gustad)</a:t>
            </a:r>
          </a:p>
          <a:p>
            <a:pPr marL="812800" indent="-812800">
              <a:spcBef>
                <a:spcPts val="1200"/>
              </a:spcBef>
              <a:buFont typeface="Arial" charset="0"/>
              <a:buChar char="•"/>
            </a:pPr>
            <a:r>
              <a:rPr lang="en-US" sz="2400" b="1">
                <a:solidFill>
                  <a:srgbClr val="0070C0"/>
                </a:solidFill>
              </a:rPr>
              <a:t>Counselling is the process of aiding the individual to solve his problems through the medium of interview (Brodin)</a:t>
            </a:r>
          </a:p>
        </p:txBody>
      </p:sp>
    </p:spTree>
  </p:cSld>
  <p:clrMapOvr>
    <a:masterClrMapping/>
  </p:clrMapOvr>
  <p:transition spd="slow">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a:t>
            </a:r>
          </a:p>
        </p:txBody>
      </p:sp>
      <p:sp>
        <p:nvSpPr>
          <p:cNvPr id="4" name="Date Placeholder 3"/>
          <p:cNvSpPr>
            <a:spLocks noGrp="1"/>
          </p:cNvSpPr>
          <p:nvPr>
            <p:ph type="dt" sz="quarter" idx="10"/>
          </p:nvPr>
        </p:nvSpPr>
        <p:spPr/>
        <p:txBody>
          <a:bodyPr/>
          <a:lstStyle/>
          <a:p>
            <a:pPr>
              <a:defRPr/>
            </a:pPr>
            <a:fld id="{1EB17C96-B420-43BE-BE17-B9FC0F0A8F2E}"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DB78BE2E-2B7E-40EF-B193-E625A98836E5}" type="slidenum">
              <a:rPr lang="en-US" smtClean="0"/>
              <a:pPr>
                <a:defRPr/>
              </a:pPr>
              <a:t>31</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94214" name="Rectangle 3"/>
          <p:cNvSpPr>
            <a:spLocks noChangeArrowheads="1"/>
          </p:cNvSpPr>
          <p:nvPr/>
        </p:nvSpPr>
        <p:spPr bwMode="auto">
          <a:xfrm>
            <a:off x="533400" y="1676400"/>
            <a:ext cx="8305800" cy="4724400"/>
          </a:xfrm>
          <a:prstGeom prst="rect">
            <a:avLst/>
          </a:prstGeom>
          <a:noFill/>
          <a:ln w="9525">
            <a:noFill/>
            <a:miter lim="800000"/>
            <a:headEnd/>
            <a:tailEnd/>
          </a:ln>
        </p:spPr>
        <p:txBody>
          <a:bodyPr/>
          <a:lstStyle/>
          <a:p>
            <a:pPr marL="812800" indent="-812800">
              <a:spcBef>
                <a:spcPts val="1200"/>
              </a:spcBef>
            </a:pPr>
            <a:r>
              <a:rPr lang="en-US" sz="2400" b="1" i="1" dirty="0" smtClean="0">
                <a:solidFill>
                  <a:srgbClr val="7030A0"/>
                </a:solidFill>
              </a:rPr>
              <a:t>counselling procedure </a:t>
            </a:r>
            <a:endParaRPr lang="en-US" sz="2400" b="1" i="1" dirty="0">
              <a:solidFill>
                <a:srgbClr val="7030A0"/>
              </a:solidFill>
            </a:endParaRPr>
          </a:p>
          <a:p>
            <a:pPr marL="812800" indent="-812800">
              <a:spcBef>
                <a:spcPts val="1200"/>
              </a:spcBef>
              <a:buFont typeface="Arial" charset="0"/>
              <a:buChar char="•"/>
            </a:pPr>
            <a:r>
              <a:rPr lang="en-US" sz="2400" b="1" dirty="0">
                <a:solidFill>
                  <a:srgbClr val="0070C0"/>
                </a:solidFill>
              </a:rPr>
              <a:t>Fill up application and personal information forms</a:t>
            </a:r>
          </a:p>
          <a:p>
            <a:pPr marL="812800" indent="-812800">
              <a:spcBef>
                <a:spcPts val="1200"/>
              </a:spcBef>
              <a:buFont typeface="Arial" charset="0"/>
              <a:buChar char="•"/>
            </a:pPr>
            <a:r>
              <a:rPr lang="en-US" sz="2400" b="1" dirty="0">
                <a:solidFill>
                  <a:srgbClr val="0070C0"/>
                </a:solidFill>
              </a:rPr>
              <a:t>Identify the counselling need: educational, vocational or personal</a:t>
            </a:r>
          </a:p>
          <a:p>
            <a:pPr marL="812800" indent="-812800">
              <a:spcBef>
                <a:spcPts val="1200"/>
              </a:spcBef>
              <a:buFont typeface="Arial" charset="0"/>
              <a:buChar char="•"/>
            </a:pPr>
            <a:r>
              <a:rPr lang="en-US" sz="2400" b="1" dirty="0">
                <a:solidFill>
                  <a:srgbClr val="0070C0"/>
                </a:solidFill>
              </a:rPr>
              <a:t>Goal setting (mutually agreed): educational, vocational or personal</a:t>
            </a:r>
          </a:p>
          <a:p>
            <a:pPr marL="812800" indent="-812800">
              <a:spcBef>
                <a:spcPts val="1200"/>
              </a:spcBef>
              <a:buFont typeface="Arial" charset="0"/>
              <a:buChar char="•"/>
            </a:pPr>
            <a:r>
              <a:rPr lang="en-US" sz="2400" b="1" dirty="0">
                <a:solidFill>
                  <a:srgbClr val="0070C0"/>
                </a:solidFill>
              </a:rPr>
              <a:t>Scheduling the sessions (weekly / monthly)</a:t>
            </a:r>
          </a:p>
          <a:p>
            <a:pPr marL="812800" indent="-812800">
              <a:spcBef>
                <a:spcPts val="1200"/>
              </a:spcBef>
              <a:buFont typeface="Arial" charset="0"/>
              <a:buChar char="•"/>
            </a:pPr>
            <a:r>
              <a:rPr lang="en-US" sz="2400" b="1" dirty="0">
                <a:solidFill>
                  <a:srgbClr val="0070C0"/>
                </a:solidFill>
              </a:rPr>
              <a:t>Discuss with the counselee about the scope of counselling, various approaches, possible outcome and limitations</a:t>
            </a:r>
          </a:p>
          <a:p>
            <a:pPr marL="812800" indent="-812800">
              <a:spcBef>
                <a:spcPts val="1200"/>
              </a:spcBef>
              <a:buFont typeface="Arial" charset="0"/>
              <a:buChar char="•"/>
            </a:pPr>
            <a:endParaRPr lang="en-US" sz="2400" b="1" dirty="0">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a:t>
            </a:r>
          </a:p>
        </p:txBody>
      </p:sp>
      <p:sp>
        <p:nvSpPr>
          <p:cNvPr id="4" name="Date Placeholder 3"/>
          <p:cNvSpPr>
            <a:spLocks noGrp="1"/>
          </p:cNvSpPr>
          <p:nvPr>
            <p:ph type="dt" sz="quarter" idx="10"/>
          </p:nvPr>
        </p:nvSpPr>
        <p:spPr/>
        <p:txBody>
          <a:bodyPr/>
          <a:lstStyle/>
          <a:p>
            <a:pPr>
              <a:defRPr/>
            </a:pPr>
            <a:fld id="{F5F3AB6C-ACEF-443B-A8C5-EC48908CDD74}"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A6197247-2250-40E7-8592-B2A7101700CA}" type="slidenum">
              <a:rPr lang="en-US" smtClean="0"/>
              <a:pPr>
                <a:defRPr/>
              </a:pPr>
              <a:t>32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578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Goal of counselling is to help individuals overcome many of their present and future problems</a:t>
            </a:r>
          </a:p>
          <a:p>
            <a:pPr marL="812800" indent="-812800">
              <a:spcBef>
                <a:spcPts val="1200"/>
              </a:spcBef>
              <a:buFont typeface="Arial" charset="0"/>
              <a:buChar char="•"/>
            </a:pPr>
            <a:r>
              <a:rPr lang="en-US" sz="2400" b="1">
                <a:solidFill>
                  <a:srgbClr val="0070C0"/>
                </a:solidFill>
              </a:rPr>
              <a:t>Major objective of all counselling is to help individual to become self sufficient, self dependent, self directed and to adjust themselves efficiently to the demands of a better and meaningful life</a:t>
            </a:r>
          </a:p>
          <a:p>
            <a:pPr marL="812800" indent="-812800">
              <a:spcBef>
                <a:spcPts val="1200"/>
              </a:spcBef>
              <a:buFont typeface="Arial" charset="0"/>
              <a:buChar char="•"/>
            </a:pPr>
            <a:r>
              <a:rPr lang="en-US" sz="2400" b="1">
                <a:solidFill>
                  <a:srgbClr val="0070C0"/>
                </a:solidFill>
              </a:rPr>
              <a:t>Individuals are provided with assistance to improve their personal, social, emotional and intellectual development</a:t>
            </a:r>
          </a:p>
        </p:txBody>
      </p:sp>
    </p:spTree>
  </p:cSld>
  <p:clrMapOvr>
    <a:masterClrMapping/>
  </p:clrMapOvr>
  <p:transition spd="slow">
    <p:pu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a:t>
            </a:r>
          </a:p>
        </p:txBody>
      </p:sp>
      <p:sp>
        <p:nvSpPr>
          <p:cNvPr id="4" name="Date Placeholder 3"/>
          <p:cNvSpPr>
            <a:spLocks noGrp="1"/>
          </p:cNvSpPr>
          <p:nvPr>
            <p:ph type="dt" sz="quarter" idx="10"/>
          </p:nvPr>
        </p:nvSpPr>
        <p:spPr/>
        <p:txBody>
          <a:bodyPr/>
          <a:lstStyle/>
          <a:p>
            <a:pPr>
              <a:defRPr/>
            </a:pPr>
            <a:fld id="{AE785D18-4F04-4821-A47C-6AC1109B96D0}"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F18706FF-6EB7-483F-A353-D7061A2391EC}" type="slidenum">
              <a:rPr lang="en-US" smtClean="0"/>
              <a:pPr>
                <a:defRPr/>
              </a:pPr>
              <a:t>33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680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Counselling services are developmental, preventive and therapeutic in nature</a:t>
            </a:r>
          </a:p>
          <a:p>
            <a:pPr marL="812800" indent="-812800">
              <a:spcBef>
                <a:spcPts val="1200"/>
              </a:spcBef>
              <a:buFont typeface="Arial" charset="0"/>
              <a:buChar char="•"/>
            </a:pPr>
            <a:r>
              <a:rPr lang="en-US" sz="2400" b="1">
                <a:solidFill>
                  <a:srgbClr val="0070C0"/>
                </a:solidFill>
              </a:rPr>
              <a:t>Counselling is an interactive process conjoining the counsellee who needs assistance and the counsellor who is trained to give this assistance (Perez)</a:t>
            </a:r>
          </a:p>
          <a:p>
            <a:pPr marL="812800" indent="-812800">
              <a:spcBef>
                <a:spcPts val="1200"/>
              </a:spcBef>
              <a:buFont typeface="Arial" charset="0"/>
              <a:buChar char="•"/>
            </a:pPr>
            <a:r>
              <a:rPr lang="en-US" sz="2400" b="1">
                <a:solidFill>
                  <a:srgbClr val="0070C0"/>
                </a:solidFill>
              </a:rPr>
              <a:t>Counselling is the process in which the counsellor assists the counsellee to make interpretations of facts relating to choices, plans or adjustments which he needs to make</a:t>
            </a:r>
          </a:p>
        </p:txBody>
      </p:sp>
    </p:spTree>
  </p:cSld>
  <p:clrMapOvr>
    <a:masterClrMapping/>
  </p:clrMapOvr>
  <p:transition spd="slow">
    <p:pu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a:t>
            </a:r>
          </a:p>
        </p:txBody>
      </p:sp>
      <p:sp>
        <p:nvSpPr>
          <p:cNvPr id="4" name="Date Placeholder 3"/>
          <p:cNvSpPr>
            <a:spLocks noGrp="1"/>
          </p:cNvSpPr>
          <p:nvPr>
            <p:ph type="dt" sz="quarter" idx="10"/>
          </p:nvPr>
        </p:nvSpPr>
        <p:spPr/>
        <p:txBody>
          <a:bodyPr/>
          <a:lstStyle/>
          <a:p>
            <a:pPr>
              <a:defRPr/>
            </a:pPr>
            <a:fld id="{C78BDF17-7F87-486F-8404-FCEADF3D68F2}"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9D499840-FCFA-4922-9C64-C1E6EA01A461}" type="slidenum">
              <a:rPr lang="en-US" smtClean="0"/>
              <a:pPr>
                <a:defRPr/>
              </a:pPr>
              <a:t>34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7830" name="Rectangle 3"/>
          <p:cNvSpPr>
            <a:spLocks noChangeArrowheads="1"/>
          </p:cNvSpPr>
          <p:nvPr/>
        </p:nvSpPr>
        <p:spPr bwMode="auto">
          <a:xfrm>
            <a:off x="609600" y="1676400"/>
            <a:ext cx="82296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Counselling is a process which takes place in a one to one, face to face relationship between an individual beset by a problem with which he cannot cope alone and a professional worker whose training and experience have qualified him to help others to reach solutions to various types of personal difficulties</a:t>
            </a:r>
          </a:p>
          <a:p>
            <a:pPr marL="812800" indent="-812800">
              <a:spcBef>
                <a:spcPts val="1200"/>
              </a:spcBef>
              <a:buFont typeface="Arial" charset="0"/>
              <a:buChar char="•"/>
            </a:pPr>
            <a:r>
              <a:rPr lang="en-US" sz="2400" b="1">
                <a:solidFill>
                  <a:srgbClr val="0070C0"/>
                </a:solidFill>
              </a:rPr>
              <a:t>Counselling helps one to understand </a:t>
            </a:r>
          </a:p>
          <a:p>
            <a:pPr marL="1270000" lvl="1" indent="-812800">
              <a:spcBef>
                <a:spcPts val="1200"/>
              </a:spcBef>
              <a:buFont typeface="Arial" charset="0"/>
              <a:buChar char="•"/>
            </a:pPr>
            <a:r>
              <a:rPr lang="en-US" sz="2400" b="1">
                <a:solidFill>
                  <a:srgbClr val="0070C0"/>
                </a:solidFill>
              </a:rPr>
              <a:t>What he is</a:t>
            </a:r>
          </a:p>
          <a:p>
            <a:pPr marL="1270000" lvl="1" indent="-812800">
              <a:spcBef>
                <a:spcPts val="1200"/>
              </a:spcBef>
              <a:buFont typeface="Arial" charset="0"/>
              <a:buChar char="•"/>
            </a:pPr>
            <a:r>
              <a:rPr lang="en-US" sz="2400" b="1">
                <a:solidFill>
                  <a:srgbClr val="0070C0"/>
                </a:solidFill>
              </a:rPr>
              <a:t>What he desires / needs right now</a:t>
            </a:r>
          </a:p>
          <a:p>
            <a:pPr marL="1270000" lvl="1" indent="-812800">
              <a:spcBef>
                <a:spcPts val="1200"/>
              </a:spcBef>
              <a:buFont typeface="Arial" charset="0"/>
              <a:buChar char="•"/>
            </a:pPr>
            <a:r>
              <a:rPr lang="en-US" sz="2400" b="1">
                <a:solidFill>
                  <a:srgbClr val="0070C0"/>
                </a:solidFill>
              </a:rPr>
              <a:t>What he wants to become in the future</a:t>
            </a:r>
          </a:p>
        </p:txBody>
      </p:sp>
    </p:spTree>
  </p:cSld>
  <p:clrMapOvr>
    <a:masterClrMapping/>
  </p:clrMapOvr>
  <p:transition spd="slow">
    <p:pu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a:t>
            </a:r>
          </a:p>
        </p:txBody>
      </p:sp>
      <p:sp>
        <p:nvSpPr>
          <p:cNvPr id="4" name="Date Placeholder 3"/>
          <p:cNvSpPr>
            <a:spLocks noGrp="1"/>
          </p:cNvSpPr>
          <p:nvPr>
            <p:ph type="dt" sz="quarter" idx="10"/>
          </p:nvPr>
        </p:nvSpPr>
        <p:spPr/>
        <p:txBody>
          <a:bodyPr/>
          <a:lstStyle/>
          <a:p>
            <a:pPr>
              <a:defRPr/>
            </a:pPr>
            <a:fld id="{34183429-2344-4EB8-A6AA-80721C9E466A}"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5925DFAB-48BA-4266-86EC-DC13612ABFCA}" type="slidenum">
              <a:rPr lang="en-US" smtClean="0"/>
              <a:pPr>
                <a:defRPr/>
              </a:pPr>
              <a:t>35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885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Conditions essential for counselling</a:t>
            </a:r>
          </a:p>
          <a:p>
            <a:pPr marL="812800" indent="-812800">
              <a:spcBef>
                <a:spcPts val="1200"/>
              </a:spcBef>
              <a:buFont typeface="Arial" charset="0"/>
              <a:buChar char="•"/>
            </a:pPr>
            <a:r>
              <a:rPr lang="en-US" sz="2400" b="1">
                <a:solidFill>
                  <a:srgbClr val="0070C0"/>
                </a:solidFill>
              </a:rPr>
              <a:t>Person to person and face to face interaction</a:t>
            </a:r>
          </a:p>
          <a:p>
            <a:pPr marL="812800" indent="-812800">
              <a:spcBef>
                <a:spcPts val="1200"/>
              </a:spcBef>
              <a:buFont typeface="Arial" charset="0"/>
              <a:buChar char="•"/>
            </a:pPr>
            <a:r>
              <a:rPr lang="en-US" sz="2400" b="1">
                <a:solidFill>
                  <a:srgbClr val="0070C0"/>
                </a:solidFill>
              </a:rPr>
              <a:t>A person who is genuinely in need of help and he seeks it voluntarily</a:t>
            </a:r>
          </a:p>
          <a:p>
            <a:pPr marL="812800" indent="-812800">
              <a:spcBef>
                <a:spcPts val="1200"/>
              </a:spcBef>
              <a:buFont typeface="Arial" charset="0"/>
              <a:buChar char="•"/>
            </a:pPr>
            <a:r>
              <a:rPr lang="en-US" sz="2400" b="1">
                <a:solidFill>
                  <a:srgbClr val="0070C0"/>
                </a:solidFill>
              </a:rPr>
              <a:t>Warm, friendly and professional relationship (rapport) between counsellor and the counsellee</a:t>
            </a:r>
          </a:p>
          <a:p>
            <a:pPr marL="812800" indent="-812800">
              <a:spcBef>
                <a:spcPts val="1200"/>
              </a:spcBef>
              <a:buFont typeface="Arial" charset="0"/>
              <a:buChar char="•"/>
            </a:pPr>
            <a:r>
              <a:rPr lang="en-US" sz="2400" b="1">
                <a:solidFill>
                  <a:srgbClr val="0070C0"/>
                </a:solidFill>
              </a:rPr>
              <a:t>Unconditional positive regard: the counsellee is accepted as ‘he is’ and not ‘as he aught to be’</a:t>
            </a:r>
          </a:p>
        </p:txBody>
      </p:sp>
    </p:spTree>
  </p:cSld>
  <p:clrMapOvr>
    <a:masterClrMapping/>
  </p:clrMapOvr>
  <p:transition spd="slow">
    <p:pu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 Types</a:t>
            </a:r>
          </a:p>
        </p:txBody>
      </p:sp>
      <p:sp>
        <p:nvSpPr>
          <p:cNvPr id="4" name="Date Placeholder 3"/>
          <p:cNvSpPr>
            <a:spLocks noGrp="1"/>
          </p:cNvSpPr>
          <p:nvPr>
            <p:ph type="dt" sz="quarter" idx="10"/>
          </p:nvPr>
        </p:nvSpPr>
        <p:spPr/>
        <p:txBody>
          <a:bodyPr/>
          <a:lstStyle/>
          <a:p>
            <a:pPr>
              <a:defRPr/>
            </a:pPr>
            <a:fld id="{C7992DE4-00F7-4DAD-B077-8B85C62455C4}"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5F98CD61-DEBD-4A7D-A31D-3F5567F6CABB}" type="slidenum">
              <a:rPr lang="en-US" smtClean="0"/>
              <a:pPr>
                <a:defRPr/>
              </a:pPr>
              <a:t>36</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987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Directive counselling</a:t>
            </a:r>
          </a:p>
          <a:p>
            <a:pPr marL="812800" indent="-812800">
              <a:spcBef>
                <a:spcPts val="1200"/>
              </a:spcBef>
              <a:buFont typeface="Arial" charset="0"/>
              <a:buChar char="•"/>
            </a:pPr>
            <a:r>
              <a:rPr lang="en-US" sz="2400" b="1">
                <a:solidFill>
                  <a:srgbClr val="0070C0"/>
                </a:solidFill>
              </a:rPr>
              <a:t>Analysis</a:t>
            </a:r>
          </a:p>
          <a:p>
            <a:pPr marL="812800" indent="-812800">
              <a:spcBef>
                <a:spcPts val="1200"/>
              </a:spcBef>
              <a:buFont typeface="Arial" charset="0"/>
              <a:buChar char="•"/>
            </a:pPr>
            <a:r>
              <a:rPr lang="en-US" sz="2400" b="1">
                <a:solidFill>
                  <a:srgbClr val="0070C0"/>
                </a:solidFill>
              </a:rPr>
              <a:t>Synthesis</a:t>
            </a:r>
          </a:p>
          <a:p>
            <a:pPr marL="812800" indent="-812800">
              <a:spcBef>
                <a:spcPts val="1200"/>
              </a:spcBef>
              <a:buFont typeface="Arial" charset="0"/>
              <a:buChar char="•"/>
            </a:pPr>
            <a:r>
              <a:rPr lang="en-US" sz="2400" b="1">
                <a:solidFill>
                  <a:srgbClr val="0070C0"/>
                </a:solidFill>
              </a:rPr>
              <a:t>Diagnosis</a:t>
            </a:r>
          </a:p>
          <a:p>
            <a:pPr marL="812800" indent="-812800">
              <a:spcBef>
                <a:spcPts val="1200"/>
              </a:spcBef>
              <a:buFont typeface="Arial" charset="0"/>
              <a:buChar char="•"/>
            </a:pPr>
            <a:r>
              <a:rPr lang="en-US" sz="2400" b="1">
                <a:solidFill>
                  <a:srgbClr val="0070C0"/>
                </a:solidFill>
              </a:rPr>
              <a:t>Prognosis</a:t>
            </a:r>
          </a:p>
          <a:p>
            <a:pPr marL="812800" indent="-812800">
              <a:spcBef>
                <a:spcPts val="1200"/>
              </a:spcBef>
              <a:buFont typeface="Arial" charset="0"/>
              <a:buChar char="•"/>
            </a:pPr>
            <a:r>
              <a:rPr lang="en-US" sz="2400" b="1">
                <a:solidFill>
                  <a:srgbClr val="0070C0"/>
                </a:solidFill>
              </a:rPr>
              <a:t>Counselling</a:t>
            </a:r>
          </a:p>
          <a:p>
            <a:pPr marL="812800" indent="-812800">
              <a:spcBef>
                <a:spcPts val="1200"/>
              </a:spcBef>
              <a:buFont typeface="Arial" charset="0"/>
              <a:buChar char="•"/>
            </a:pPr>
            <a:r>
              <a:rPr lang="en-US" sz="2400" b="1">
                <a:solidFill>
                  <a:srgbClr val="0070C0"/>
                </a:solidFill>
              </a:rPr>
              <a:t>Follow up</a:t>
            </a:r>
          </a:p>
        </p:txBody>
      </p:sp>
    </p:spTree>
  </p:cSld>
  <p:clrMapOvr>
    <a:masterClrMapping/>
  </p:clrMapOvr>
  <p:transition spd="slow">
    <p:pu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 Types</a:t>
            </a:r>
          </a:p>
        </p:txBody>
      </p:sp>
      <p:sp>
        <p:nvSpPr>
          <p:cNvPr id="4" name="Date Placeholder 3"/>
          <p:cNvSpPr>
            <a:spLocks noGrp="1"/>
          </p:cNvSpPr>
          <p:nvPr>
            <p:ph type="dt" sz="quarter" idx="10"/>
          </p:nvPr>
        </p:nvSpPr>
        <p:spPr/>
        <p:txBody>
          <a:bodyPr/>
          <a:lstStyle/>
          <a:p>
            <a:pPr>
              <a:defRPr/>
            </a:pPr>
            <a:fld id="{381D5E6A-B3AA-4475-B7F1-7BA6CFDFA4B4}"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E6DAE2A3-D272-47AA-8588-637DF9D2701A}" type="slidenum">
              <a:rPr lang="en-US" smtClean="0"/>
              <a:pPr>
                <a:defRPr/>
              </a:pPr>
              <a:t>37</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8090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Non directive (client centred / humanistic)</a:t>
            </a:r>
          </a:p>
          <a:p>
            <a:pPr marL="812800" indent="-812800">
              <a:spcBef>
                <a:spcPts val="1200"/>
              </a:spcBef>
              <a:buFont typeface="Arial" charset="0"/>
              <a:buChar char="•"/>
            </a:pPr>
            <a:r>
              <a:rPr lang="en-US" sz="2400" b="1">
                <a:solidFill>
                  <a:srgbClr val="0070C0"/>
                </a:solidFill>
              </a:rPr>
              <a:t>Individual does not recognise any need for counselling; does not perceive any problem</a:t>
            </a:r>
          </a:p>
          <a:p>
            <a:pPr marL="812800" indent="-812800">
              <a:spcBef>
                <a:spcPts val="1200"/>
              </a:spcBef>
              <a:buFont typeface="Arial" charset="0"/>
              <a:buChar char="•"/>
            </a:pPr>
            <a:r>
              <a:rPr lang="en-US" sz="2400" b="1">
                <a:solidFill>
                  <a:srgbClr val="0070C0"/>
                </a:solidFill>
              </a:rPr>
              <a:t>Perceives the problem as external to him; no sense of personal responsibility</a:t>
            </a:r>
          </a:p>
          <a:p>
            <a:pPr marL="812800" indent="-812800">
              <a:spcBef>
                <a:spcPts val="1200"/>
              </a:spcBef>
              <a:buFont typeface="Arial" charset="0"/>
              <a:buChar char="•"/>
            </a:pPr>
            <a:r>
              <a:rPr lang="en-US" sz="2400" b="1">
                <a:solidFill>
                  <a:srgbClr val="0070C0"/>
                </a:solidFill>
              </a:rPr>
              <a:t>Freely expresses the feelings; clearly sees the problems, but does not get clear perspectives</a:t>
            </a:r>
          </a:p>
        </p:txBody>
      </p:sp>
    </p:spTree>
  </p:cSld>
  <p:clrMapOvr>
    <a:masterClrMapping/>
  </p:clrMapOvr>
  <p:transition spd="slow">
    <p:pu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 Types</a:t>
            </a:r>
          </a:p>
        </p:txBody>
      </p:sp>
      <p:sp>
        <p:nvSpPr>
          <p:cNvPr id="4" name="Date Placeholder 3"/>
          <p:cNvSpPr>
            <a:spLocks noGrp="1"/>
          </p:cNvSpPr>
          <p:nvPr>
            <p:ph type="dt" sz="quarter" idx="10"/>
          </p:nvPr>
        </p:nvSpPr>
        <p:spPr/>
        <p:txBody>
          <a:bodyPr/>
          <a:lstStyle/>
          <a:p>
            <a:pPr>
              <a:defRPr/>
            </a:pPr>
            <a:fld id="{EF616C8E-B42F-4CA7-84D4-30D7D8AE2BBD}"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0C429929-6DE4-45C7-9E98-7BCB946908BB}" type="slidenum">
              <a:rPr lang="en-US" smtClean="0"/>
              <a:pPr>
                <a:defRPr/>
              </a:pPr>
              <a:t>38</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8192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Non directive  (contd.)</a:t>
            </a:r>
          </a:p>
          <a:p>
            <a:pPr marL="812800" indent="-812800">
              <a:spcBef>
                <a:spcPts val="1200"/>
              </a:spcBef>
              <a:buFont typeface="Arial" charset="0"/>
              <a:buChar char="•"/>
            </a:pPr>
            <a:r>
              <a:rPr lang="en-US" sz="2400" b="1">
                <a:solidFill>
                  <a:srgbClr val="0070C0"/>
                </a:solidFill>
              </a:rPr>
              <a:t>Finds some self responsibility, but vacillate; a state of indecision</a:t>
            </a:r>
          </a:p>
          <a:p>
            <a:pPr marL="812800" indent="-812800">
              <a:spcBef>
                <a:spcPts val="1200"/>
              </a:spcBef>
              <a:buFont typeface="Arial" charset="0"/>
              <a:buChar char="•"/>
            </a:pPr>
            <a:r>
              <a:rPr lang="en-US" sz="2400" b="1">
                <a:solidFill>
                  <a:srgbClr val="0070C0"/>
                </a:solidFill>
              </a:rPr>
              <a:t>Accepts responsibility, but sees contradictions and incongruence</a:t>
            </a:r>
          </a:p>
          <a:p>
            <a:pPr marL="812800" indent="-812800">
              <a:spcBef>
                <a:spcPts val="1200"/>
              </a:spcBef>
              <a:buFont typeface="Arial" charset="0"/>
              <a:buChar char="•"/>
            </a:pPr>
            <a:r>
              <a:rPr lang="en-US" sz="2400" b="1">
                <a:solidFill>
                  <a:srgbClr val="0070C0"/>
                </a:solidFill>
              </a:rPr>
              <a:t>Inhibitions are gradually overcome; expresses feelings freely. Incongruence between experience and awareness is overcome</a:t>
            </a:r>
          </a:p>
          <a:p>
            <a:pPr marL="812800" indent="-812800">
              <a:spcBef>
                <a:spcPts val="1200"/>
              </a:spcBef>
              <a:buFont typeface="Arial" charset="0"/>
              <a:buChar char="•"/>
            </a:pPr>
            <a:r>
              <a:rPr lang="en-US" sz="2400" b="1">
                <a:solidFill>
                  <a:srgbClr val="0070C0"/>
                </a:solidFill>
              </a:rPr>
              <a:t>He becomes a fully functioning person</a:t>
            </a:r>
          </a:p>
        </p:txBody>
      </p:sp>
    </p:spTree>
  </p:cSld>
  <p:clrMapOvr>
    <a:masterClrMapping/>
  </p:clrMapOvr>
  <p:transition spd="slow">
    <p:pu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 Types</a:t>
            </a:r>
          </a:p>
        </p:txBody>
      </p:sp>
      <p:sp>
        <p:nvSpPr>
          <p:cNvPr id="4" name="Date Placeholder 3"/>
          <p:cNvSpPr>
            <a:spLocks noGrp="1"/>
          </p:cNvSpPr>
          <p:nvPr>
            <p:ph type="dt" sz="quarter" idx="10"/>
          </p:nvPr>
        </p:nvSpPr>
        <p:spPr/>
        <p:txBody>
          <a:bodyPr/>
          <a:lstStyle/>
          <a:p>
            <a:pPr>
              <a:defRPr/>
            </a:pPr>
            <a:fld id="{B70D684F-BD7E-4AFE-AEF3-A503087AD60A}"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70C388C9-F154-42D9-AA18-D7405E7D6040}" type="slidenum">
              <a:rPr lang="en-US" smtClean="0"/>
              <a:pPr>
                <a:defRPr/>
              </a:pPr>
              <a:t>39</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8295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Eclectic (integrative) approach</a:t>
            </a:r>
          </a:p>
          <a:p>
            <a:pPr marL="812800" indent="-812800">
              <a:spcBef>
                <a:spcPts val="1200"/>
              </a:spcBef>
              <a:buFont typeface="Arial" charset="0"/>
              <a:buChar char="•"/>
            </a:pPr>
            <a:r>
              <a:rPr lang="en-US" sz="2400" b="1">
                <a:solidFill>
                  <a:srgbClr val="0070C0"/>
                </a:solidFill>
              </a:rPr>
              <a:t>Diagnosis</a:t>
            </a:r>
          </a:p>
          <a:p>
            <a:pPr marL="812800" indent="-812800">
              <a:spcBef>
                <a:spcPts val="1200"/>
              </a:spcBef>
              <a:buFont typeface="Arial" charset="0"/>
              <a:buChar char="•"/>
            </a:pPr>
            <a:r>
              <a:rPr lang="en-US" sz="2400" b="1">
                <a:solidFill>
                  <a:srgbClr val="0070C0"/>
                </a:solidFill>
              </a:rPr>
              <a:t>Unearth underlying causes</a:t>
            </a:r>
          </a:p>
          <a:p>
            <a:pPr marL="812800" indent="-812800">
              <a:spcBef>
                <a:spcPts val="1200"/>
              </a:spcBef>
              <a:buFont typeface="Arial" charset="0"/>
              <a:buChar char="•"/>
            </a:pPr>
            <a:r>
              <a:rPr lang="en-US" sz="2400" b="1">
                <a:solidFill>
                  <a:srgbClr val="0070C0"/>
                </a:solidFill>
              </a:rPr>
              <a:t>Halt aggravation of problems</a:t>
            </a:r>
          </a:p>
          <a:p>
            <a:pPr marL="812800" indent="-812800">
              <a:spcBef>
                <a:spcPts val="1200"/>
              </a:spcBef>
              <a:buFont typeface="Arial" charset="0"/>
              <a:buChar char="•"/>
            </a:pPr>
            <a:r>
              <a:rPr lang="en-US" sz="2400" b="1">
                <a:solidFill>
                  <a:srgbClr val="0070C0"/>
                </a:solidFill>
              </a:rPr>
              <a:t>Rectify etiological factors</a:t>
            </a:r>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304800"/>
            <a:ext cx="9144000" cy="762000"/>
          </a:xfrm>
          <a:prstGeom prst="rect">
            <a:avLst/>
          </a:prstGeom>
          <a:noFill/>
          <a:ln w="9525">
            <a:noFill/>
            <a:miter lim="800000"/>
            <a:headEnd/>
            <a:tailEnd/>
          </a:ln>
        </p:spPr>
        <p:txBody>
          <a:bodyPr anchor="ctr"/>
          <a:lstStyle/>
          <a:p>
            <a:pPr algn="ctr"/>
            <a:r>
              <a:rPr lang="en-US" sz="3200" b="1" dirty="0" smtClean="0">
                <a:solidFill>
                  <a:srgbClr val="FF33CC"/>
                </a:solidFill>
              </a:rPr>
              <a:t>5.1.	Nature and types of problems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4AD99820-59DB-4141-B37D-988E202CCB61}" type="datetime9">
              <a:rPr lang="en-IN"/>
              <a:pPr>
                <a:defRPr/>
              </a:pPr>
              <a:t>13-11-2018 12:27:37</a:t>
            </a:fld>
            <a:endParaRPr lang="en-US"/>
          </a:p>
        </p:txBody>
      </p:sp>
      <p:sp>
        <p:nvSpPr>
          <p:cNvPr id="5" name="Slide Number Placeholder 4"/>
          <p:cNvSpPr>
            <a:spLocks noGrp="1"/>
          </p:cNvSpPr>
          <p:nvPr>
            <p:ph type="sldNum" sz="quarter" idx="12"/>
          </p:nvPr>
        </p:nvSpPr>
        <p:spPr/>
        <p:txBody>
          <a:bodyPr/>
          <a:lstStyle/>
          <a:p>
            <a:pPr>
              <a:defRPr/>
            </a:pPr>
            <a:fld id="{6656018D-3B3D-4554-81E6-6C1128204DD0}" type="slidenum">
              <a:rPr lang="en-US" smtClean="0"/>
              <a:pPr>
                <a:defRPr/>
              </a:pPr>
              <a:t>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174" name="Rectangle 3"/>
          <p:cNvSpPr>
            <a:spLocks noChangeArrowheads="1"/>
          </p:cNvSpPr>
          <p:nvPr/>
        </p:nvSpPr>
        <p:spPr bwMode="auto">
          <a:xfrm>
            <a:off x="228600" y="1066800"/>
            <a:ext cx="8686800" cy="53340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smtClean="0">
                <a:solidFill>
                  <a:srgbClr val="0070C0"/>
                </a:solidFill>
              </a:rPr>
              <a:t>Socially deviant behavior (e.g., political, religious, or sexual) and conflicts that are primarily between the individual and society are not mental disorders unless the deviance or conflict results from a dysfunction in the individual, as described above (DSM5: 20) </a:t>
            </a:r>
          </a:p>
          <a:p>
            <a:pPr marL="812800" indent="-812800">
              <a:spcBef>
                <a:spcPts val="1200"/>
              </a:spcBef>
              <a:buFont typeface="Arial" charset="0"/>
              <a:buChar char="•"/>
            </a:pPr>
            <a:r>
              <a:rPr lang="en-US" sz="2400" b="1" dirty="0" smtClean="0">
                <a:solidFill>
                  <a:srgbClr val="0070C0"/>
                </a:solidFill>
              </a:rPr>
              <a:t>Eleven indicators are recommended for diagnostic purpose: shared neural substrates, family traits, genetic risk factors, specific environmental risk factors, biomarkers, temperamental antecedents, abnormalities of emotional or cognitive processing, symptom similarity, course of illness, high </a:t>
            </a:r>
            <a:r>
              <a:rPr lang="en-US" sz="2400" b="1" dirty="0" err="1" smtClean="0">
                <a:solidFill>
                  <a:srgbClr val="0070C0"/>
                </a:solidFill>
              </a:rPr>
              <a:t>comorbidity</a:t>
            </a:r>
            <a:r>
              <a:rPr lang="en-US" sz="2400" b="1" dirty="0" smtClean="0">
                <a:solidFill>
                  <a:srgbClr val="0070C0"/>
                </a:solidFill>
              </a:rPr>
              <a:t>, and shared treatment response (DSM5:12)</a:t>
            </a:r>
            <a:endParaRPr lang="en-US" sz="2400" b="1" dirty="0">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 Types</a:t>
            </a:r>
          </a:p>
        </p:txBody>
      </p:sp>
      <p:sp>
        <p:nvSpPr>
          <p:cNvPr id="4" name="Date Placeholder 3"/>
          <p:cNvSpPr>
            <a:spLocks noGrp="1"/>
          </p:cNvSpPr>
          <p:nvPr>
            <p:ph type="dt" sz="quarter" idx="10"/>
          </p:nvPr>
        </p:nvSpPr>
        <p:spPr/>
        <p:txBody>
          <a:bodyPr/>
          <a:lstStyle/>
          <a:p>
            <a:pPr>
              <a:defRPr/>
            </a:pPr>
            <a:fld id="{B96E6478-2CCA-4B77-8154-FA1847E27762}"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7D84166C-6EBF-42F3-8ECC-72BEBF8EC9CB}" type="slidenum">
              <a:rPr lang="en-US" smtClean="0"/>
              <a:pPr>
                <a:defRPr/>
              </a:pPr>
              <a:t>40</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8397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Group counselling</a:t>
            </a:r>
          </a:p>
          <a:p>
            <a:pPr marL="812800" indent="-812800">
              <a:spcBef>
                <a:spcPts val="1200"/>
              </a:spcBef>
              <a:buFont typeface="Arial" charset="0"/>
              <a:buChar char="•"/>
            </a:pPr>
            <a:r>
              <a:rPr lang="en-US" sz="2400" b="1">
                <a:solidFill>
                  <a:srgbClr val="0070C0"/>
                </a:solidFill>
              </a:rPr>
              <a:t>Small in size</a:t>
            </a:r>
          </a:p>
          <a:p>
            <a:pPr marL="812800" indent="-812800">
              <a:spcBef>
                <a:spcPts val="1200"/>
              </a:spcBef>
              <a:buFont typeface="Arial" charset="0"/>
              <a:buChar char="•"/>
            </a:pPr>
            <a:r>
              <a:rPr lang="en-US" sz="2400" b="1">
                <a:solidFill>
                  <a:srgbClr val="0070C0"/>
                </a:solidFill>
              </a:rPr>
              <a:t>Homogeneous members</a:t>
            </a:r>
          </a:p>
          <a:p>
            <a:pPr marL="812800" indent="-812800">
              <a:spcBef>
                <a:spcPts val="1200"/>
              </a:spcBef>
              <a:buFont typeface="Arial" charset="0"/>
              <a:buChar char="•"/>
            </a:pPr>
            <a:r>
              <a:rPr lang="en-US" sz="2400" b="1">
                <a:solidFill>
                  <a:srgbClr val="0070C0"/>
                </a:solidFill>
              </a:rPr>
              <a:t>Counsellor as an understanding observer</a:t>
            </a:r>
          </a:p>
          <a:p>
            <a:pPr marL="812800" indent="-812800">
              <a:spcBef>
                <a:spcPts val="1200"/>
              </a:spcBef>
              <a:buFont typeface="Arial" charset="0"/>
              <a:buChar char="•"/>
            </a:pPr>
            <a:r>
              <a:rPr lang="en-US" sz="2400" b="1">
                <a:solidFill>
                  <a:srgbClr val="0070C0"/>
                </a:solidFill>
              </a:rPr>
              <a:t>Multiple counselling: one client and several counsellors</a:t>
            </a:r>
          </a:p>
        </p:txBody>
      </p:sp>
    </p:spTree>
  </p:cSld>
  <p:clrMapOvr>
    <a:masterClrMapping/>
  </p:clrMapOvr>
  <p:transition spd="slow">
    <p:push/>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 types</a:t>
            </a:r>
          </a:p>
        </p:txBody>
      </p:sp>
      <p:sp>
        <p:nvSpPr>
          <p:cNvPr id="4" name="Date Placeholder 3"/>
          <p:cNvSpPr>
            <a:spLocks noGrp="1"/>
          </p:cNvSpPr>
          <p:nvPr>
            <p:ph type="dt" sz="quarter" idx="10"/>
          </p:nvPr>
        </p:nvSpPr>
        <p:spPr/>
        <p:txBody>
          <a:bodyPr/>
          <a:lstStyle/>
          <a:p>
            <a:pPr>
              <a:defRPr/>
            </a:pPr>
            <a:fld id="{1D3FAE1D-94EC-40CA-8871-07DD00B4D3D7}"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70CCE3DF-60B1-4910-9A9A-92E486F53389}" type="slidenum">
              <a:rPr lang="en-US" smtClean="0"/>
              <a:pPr>
                <a:defRPr/>
              </a:pPr>
              <a:t>41</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8499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Case conferences: </a:t>
            </a:r>
            <a:r>
              <a:rPr lang="en-US" sz="2400" b="1">
                <a:solidFill>
                  <a:srgbClr val="0070C0"/>
                </a:solidFill>
              </a:rPr>
              <a:t>(team work of psychologists, teachers and social workers)</a:t>
            </a:r>
          </a:p>
          <a:p>
            <a:pPr marL="812800" indent="-812800">
              <a:spcBef>
                <a:spcPts val="1200"/>
              </a:spcBef>
              <a:buFont typeface="Arial" charset="0"/>
              <a:buChar char="•"/>
            </a:pPr>
            <a:r>
              <a:rPr lang="en-US" sz="2400" b="1">
                <a:solidFill>
                  <a:srgbClr val="0070C0"/>
                </a:solidFill>
              </a:rPr>
              <a:t>Diagnosis</a:t>
            </a:r>
          </a:p>
          <a:p>
            <a:pPr marL="812800" indent="-812800">
              <a:spcBef>
                <a:spcPts val="1200"/>
              </a:spcBef>
              <a:buFont typeface="Arial" charset="0"/>
              <a:buChar char="•"/>
            </a:pPr>
            <a:r>
              <a:rPr lang="en-US" sz="2400" b="1">
                <a:solidFill>
                  <a:srgbClr val="0070C0"/>
                </a:solidFill>
              </a:rPr>
              <a:t>Treatment</a:t>
            </a:r>
          </a:p>
          <a:p>
            <a:pPr marL="812800" indent="-812800">
              <a:spcBef>
                <a:spcPts val="1200"/>
              </a:spcBef>
              <a:buFont typeface="Arial" charset="0"/>
              <a:buChar char="•"/>
            </a:pPr>
            <a:r>
              <a:rPr lang="en-US" sz="2400" b="1">
                <a:solidFill>
                  <a:srgbClr val="0070C0"/>
                </a:solidFill>
              </a:rPr>
              <a:t>Placement</a:t>
            </a:r>
          </a:p>
          <a:p>
            <a:pPr marL="812800" indent="-812800">
              <a:spcBef>
                <a:spcPts val="1200"/>
              </a:spcBef>
              <a:buFont typeface="Arial" charset="0"/>
              <a:buChar char="•"/>
            </a:pPr>
            <a:r>
              <a:rPr lang="en-US" sz="2400" b="1">
                <a:solidFill>
                  <a:srgbClr val="0070C0"/>
                </a:solidFill>
              </a:rPr>
              <a:t>Follow up</a:t>
            </a:r>
          </a:p>
        </p:txBody>
      </p:sp>
    </p:spTree>
  </p:cSld>
  <p:clrMapOvr>
    <a:masterClrMapping/>
  </p:clrMapOvr>
  <p:transition spd="slow">
    <p:pu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a:t>
            </a:r>
          </a:p>
        </p:txBody>
      </p:sp>
      <p:sp>
        <p:nvSpPr>
          <p:cNvPr id="4" name="Date Placeholder 3"/>
          <p:cNvSpPr>
            <a:spLocks noGrp="1"/>
          </p:cNvSpPr>
          <p:nvPr>
            <p:ph type="dt" sz="quarter" idx="10"/>
          </p:nvPr>
        </p:nvSpPr>
        <p:spPr/>
        <p:txBody>
          <a:bodyPr/>
          <a:lstStyle/>
          <a:p>
            <a:pPr>
              <a:defRPr/>
            </a:pPr>
            <a:fld id="{B4D3935A-63FC-49FD-B39A-5A1128C94D30}"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DA4F6365-9D73-451B-B734-07BC09656D11}" type="slidenum">
              <a:rPr lang="en-US" smtClean="0"/>
              <a:pPr>
                <a:defRPr/>
              </a:pPr>
              <a:t>42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8602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Counselling the disadvantaged</a:t>
            </a:r>
          </a:p>
          <a:p>
            <a:pPr marL="812800" indent="-812800">
              <a:spcBef>
                <a:spcPts val="1200"/>
              </a:spcBef>
              <a:buFont typeface="Arial" charset="0"/>
              <a:buChar char="•"/>
            </a:pPr>
            <a:r>
              <a:rPr lang="en-US" sz="2400" b="1">
                <a:solidFill>
                  <a:srgbClr val="0070C0"/>
                </a:solidFill>
              </a:rPr>
              <a:t>Rosenthal effect (popular belief: stereotype)</a:t>
            </a:r>
          </a:p>
          <a:p>
            <a:pPr marL="812800" indent="-812800">
              <a:spcBef>
                <a:spcPts val="1200"/>
              </a:spcBef>
              <a:buFont typeface="Arial" charset="0"/>
              <a:buChar char="•"/>
            </a:pPr>
            <a:r>
              <a:rPr lang="en-US" sz="2400" b="1">
                <a:solidFill>
                  <a:srgbClr val="0070C0"/>
                </a:solidFill>
              </a:rPr>
              <a:t>Pygmalion effect (poor self image and self fulfilling prophesy)</a:t>
            </a:r>
          </a:p>
        </p:txBody>
      </p:sp>
    </p:spTree>
  </p:cSld>
  <p:clrMapOvr>
    <a:masterClrMapping/>
  </p:clrMapOvr>
  <p:transition spd="slow">
    <p:push/>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a:t>
            </a:r>
          </a:p>
        </p:txBody>
      </p:sp>
      <p:sp>
        <p:nvSpPr>
          <p:cNvPr id="4" name="Date Placeholder 3"/>
          <p:cNvSpPr>
            <a:spLocks noGrp="1"/>
          </p:cNvSpPr>
          <p:nvPr>
            <p:ph type="dt" sz="quarter" idx="10"/>
          </p:nvPr>
        </p:nvSpPr>
        <p:spPr/>
        <p:txBody>
          <a:bodyPr/>
          <a:lstStyle/>
          <a:p>
            <a:pPr>
              <a:defRPr/>
            </a:pPr>
            <a:fld id="{318133B0-BCBD-434C-A6F1-CB509D1745E2}" type="datetime9">
              <a:rPr lang="en-IN"/>
              <a:pPr>
                <a:defRPr/>
              </a:pPr>
              <a:t>13-11-2018 12:27:39</a:t>
            </a:fld>
            <a:endParaRPr lang="en-US"/>
          </a:p>
        </p:txBody>
      </p:sp>
      <p:sp>
        <p:nvSpPr>
          <p:cNvPr id="5" name="Slide Number Placeholder 4"/>
          <p:cNvSpPr>
            <a:spLocks noGrp="1"/>
          </p:cNvSpPr>
          <p:nvPr>
            <p:ph type="sldNum" sz="quarter" idx="12"/>
          </p:nvPr>
        </p:nvSpPr>
        <p:spPr/>
        <p:txBody>
          <a:bodyPr/>
          <a:lstStyle/>
          <a:p>
            <a:pPr>
              <a:defRPr/>
            </a:pPr>
            <a:fld id="{BCCC3F69-8C9F-4B50-A87F-573D1E2677B2}" type="slidenum">
              <a:rPr lang="en-US" smtClean="0"/>
              <a:pPr>
                <a:defRPr/>
              </a:pPr>
              <a:t>43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8704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Who can be a counsellor?</a:t>
            </a:r>
          </a:p>
          <a:p>
            <a:pPr marL="812800" indent="-812800">
              <a:spcBef>
                <a:spcPts val="1200"/>
              </a:spcBef>
              <a:buFont typeface="Arial" charset="0"/>
              <a:buChar char="•"/>
            </a:pPr>
            <a:r>
              <a:rPr lang="en-US" sz="2400" b="1">
                <a:solidFill>
                  <a:srgbClr val="0070C0"/>
                </a:solidFill>
              </a:rPr>
              <a:t>Appropriately qualified (MA / MSW)</a:t>
            </a:r>
          </a:p>
          <a:p>
            <a:pPr marL="812800" indent="-812800">
              <a:spcBef>
                <a:spcPts val="1200"/>
              </a:spcBef>
              <a:buFont typeface="Arial" charset="0"/>
              <a:buChar char="•"/>
            </a:pPr>
            <a:r>
              <a:rPr lang="en-US" sz="2400" b="1">
                <a:solidFill>
                  <a:srgbClr val="0070C0"/>
                </a:solidFill>
              </a:rPr>
              <a:t>Experienced (at least one year apprenticeship / field training)</a:t>
            </a:r>
          </a:p>
          <a:p>
            <a:pPr marL="812800" indent="-812800">
              <a:spcBef>
                <a:spcPts val="1200"/>
              </a:spcBef>
              <a:buFont typeface="Arial" charset="0"/>
              <a:buChar char="•"/>
            </a:pPr>
            <a:r>
              <a:rPr lang="en-US" sz="2400" b="1">
                <a:solidFill>
                  <a:srgbClr val="0070C0"/>
                </a:solidFill>
              </a:rPr>
              <a:t>Knowledgeable of</a:t>
            </a:r>
          </a:p>
          <a:p>
            <a:pPr marL="812800" indent="-812800">
              <a:spcBef>
                <a:spcPts val="1200"/>
              </a:spcBef>
              <a:buFont typeface="Arial" charset="0"/>
              <a:buChar char="•"/>
            </a:pPr>
            <a:r>
              <a:rPr lang="en-US" sz="2400" b="1">
                <a:solidFill>
                  <a:srgbClr val="0070C0"/>
                </a:solidFill>
              </a:rPr>
              <a:t>Psychological bases of counselling</a:t>
            </a:r>
          </a:p>
          <a:p>
            <a:pPr marL="812800" indent="-812800">
              <a:spcBef>
                <a:spcPts val="1200"/>
              </a:spcBef>
              <a:buFont typeface="Arial" charset="0"/>
              <a:buChar char="•"/>
            </a:pPr>
            <a:r>
              <a:rPr lang="en-US" sz="2400" b="1">
                <a:solidFill>
                  <a:srgbClr val="0070C0"/>
                </a:solidFill>
              </a:rPr>
              <a:t>Theories of personality and human behaviour</a:t>
            </a:r>
          </a:p>
          <a:p>
            <a:pPr marL="812800" indent="-812800">
              <a:spcBef>
                <a:spcPts val="1200"/>
              </a:spcBef>
              <a:buFont typeface="Arial" charset="0"/>
              <a:buChar char="•"/>
            </a:pPr>
            <a:r>
              <a:rPr lang="en-US" sz="2400" b="1">
                <a:solidFill>
                  <a:srgbClr val="0070C0"/>
                </a:solidFill>
              </a:rPr>
              <a:t>Various approaches in psychotherapies</a:t>
            </a:r>
          </a:p>
        </p:txBody>
      </p:sp>
    </p:spTree>
  </p:cSld>
  <p:clrMapOvr>
    <a:masterClrMapping/>
  </p:clrMapOvr>
  <p:transition spd="slow">
    <p:pu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Psychological </a:t>
            </a:r>
            <a:r>
              <a:rPr lang="en-US" sz="3200" b="1" dirty="0">
                <a:solidFill>
                  <a:srgbClr val="FF33CC"/>
                </a:solidFill>
              </a:rPr>
              <a:t>Counselling</a:t>
            </a:r>
          </a:p>
        </p:txBody>
      </p:sp>
      <p:sp>
        <p:nvSpPr>
          <p:cNvPr id="4" name="Date Placeholder 3"/>
          <p:cNvSpPr>
            <a:spLocks noGrp="1"/>
          </p:cNvSpPr>
          <p:nvPr>
            <p:ph type="dt" sz="quarter" idx="10"/>
          </p:nvPr>
        </p:nvSpPr>
        <p:spPr/>
        <p:txBody>
          <a:bodyPr/>
          <a:lstStyle/>
          <a:p>
            <a:pPr>
              <a:defRPr/>
            </a:pPr>
            <a:fld id="{337B7E79-3CFC-4437-88E3-D45FF1936FA3}" type="datetime9">
              <a:rPr lang="en-IN"/>
              <a:pPr>
                <a:defRPr/>
              </a:pPr>
              <a:t>13-11-2018 12:27:41</a:t>
            </a:fld>
            <a:endParaRPr lang="en-US"/>
          </a:p>
        </p:txBody>
      </p:sp>
      <p:sp>
        <p:nvSpPr>
          <p:cNvPr id="5" name="Slide Number Placeholder 4"/>
          <p:cNvSpPr>
            <a:spLocks noGrp="1"/>
          </p:cNvSpPr>
          <p:nvPr>
            <p:ph type="sldNum" sz="quarter" idx="12"/>
          </p:nvPr>
        </p:nvSpPr>
        <p:spPr/>
        <p:txBody>
          <a:bodyPr/>
          <a:lstStyle/>
          <a:p>
            <a:pPr>
              <a:defRPr/>
            </a:pPr>
            <a:fld id="{9293317A-3298-4286-9C01-8D14F7AE7A14}" type="slidenum">
              <a:rPr lang="en-US" smtClean="0"/>
              <a:pPr>
                <a:defRPr/>
              </a:pPr>
              <a:t>44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9523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What is the general procedure of counselling?</a:t>
            </a:r>
          </a:p>
          <a:p>
            <a:pPr marL="812800" indent="-812800">
              <a:spcBef>
                <a:spcPts val="1200"/>
              </a:spcBef>
              <a:buFont typeface="Arial" charset="0"/>
              <a:buChar char="•"/>
            </a:pPr>
            <a:r>
              <a:rPr lang="en-US" sz="2400" b="1">
                <a:solidFill>
                  <a:srgbClr val="0070C0"/>
                </a:solidFill>
              </a:rPr>
              <a:t>Conducting the counselling sessions based on an appropriate therapeutic approach</a:t>
            </a:r>
          </a:p>
          <a:p>
            <a:pPr marL="812800" indent="-812800">
              <a:spcBef>
                <a:spcPts val="1200"/>
              </a:spcBef>
              <a:buFont typeface="Arial" charset="0"/>
              <a:buChar char="•"/>
            </a:pPr>
            <a:r>
              <a:rPr lang="en-US" sz="2400" b="1">
                <a:solidFill>
                  <a:srgbClr val="0070C0"/>
                </a:solidFill>
              </a:rPr>
              <a:t>Recording each session</a:t>
            </a:r>
          </a:p>
          <a:p>
            <a:pPr marL="812800" indent="-812800">
              <a:spcBef>
                <a:spcPts val="1200"/>
              </a:spcBef>
              <a:buFont typeface="Arial" charset="0"/>
              <a:buChar char="•"/>
            </a:pPr>
            <a:r>
              <a:rPr lang="en-US" sz="2400" b="1">
                <a:solidFill>
                  <a:srgbClr val="0070C0"/>
                </a:solidFill>
              </a:rPr>
              <a:t>Goal attainment on mutual satisfaction</a:t>
            </a:r>
          </a:p>
          <a:p>
            <a:pPr marL="812800" indent="-812800">
              <a:spcBef>
                <a:spcPts val="1200"/>
              </a:spcBef>
              <a:buFont typeface="Arial" charset="0"/>
              <a:buChar char="•"/>
            </a:pPr>
            <a:r>
              <a:rPr lang="en-US" sz="2400" b="1">
                <a:solidFill>
                  <a:srgbClr val="0070C0"/>
                </a:solidFill>
              </a:rPr>
              <a:t>Termination of regular counselling sessions</a:t>
            </a:r>
          </a:p>
          <a:p>
            <a:pPr marL="812800" indent="-812800">
              <a:spcBef>
                <a:spcPts val="1200"/>
              </a:spcBef>
              <a:buFont typeface="Arial" charset="0"/>
              <a:buChar char="•"/>
            </a:pPr>
            <a:r>
              <a:rPr lang="en-US" sz="2400" b="1">
                <a:solidFill>
                  <a:srgbClr val="0070C0"/>
                </a:solidFill>
              </a:rPr>
              <a:t>Follow up counselling (monthly, quarterly, half yearly or annual)</a:t>
            </a:r>
          </a:p>
          <a:p>
            <a:pPr marL="812800" indent="-812800">
              <a:spcBef>
                <a:spcPts val="1200"/>
              </a:spcBef>
              <a:buFont typeface="Arial" charset="0"/>
              <a:buChar char="•"/>
            </a:pPr>
            <a:r>
              <a:rPr lang="en-US" sz="2400" b="1">
                <a:solidFill>
                  <a:srgbClr val="0070C0"/>
                </a:solidFill>
              </a:rPr>
              <a:t>Compile the data for research</a:t>
            </a:r>
          </a:p>
        </p:txBody>
      </p:sp>
    </p:spTree>
  </p:cSld>
  <p:clrMapOvr>
    <a:masterClrMapping/>
  </p:clrMapOvr>
  <p:transition spd="slow">
    <p:pu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a:xfrm>
            <a:off x="381000" y="3048000"/>
            <a:ext cx="8229600" cy="1143000"/>
          </a:xfrm>
        </p:spPr>
        <p:txBody>
          <a:bodyPr/>
          <a:lstStyle/>
          <a:p>
            <a:pPr algn="ctr"/>
            <a:r>
              <a:rPr lang="en-IN" sz="9600" smtClean="0">
                <a:solidFill>
                  <a:srgbClr val="FF33CC"/>
                </a:solidFill>
                <a:latin typeface="Brush Script MT" pitchFamily="66" charset="0"/>
              </a:rPr>
              <a:t>Thank You</a:t>
            </a:r>
          </a:p>
        </p:txBody>
      </p:sp>
      <p:sp>
        <p:nvSpPr>
          <p:cNvPr id="4" name="Date Placeholder 3"/>
          <p:cNvSpPr>
            <a:spLocks noGrp="1"/>
          </p:cNvSpPr>
          <p:nvPr>
            <p:ph type="dt" sz="quarter" idx="10"/>
          </p:nvPr>
        </p:nvSpPr>
        <p:spPr/>
        <p:txBody>
          <a:bodyPr/>
          <a:lstStyle/>
          <a:p>
            <a:pPr>
              <a:defRPr/>
            </a:pPr>
            <a:fld id="{42DBA2E8-7169-4F1E-9735-C452CAA3B60B}" type="datetime9">
              <a:rPr lang="en-IN"/>
              <a:pPr>
                <a:defRPr/>
              </a:pPr>
              <a:t>13-11-2018 12:27:42</a:t>
            </a:fld>
            <a:endParaRPr lang="en-US"/>
          </a:p>
        </p:txBody>
      </p:sp>
      <p:sp>
        <p:nvSpPr>
          <p:cNvPr id="5" name="Footer Placeholder 4"/>
          <p:cNvSpPr>
            <a:spLocks noGrp="1"/>
          </p:cNvSpPr>
          <p:nvPr>
            <p:ph type="ftr" sz="quarter" idx="11"/>
          </p:nvPr>
        </p:nvSpPr>
        <p:spPr/>
        <p:txBody>
          <a:bodyPr/>
          <a:lstStyle/>
          <a:p>
            <a:pPr>
              <a:defRPr/>
            </a:pPr>
            <a:r>
              <a:rPr lang="en-US"/>
              <a:t>Psychology for Social Workers</a:t>
            </a:r>
          </a:p>
        </p:txBody>
      </p:sp>
      <p:sp>
        <p:nvSpPr>
          <p:cNvPr id="6" name="Slide Number Placeholder 5"/>
          <p:cNvSpPr>
            <a:spLocks noGrp="1"/>
          </p:cNvSpPr>
          <p:nvPr>
            <p:ph type="sldNum" sz="quarter" idx="12"/>
          </p:nvPr>
        </p:nvSpPr>
        <p:spPr/>
        <p:txBody>
          <a:bodyPr/>
          <a:lstStyle/>
          <a:p>
            <a:pPr>
              <a:defRPr/>
            </a:pPr>
            <a:fld id="{C4B2EBC3-163E-4494-BBE5-44B22C88C567}" type="slidenum">
              <a:rPr lang="en-US" smtClean="0"/>
              <a:pPr>
                <a:defRPr/>
              </a:pPr>
              <a:t>45</a:t>
            </a:fld>
            <a:endParaRPr lang="en-US"/>
          </a:p>
        </p:txBody>
      </p:sp>
    </p:spTree>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304800"/>
            <a:ext cx="9144000" cy="762000"/>
          </a:xfrm>
          <a:prstGeom prst="rect">
            <a:avLst/>
          </a:prstGeom>
          <a:noFill/>
          <a:ln w="9525">
            <a:noFill/>
            <a:miter lim="800000"/>
            <a:headEnd/>
            <a:tailEnd/>
          </a:ln>
        </p:spPr>
        <p:txBody>
          <a:bodyPr anchor="ctr"/>
          <a:lstStyle/>
          <a:p>
            <a:pPr algn="ctr"/>
            <a:r>
              <a:rPr lang="en-US" sz="3200" b="1" dirty="0" smtClean="0">
                <a:solidFill>
                  <a:srgbClr val="FF33CC"/>
                </a:solidFill>
              </a:rPr>
              <a:t>5.1.	Nature and types of problems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4AD99820-59DB-4141-B37D-988E202CCB61}"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6656018D-3B3D-4554-81E6-6C1128204DD0}" type="slidenum">
              <a:rPr lang="en-US" smtClean="0"/>
              <a:pPr>
                <a:defRPr/>
              </a:pPr>
              <a:t>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174" name="Rectangle 3"/>
          <p:cNvSpPr>
            <a:spLocks noChangeArrowheads="1"/>
          </p:cNvSpPr>
          <p:nvPr/>
        </p:nvSpPr>
        <p:spPr bwMode="auto">
          <a:xfrm>
            <a:off x="228600" y="1066800"/>
            <a:ext cx="8686800" cy="53340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smtClean="0">
                <a:solidFill>
                  <a:srgbClr val="0070C0"/>
                </a:solidFill>
              </a:rPr>
              <a:t>It was demonstrated that clustering of disorders according to what has been termed internalizing and externalizing factors represents an empirically supported framework. </a:t>
            </a:r>
          </a:p>
          <a:p>
            <a:pPr marL="812800" indent="-812800">
              <a:spcBef>
                <a:spcPts val="1200"/>
              </a:spcBef>
              <a:buFont typeface="Arial" charset="0"/>
              <a:buChar char="•"/>
            </a:pPr>
            <a:r>
              <a:rPr lang="en-US" sz="2400" b="1" dirty="0" smtClean="0">
                <a:solidFill>
                  <a:srgbClr val="0070C0"/>
                </a:solidFill>
              </a:rPr>
              <a:t>Within the internalizing group (representing disorders with prominent anxiety, depressive, and somatic symptoms) and the externalizing group (representing disorders with prominent impulsive, disruptive conduct, and substance use symptoms), including disorders exhibiting antisocial </a:t>
            </a:r>
            <a:r>
              <a:rPr lang="en-US" sz="2400" b="1" dirty="0" err="1" smtClean="0">
                <a:solidFill>
                  <a:srgbClr val="0070C0"/>
                </a:solidFill>
              </a:rPr>
              <a:t>behaviours</a:t>
            </a:r>
            <a:r>
              <a:rPr lang="en-US" sz="2400" b="1" dirty="0" smtClean="0">
                <a:solidFill>
                  <a:srgbClr val="0070C0"/>
                </a:solidFill>
              </a:rPr>
              <a:t>, conduct disturbances, addictions, and impulse-control disorders (DSM5: 13)</a:t>
            </a:r>
            <a:endParaRPr lang="en-US" sz="2400" b="1" dirty="0">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304800"/>
            <a:ext cx="9144000" cy="762000"/>
          </a:xfrm>
          <a:prstGeom prst="rect">
            <a:avLst/>
          </a:prstGeom>
          <a:noFill/>
          <a:ln w="9525">
            <a:noFill/>
            <a:miter lim="800000"/>
            <a:headEnd/>
            <a:tailEnd/>
          </a:ln>
        </p:spPr>
        <p:txBody>
          <a:bodyPr anchor="ctr"/>
          <a:lstStyle/>
          <a:p>
            <a:pPr algn="ctr"/>
            <a:r>
              <a:rPr lang="en-US" sz="3200" b="1" dirty="0" smtClean="0">
                <a:solidFill>
                  <a:srgbClr val="FF33CC"/>
                </a:solidFill>
              </a:rPr>
              <a:t>5.1.	Nature and types of problems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4AD99820-59DB-4141-B37D-988E202CCB61}"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6656018D-3B3D-4554-81E6-6C1128204DD0}" type="slidenum">
              <a:rPr lang="en-US" smtClean="0"/>
              <a:pPr>
                <a:defRPr/>
              </a:pPr>
              <a:t>6</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174" name="Rectangle 3"/>
          <p:cNvSpPr>
            <a:spLocks noChangeArrowheads="1"/>
          </p:cNvSpPr>
          <p:nvPr/>
        </p:nvSpPr>
        <p:spPr bwMode="auto">
          <a:xfrm>
            <a:off x="228600" y="1066800"/>
            <a:ext cx="8686800" cy="53340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smtClean="0">
                <a:solidFill>
                  <a:srgbClr val="0070C0"/>
                </a:solidFill>
              </a:rPr>
              <a:t>To improve clinical utility, DSM-5 is organized on developmental and lifespan considerations. </a:t>
            </a:r>
          </a:p>
          <a:p>
            <a:pPr marL="812800" indent="-812800">
              <a:spcBef>
                <a:spcPts val="1200"/>
              </a:spcBef>
              <a:buFont typeface="Arial" charset="0"/>
              <a:buChar char="•"/>
            </a:pPr>
            <a:r>
              <a:rPr lang="en-US" sz="2400" b="1" dirty="0" smtClean="0">
                <a:solidFill>
                  <a:srgbClr val="0070C0"/>
                </a:solidFill>
              </a:rPr>
              <a:t>It begins with diagnoses thought to reflect developmental processes that manifest early in life (e.g., </a:t>
            </a:r>
            <a:r>
              <a:rPr lang="en-US" sz="2400" b="1" dirty="0" err="1" smtClean="0">
                <a:solidFill>
                  <a:srgbClr val="0070C0"/>
                </a:solidFill>
              </a:rPr>
              <a:t>neurodevelopmental</a:t>
            </a:r>
            <a:r>
              <a:rPr lang="en-US" sz="2400" b="1" dirty="0" smtClean="0">
                <a:solidFill>
                  <a:srgbClr val="0070C0"/>
                </a:solidFill>
              </a:rPr>
              <a:t> and schizophrenia spectrum and other psychotic disorders), </a:t>
            </a:r>
          </a:p>
          <a:p>
            <a:pPr marL="812800" indent="-812800">
              <a:spcBef>
                <a:spcPts val="1200"/>
              </a:spcBef>
              <a:buFont typeface="Arial" charset="0"/>
              <a:buChar char="•"/>
            </a:pPr>
            <a:r>
              <a:rPr lang="en-US" sz="2400" b="1" dirty="0" smtClean="0">
                <a:solidFill>
                  <a:srgbClr val="0070C0"/>
                </a:solidFill>
              </a:rPr>
              <a:t>followed by diagnoses that more commonly manifest in adolescence and young adulthood (e.g., bipolar, depressive, and anxiety disorders), and </a:t>
            </a:r>
          </a:p>
          <a:p>
            <a:pPr marL="812800" indent="-812800">
              <a:spcBef>
                <a:spcPts val="1200"/>
              </a:spcBef>
              <a:buFont typeface="Arial" charset="0"/>
              <a:buChar char="•"/>
            </a:pPr>
            <a:r>
              <a:rPr lang="en-US" sz="2400" b="1" dirty="0" smtClean="0">
                <a:solidFill>
                  <a:srgbClr val="0070C0"/>
                </a:solidFill>
              </a:rPr>
              <a:t>ends with diagnoses relevant to adulthood and later life (e.g., </a:t>
            </a:r>
            <a:r>
              <a:rPr lang="en-US" sz="2400" b="1" dirty="0" err="1" smtClean="0">
                <a:solidFill>
                  <a:srgbClr val="0070C0"/>
                </a:solidFill>
              </a:rPr>
              <a:t>neurocognitive</a:t>
            </a:r>
            <a:r>
              <a:rPr lang="en-US" sz="2400" b="1" dirty="0" smtClean="0">
                <a:solidFill>
                  <a:srgbClr val="0070C0"/>
                </a:solidFill>
              </a:rPr>
              <a:t> disorders) (DSM5: 14)</a:t>
            </a:r>
            <a:endParaRPr lang="en-US" sz="2400" b="1" dirty="0">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304800"/>
            <a:ext cx="9144000" cy="762000"/>
          </a:xfrm>
          <a:prstGeom prst="rect">
            <a:avLst/>
          </a:prstGeom>
          <a:noFill/>
          <a:ln w="9525">
            <a:noFill/>
            <a:miter lim="800000"/>
            <a:headEnd/>
            <a:tailEnd/>
          </a:ln>
        </p:spPr>
        <p:txBody>
          <a:bodyPr anchor="ctr"/>
          <a:lstStyle/>
          <a:p>
            <a:pPr algn="ctr"/>
            <a:r>
              <a:rPr lang="en-US" sz="3200" b="1" dirty="0" smtClean="0">
                <a:solidFill>
                  <a:srgbClr val="FF33CC"/>
                </a:solidFill>
              </a:rPr>
              <a:t>5.1.	Nature and types of problems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4AD99820-59DB-4141-B37D-988E202CCB61}"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6656018D-3B3D-4554-81E6-6C1128204DD0}" type="slidenum">
              <a:rPr lang="en-US" smtClean="0"/>
              <a:pPr>
                <a:defRPr/>
              </a:pPr>
              <a:t>7</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174" name="Rectangle 3"/>
          <p:cNvSpPr>
            <a:spLocks noChangeArrowheads="1"/>
          </p:cNvSpPr>
          <p:nvPr/>
        </p:nvSpPr>
        <p:spPr bwMode="auto">
          <a:xfrm>
            <a:off x="228600" y="1066800"/>
            <a:ext cx="8686800" cy="53340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smtClean="0">
                <a:solidFill>
                  <a:srgbClr val="0070C0"/>
                </a:solidFill>
              </a:rPr>
              <a:t>It requires clinical training to recognize when the combination of predisposing, precipitating, perpetuating, and protective factors has resulted in a psychopathological condition in which physical signs and symptoms exceed normal ranges. </a:t>
            </a:r>
          </a:p>
          <a:p>
            <a:pPr marL="812800" indent="-812800">
              <a:spcBef>
                <a:spcPts val="1200"/>
              </a:spcBef>
              <a:buFont typeface="Arial" charset="0"/>
              <a:buChar char="•"/>
            </a:pPr>
            <a:r>
              <a:rPr lang="en-US" sz="2400" b="1" dirty="0" smtClean="0">
                <a:solidFill>
                  <a:srgbClr val="0070C0"/>
                </a:solidFill>
              </a:rPr>
              <a:t>The ultimate goal of a clinical case formulation is to use the available contextual and diagnostic information in developing a comprehensive treatment plan that is informed by the individual's cultural and social context (DSM5: 19)</a:t>
            </a:r>
            <a:endParaRPr lang="en-US" sz="2400" b="1" dirty="0">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304800"/>
            <a:ext cx="9144000" cy="762000"/>
          </a:xfrm>
          <a:prstGeom prst="rect">
            <a:avLst/>
          </a:prstGeom>
          <a:noFill/>
          <a:ln w="9525">
            <a:noFill/>
            <a:miter lim="800000"/>
            <a:headEnd/>
            <a:tailEnd/>
          </a:ln>
        </p:spPr>
        <p:txBody>
          <a:bodyPr anchor="ctr"/>
          <a:lstStyle/>
          <a:p>
            <a:pPr algn="ctr"/>
            <a:r>
              <a:rPr lang="en-US" sz="3200" b="1" dirty="0" smtClean="0">
                <a:solidFill>
                  <a:srgbClr val="FF33CC"/>
                </a:solidFill>
              </a:rPr>
              <a:t>5.1.	Nature and types of problems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4AD99820-59DB-4141-B37D-988E202CCB61}"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6656018D-3B3D-4554-81E6-6C1128204DD0}" type="slidenum">
              <a:rPr lang="en-US" smtClean="0"/>
              <a:pPr>
                <a:defRPr/>
              </a:pPr>
              <a:t>8</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174" name="Rectangle 3"/>
          <p:cNvSpPr>
            <a:spLocks noChangeArrowheads="1"/>
          </p:cNvSpPr>
          <p:nvPr/>
        </p:nvSpPr>
        <p:spPr bwMode="auto">
          <a:xfrm>
            <a:off x="228600" y="1066800"/>
            <a:ext cx="8686800" cy="53340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smtClean="0">
                <a:solidFill>
                  <a:srgbClr val="0070C0"/>
                </a:solidFill>
              </a:rPr>
              <a:t>The diagnosis of a mental disorder should have clinical utility: it should help clinicians to determine prognosis, treatment plans, and potential treatment outcomes for their patients. </a:t>
            </a:r>
          </a:p>
          <a:p>
            <a:pPr marL="812800" indent="-812800">
              <a:spcBef>
                <a:spcPts val="1200"/>
              </a:spcBef>
              <a:buFont typeface="Arial" charset="0"/>
              <a:buChar char="•"/>
            </a:pPr>
            <a:r>
              <a:rPr lang="en-US" sz="2400" b="1" dirty="0" smtClean="0">
                <a:solidFill>
                  <a:srgbClr val="0070C0"/>
                </a:solidFill>
              </a:rPr>
              <a:t>Need for treatment is a complex clinical decision that takes into consideration symptom severity, symptom salience (e.g., the presence of suicidal ideation), the patient's distress (mental pain) associated with the symptom(s), disability related to the patient's symptoms, risks and benefits of available treatments, and other factors (e.g., psychiatric symptoms complicating other illness). </a:t>
            </a:r>
            <a:endParaRPr lang="en-US" sz="2400" b="1" dirty="0">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304800"/>
            <a:ext cx="9144000" cy="762000"/>
          </a:xfrm>
          <a:prstGeom prst="rect">
            <a:avLst/>
          </a:prstGeom>
          <a:noFill/>
          <a:ln w="9525">
            <a:noFill/>
            <a:miter lim="800000"/>
            <a:headEnd/>
            <a:tailEnd/>
          </a:ln>
        </p:spPr>
        <p:txBody>
          <a:bodyPr anchor="ctr"/>
          <a:lstStyle/>
          <a:p>
            <a:pPr algn="ctr"/>
            <a:r>
              <a:rPr lang="en-US" sz="3200" b="1" dirty="0" smtClean="0">
                <a:solidFill>
                  <a:srgbClr val="FF33CC"/>
                </a:solidFill>
              </a:rPr>
              <a:t>5.1.	Nature and types of problems</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4AD99820-59DB-4141-B37D-988E202CCB61}" type="datetime9">
              <a:rPr lang="en-IN"/>
              <a:pPr>
                <a:defRPr/>
              </a:pPr>
              <a:t>13-11-2018 12:27:38</a:t>
            </a:fld>
            <a:endParaRPr lang="en-US"/>
          </a:p>
        </p:txBody>
      </p:sp>
      <p:sp>
        <p:nvSpPr>
          <p:cNvPr id="5" name="Slide Number Placeholder 4"/>
          <p:cNvSpPr>
            <a:spLocks noGrp="1"/>
          </p:cNvSpPr>
          <p:nvPr>
            <p:ph type="sldNum" sz="quarter" idx="12"/>
          </p:nvPr>
        </p:nvSpPr>
        <p:spPr/>
        <p:txBody>
          <a:bodyPr/>
          <a:lstStyle/>
          <a:p>
            <a:pPr>
              <a:defRPr/>
            </a:pPr>
            <a:fld id="{6656018D-3B3D-4554-81E6-6C1128204DD0}" type="slidenum">
              <a:rPr lang="en-US" smtClean="0"/>
              <a:pPr>
                <a:defRPr/>
              </a:pPr>
              <a:t>9</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7174" name="Rectangle 3"/>
          <p:cNvSpPr>
            <a:spLocks noChangeArrowheads="1"/>
          </p:cNvSpPr>
          <p:nvPr/>
        </p:nvSpPr>
        <p:spPr bwMode="auto">
          <a:xfrm>
            <a:off x="228600" y="1066800"/>
            <a:ext cx="8686800" cy="53340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smtClean="0">
                <a:solidFill>
                  <a:srgbClr val="0070C0"/>
                </a:solidFill>
              </a:rPr>
              <a:t>Clinicians may thus encounter individuals whose symptoms do not meet full criteria for a mental disorder but who demonstrate a clear need for treatment or care.</a:t>
            </a:r>
          </a:p>
          <a:p>
            <a:pPr marL="812800" indent="-812800">
              <a:spcBef>
                <a:spcPts val="1200"/>
              </a:spcBef>
              <a:buFont typeface="Arial" charset="0"/>
              <a:buChar char="•"/>
            </a:pPr>
            <a:r>
              <a:rPr lang="en-US" sz="2400" b="1" dirty="0" smtClean="0">
                <a:solidFill>
                  <a:srgbClr val="0070C0"/>
                </a:solidFill>
              </a:rPr>
              <a:t>Approaches to validating diagnostic criteria for discrete categorical mental disorders have included the following types of evidence: antecedent </a:t>
            </a:r>
            <a:r>
              <a:rPr lang="en-US" sz="2400" b="1" dirty="0" err="1" smtClean="0">
                <a:solidFill>
                  <a:srgbClr val="0070C0"/>
                </a:solidFill>
              </a:rPr>
              <a:t>validators</a:t>
            </a:r>
            <a:r>
              <a:rPr lang="en-US" sz="2400" b="1" dirty="0" smtClean="0">
                <a:solidFill>
                  <a:srgbClr val="0070C0"/>
                </a:solidFill>
              </a:rPr>
              <a:t> (similar genetic markers, family traits, temperament, and environmental exposure), concurrent </a:t>
            </a:r>
            <a:r>
              <a:rPr lang="en-US" sz="2400" b="1" dirty="0" err="1" smtClean="0">
                <a:solidFill>
                  <a:srgbClr val="0070C0"/>
                </a:solidFill>
              </a:rPr>
              <a:t>validators</a:t>
            </a:r>
            <a:r>
              <a:rPr lang="en-US" sz="2400" b="1" dirty="0" smtClean="0">
                <a:solidFill>
                  <a:srgbClr val="0070C0"/>
                </a:solidFill>
              </a:rPr>
              <a:t> (similar neural substrates, biomarkers, emotional and cognitive processing, and symptom similarity), and predictive </a:t>
            </a:r>
            <a:r>
              <a:rPr lang="en-US" sz="2400" b="1" dirty="0" err="1" smtClean="0">
                <a:solidFill>
                  <a:srgbClr val="0070C0"/>
                </a:solidFill>
              </a:rPr>
              <a:t>validators</a:t>
            </a:r>
            <a:r>
              <a:rPr lang="en-US" sz="2400" b="1" dirty="0" smtClean="0">
                <a:solidFill>
                  <a:srgbClr val="0070C0"/>
                </a:solidFill>
              </a:rPr>
              <a:t> (similar clinical course and treatment response). (DSM5: 20)</a:t>
            </a:r>
            <a:endParaRPr lang="en-US" sz="2400" b="1" dirty="0">
              <a:solidFill>
                <a:srgbClr val="0070C0"/>
              </a:solidFill>
            </a:endParaRPr>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5751</TotalTime>
  <Words>2700</Words>
  <Application>Microsoft Office PowerPoint</Application>
  <PresentationFormat>On-screen Show (4:3)</PresentationFormat>
  <Paragraphs>424</Paragraphs>
  <Slides>45</Slides>
  <Notes>43</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Flow</vt:lpstr>
      <vt:lpstr>MSW I Semester I  G II</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I   INTRODUCTION TO RESEARCH</dc:title>
  <dc:creator>ak</dc:creator>
  <cp:lastModifiedBy>Dr. Pathare</cp:lastModifiedBy>
  <cp:revision>416</cp:revision>
  <dcterms:created xsi:type="dcterms:W3CDTF">2008-06-21T00:02:03Z</dcterms:created>
  <dcterms:modified xsi:type="dcterms:W3CDTF">2018-11-13T07:44:35Z</dcterms:modified>
</cp:coreProperties>
</file>