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57" r:id="rId4"/>
    <p:sldId id="259" r:id="rId5"/>
    <p:sldId id="262" r:id="rId6"/>
    <p:sldId id="263" r:id="rId7"/>
    <p:sldId id="260"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6969A-045E-4179-ABE0-434B7BDD4E83}" type="datetimeFigureOut">
              <a:rPr lang="en-SG" smtClean="0"/>
              <a:pPr/>
              <a:t>06/11/2012</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69F1B5-D75A-4F00-B1A4-9D30571A3D49}" type="slidenum">
              <a:rPr lang="en-SG" smtClean="0"/>
              <a:pPr/>
              <a:t>‹#›</a:t>
            </a:fld>
            <a:endParaRPr lang="en-SG"/>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SG" dirty="0"/>
          </a:p>
        </p:txBody>
      </p:sp>
      <p:sp>
        <p:nvSpPr>
          <p:cNvPr id="4" name="Slide Number Placeholder 3"/>
          <p:cNvSpPr>
            <a:spLocks noGrp="1"/>
          </p:cNvSpPr>
          <p:nvPr>
            <p:ph type="sldNum" sz="quarter" idx="10"/>
          </p:nvPr>
        </p:nvSpPr>
        <p:spPr/>
        <p:txBody>
          <a:bodyPr/>
          <a:lstStyle/>
          <a:p>
            <a:fld id="{9D6BB055-205C-4366-A665-431073845433}" type="slidenum">
              <a:rPr lang="en-SG" smtClean="0"/>
              <a:pPr/>
              <a:t>5</a:t>
            </a:fld>
            <a:endParaRPr lang="en-S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11/6/2012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11/6/2012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Urbanisation</a:t>
            </a:r>
            <a:r>
              <a:rPr lang="en-US" dirty="0" smtClean="0"/>
              <a:t> </a:t>
            </a:r>
            <a:endParaRPr lang="en-SG" dirty="0"/>
          </a:p>
        </p:txBody>
      </p:sp>
      <p:sp>
        <p:nvSpPr>
          <p:cNvPr id="3" name="Subtitle 2"/>
          <p:cNvSpPr>
            <a:spLocks noGrp="1"/>
          </p:cNvSpPr>
          <p:nvPr>
            <p:ph type="subTitle" idx="1"/>
          </p:nvPr>
        </p:nvSpPr>
        <p:spPr/>
        <p:txBody>
          <a:bodyPr/>
          <a:lstStyle/>
          <a:p>
            <a:endParaRPr lang="en-SG"/>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Concept</a:t>
            </a:r>
            <a:endParaRPr lang="en-SG" dirty="0"/>
          </a:p>
        </p:txBody>
      </p:sp>
      <p:sp>
        <p:nvSpPr>
          <p:cNvPr id="3" name="Content Placeholder 2"/>
          <p:cNvSpPr>
            <a:spLocks noGrp="1"/>
          </p:cNvSpPr>
          <p:nvPr>
            <p:ph idx="1"/>
          </p:nvPr>
        </p:nvSpPr>
        <p:spPr>
          <a:xfrm>
            <a:off x="457200" y="1371600"/>
            <a:ext cx="8229600" cy="5257800"/>
          </a:xfrm>
        </p:spPr>
        <p:txBody>
          <a:bodyPr/>
          <a:lstStyle/>
          <a:p>
            <a:r>
              <a:rPr lang="en-US" dirty="0" smtClean="0"/>
              <a:t>:</a:t>
            </a:r>
            <a:endParaRPr lang="en-SG" dirty="0"/>
          </a:p>
        </p:txBody>
      </p:sp>
      <p:sp>
        <p:nvSpPr>
          <p:cNvPr id="6" name="Rectangle 5"/>
          <p:cNvSpPr/>
          <p:nvPr/>
        </p:nvSpPr>
        <p:spPr>
          <a:xfrm>
            <a:off x="3810000" y="1905000"/>
            <a:ext cx="2057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Urban</a:t>
            </a:r>
            <a:endParaRPr lang="en-SG" dirty="0"/>
          </a:p>
        </p:txBody>
      </p:sp>
      <p:cxnSp>
        <p:nvCxnSpPr>
          <p:cNvPr id="8" name="Straight Connector 7"/>
          <p:cNvCxnSpPr/>
          <p:nvPr/>
        </p:nvCxnSpPr>
        <p:spPr>
          <a:xfrm>
            <a:off x="4800600" y="2362200"/>
            <a:ext cx="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828800" y="3048000"/>
            <a:ext cx="5943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828800" y="3048000"/>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772400" y="3048000"/>
            <a:ext cx="0" cy="6096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990600" y="3657600"/>
            <a:ext cx="1752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Demographically</a:t>
            </a:r>
            <a:endParaRPr lang="en-SG" dirty="0"/>
          </a:p>
        </p:txBody>
      </p:sp>
      <p:sp>
        <p:nvSpPr>
          <p:cNvPr id="21" name="Rectangle 20"/>
          <p:cNvSpPr/>
          <p:nvPr/>
        </p:nvSpPr>
        <p:spPr>
          <a:xfrm>
            <a:off x="6934200" y="3581400"/>
            <a:ext cx="1752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Sociologically</a:t>
            </a:r>
            <a:endParaRPr lang="en-SG" dirty="0"/>
          </a:p>
        </p:txBody>
      </p:sp>
      <p:cxnSp>
        <p:nvCxnSpPr>
          <p:cNvPr id="23" name="Straight Connector 22"/>
          <p:cNvCxnSpPr/>
          <p:nvPr/>
        </p:nvCxnSpPr>
        <p:spPr>
          <a:xfrm>
            <a:off x="990600" y="4267200"/>
            <a:ext cx="0" cy="22098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600200" y="4495800"/>
            <a:ext cx="1524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Size of population</a:t>
            </a:r>
            <a:endParaRPr lang="en-SG" dirty="0"/>
          </a:p>
        </p:txBody>
      </p:sp>
      <p:sp>
        <p:nvSpPr>
          <p:cNvPr id="26" name="Rectangle 25"/>
          <p:cNvSpPr/>
          <p:nvPr/>
        </p:nvSpPr>
        <p:spPr>
          <a:xfrm>
            <a:off x="1600200" y="5334000"/>
            <a:ext cx="1524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Density of population</a:t>
            </a:r>
            <a:endParaRPr lang="en-SG" dirty="0"/>
          </a:p>
        </p:txBody>
      </p:sp>
      <p:sp>
        <p:nvSpPr>
          <p:cNvPr id="27" name="Rectangle 26"/>
          <p:cNvSpPr/>
          <p:nvPr/>
        </p:nvSpPr>
        <p:spPr>
          <a:xfrm>
            <a:off x="1600200" y="6172200"/>
            <a:ext cx="1905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Nature of the work of member</a:t>
            </a:r>
            <a:endParaRPr lang="en-SG" dirty="0"/>
          </a:p>
        </p:txBody>
      </p:sp>
      <p:cxnSp>
        <p:nvCxnSpPr>
          <p:cNvPr id="29" name="Straight Connector 28"/>
          <p:cNvCxnSpPr>
            <a:endCxn id="25" idx="1"/>
          </p:cNvCxnSpPr>
          <p:nvPr/>
        </p:nvCxnSpPr>
        <p:spPr>
          <a:xfrm>
            <a:off x="990600" y="47625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990600" y="55626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990600" y="64770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534400" y="4191000"/>
            <a:ext cx="0" cy="2438400"/>
          </a:xfrm>
          <a:prstGeom prst="line">
            <a:avLst/>
          </a:prstGeom>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6172200" y="4419600"/>
            <a:ext cx="1524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Heterogeneity</a:t>
            </a:r>
            <a:endParaRPr lang="en-SG" dirty="0"/>
          </a:p>
        </p:txBody>
      </p:sp>
      <p:sp>
        <p:nvSpPr>
          <p:cNvPr id="42" name="Rectangle 41"/>
          <p:cNvSpPr/>
          <p:nvPr/>
        </p:nvSpPr>
        <p:spPr>
          <a:xfrm>
            <a:off x="5867400" y="5638800"/>
            <a:ext cx="1828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Interdependence</a:t>
            </a:r>
            <a:endParaRPr lang="en-SG" dirty="0"/>
          </a:p>
        </p:txBody>
      </p:sp>
      <p:sp>
        <p:nvSpPr>
          <p:cNvPr id="43" name="Rectangle 42"/>
          <p:cNvSpPr/>
          <p:nvPr/>
        </p:nvSpPr>
        <p:spPr>
          <a:xfrm>
            <a:off x="6172200" y="6248400"/>
            <a:ext cx="1524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Quality of life</a:t>
            </a:r>
            <a:endParaRPr lang="en-SG" dirty="0"/>
          </a:p>
        </p:txBody>
      </p:sp>
      <p:sp>
        <p:nvSpPr>
          <p:cNvPr id="44" name="Rectangle 43"/>
          <p:cNvSpPr/>
          <p:nvPr/>
        </p:nvSpPr>
        <p:spPr>
          <a:xfrm>
            <a:off x="6172200" y="5029200"/>
            <a:ext cx="1524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Impersonality</a:t>
            </a:r>
            <a:endParaRPr lang="en-SG" dirty="0"/>
          </a:p>
        </p:txBody>
      </p:sp>
      <p:cxnSp>
        <p:nvCxnSpPr>
          <p:cNvPr id="46" name="Straight Connector 45"/>
          <p:cNvCxnSpPr>
            <a:stCxn id="41" idx="3"/>
          </p:cNvCxnSpPr>
          <p:nvPr/>
        </p:nvCxnSpPr>
        <p:spPr>
          <a:xfrm>
            <a:off x="7696200" y="46482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696200" y="52578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696200" y="57912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696200" y="6629400"/>
            <a:ext cx="83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algn="just"/>
            <a:r>
              <a:rPr lang="en-SG" dirty="0" smtClean="0"/>
              <a:t>It is progressive concentration of population in urban unit. </a:t>
            </a:r>
          </a:p>
          <a:p>
            <a:pPr algn="just"/>
            <a:r>
              <a:rPr lang="en-SG" dirty="0" smtClean="0"/>
              <a:t>Kingsley Davis has explained urbanization as process of switch from spread out pattern of human settlements to one of concentration in urban </a:t>
            </a:r>
            <a:r>
              <a:rPr lang="en-SG" dirty="0" smtClean="0"/>
              <a:t>centers</a:t>
            </a:r>
          </a:p>
          <a:p>
            <a:pPr algn="just"/>
            <a:r>
              <a:rPr lang="en-US" dirty="0" err="1" smtClean="0"/>
              <a:t>Urbanisation</a:t>
            </a:r>
            <a:r>
              <a:rPr lang="en-US" dirty="0" smtClean="0"/>
              <a:t> is the </a:t>
            </a:r>
            <a:r>
              <a:rPr lang="en-US" dirty="0" smtClean="0">
                <a:solidFill>
                  <a:srgbClr val="FF0066"/>
                </a:solidFill>
              </a:rPr>
              <a:t>movement of population from rural to urban areas </a:t>
            </a:r>
            <a:r>
              <a:rPr lang="en-US" dirty="0" smtClean="0"/>
              <a:t>and the resulting </a:t>
            </a:r>
            <a:r>
              <a:rPr lang="en-US" dirty="0" smtClean="0">
                <a:solidFill>
                  <a:srgbClr val="CC0099"/>
                </a:solidFill>
              </a:rPr>
              <a:t>increasing proportion of a population </a:t>
            </a:r>
            <a:r>
              <a:rPr lang="en-US" dirty="0" smtClean="0"/>
              <a:t>that resides in urban rather than rural places </a:t>
            </a:r>
            <a:endParaRPr lang="en-SG" dirty="0" smtClean="0"/>
          </a:p>
          <a:p>
            <a:pPr algn="just"/>
            <a:endParaRPr lang="en-SG" dirty="0" smtClean="0"/>
          </a:p>
          <a:p>
            <a:endParaRPr lang="en-S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endParaRPr lang="en-SG" dirty="0"/>
          </a:p>
        </p:txBody>
      </p:sp>
      <p:sp>
        <p:nvSpPr>
          <p:cNvPr id="3" name="Content Placeholder 2"/>
          <p:cNvSpPr>
            <a:spLocks noGrp="1"/>
          </p:cNvSpPr>
          <p:nvPr>
            <p:ph idx="1"/>
          </p:nvPr>
        </p:nvSpPr>
        <p:spPr>
          <a:xfrm>
            <a:off x="457200" y="1295400"/>
            <a:ext cx="8229600" cy="5257800"/>
          </a:xfrm>
        </p:spPr>
        <p:txBody>
          <a:bodyPr>
            <a:normAutofit/>
          </a:bodyPr>
          <a:lstStyle/>
          <a:p>
            <a:pPr algn="just">
              <a:lnSpc>
                <a:spcPct val="150000"/>
              </a:lnSpc>
            </a:pPr>
            <a:r>
              <a:rPr lang="en-US" dirty="0" smtClean="0"/>
              <a:t>According </a:t>
            </a:r>
            <a:r>
              <a:rPr lang="en-US" dirty="0" smtClean="0"/>
              <a:t>to Anderson, “</a:t>
            </a:r>
            <a:r>
              <a:rPr lang="en-US" dirty="0" err="1" smtClean="0"/>
              <a:t>urbanisation</a:t>
            </a:r>
            <a:r>
              <a:rPr lang="en-US" dirty="0" smtClean="0"/>
              <a:t> is not a one way process but it is a two way process. It involves not only movement from villages to cities and change from agricultural occupation to business, trade, service and profession, but it also involves change in the migrants’ attitude, beliefs, values and behaviour pattern.</a:t>
            </a:r>
            <a:endParaRPr lang="en-S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chor="t">
            <a:normAutofit fontScale="90000"/>
          </a:bodyPr>
          <a:lstStyle/>
          <a:p>
            <a:r>
              <a:rPr lang="en-SG" dirty="0"/>
              <a:t>Degree/Index of Urbanisation</a:t>
            </a:r>
            <a:br>
              <a:rPr lang="en-SG" dirty="0"/>
            </a:br>
            <a:endParaRPr lang="en-SG" dirty="0"/>
          </a:p>
        </p:txBody>
      </p:sp>
      <p:graphicFrame>
        <p:nvGraphicFramePr>
          <p:cNvPr id="4" name="Content Placeholder 3"/>
          <p:cNvGraphicFramePr>
            <a:graphicFrameLocks noGrp="1"/>
          </p:cNvGraphicFramePr>
          <p:nvPr>
            <p:ph idx="1"/>
          </p:nvPr>
        </p:nvGraphicFramePr>
        <p:xfrm>
          <a:off x="457200" y="1219200"/>
          <a:ext cx="7571184" cy="5088788"/>
        </p:xfrm>
        <a:graphic>
          <a:graphicData uri="http://schemas.openxmlformats.org/drawingml/2006/table">
            <a:tbl>
              <a:tblPr firstRow="1" bandRow="1">
                <a:tableStyleId>{5C22544A-7EE6-4342-B048-85BDC9FD1C3A}</a:tableStyleId>
              </a:tblPr>
              <a:tblGrid>
                <a:gridCol w="2523728"/>
                <a:gridCol w="2523728"/>
                <a:gridCol w="2523728"/>
              </a:tblGrid>
              <a:tr h="404428">
                <a:tc>
                  <a:txBody>
                    <a:bodyPr/>
                    <a:lstStyle/>
                    <a:p>
                      <a:pPr algn="ctr"/>
                      <a:r>
                        <a:rPr lang="en-US" dirty="0" smtClean="0"/>
                        <a:t>Census Year</a:t>
                      </a:r>
                      <a:endParaRPr lang="en-SG" dirty="0"/>
                    </a:p>
                  </a:txBody>
                  <a:tcPr/>
                </a:tc>
                <a:tc>
                  <a:txBody>
                    <a:bodyPr/>
                    <a:lstStyle/>
                    <a:p>
                      <a:pPr algn="ctr"/>
                      <a:r>
                        <a:rPr lang="en-US" dirty="0" smtClean="0"/>
                        <a:t>Urban Population (Percent)</a:t>
                      </a:r>
                      <a:endParaRPr lang="en-SG" dirty="0"/>
                    </a:p>
                  </a:txBody>
                  <a:tcPr/>
                </a:tc>
                <a:tc>
                  <a:txBody>
                    <a:bodyPr/>
                    <a:lstStyle/>
                    <a:p>
                      <a:pPr algn="ctr"/>
                      <a:r>
                        <a:rPr lang="en-US" dirty="0" smtClean="0"/>
                        <a:t>Rural population (Percent)</a:t>
                      </a:r>
                      <a:endParaRPr lang="en-SG" dirty="0"/>
                    </a:p>
                  </a:txBody>
                  <a:tcPr/>
                </a:tc>
              </a:tr>
              <a:tr h="404428">
                <a:tc>
                  <a:txBody>
                    <a:bodyPr/>
                    <a:lstStyle/>
                    <a:p>
                      <a:pPr algn="ctr"/>
                      <a:r>
                        <a:rPr lang="en-US" dirty="0" smtClean="0"/>
                        <a:t>1901</a:t>
                      </a:r>
                      <a:endParaRPr lang="en-SG" dirty="0"/>
                    </a:p>
                  </a:txBody>
                  <a:tcPr/>
                </a:tc>
                <a:tc>
                  <a:txBody>
                    <a:bodyPr/>
                    <a:lstStyle/>
                    <a:p>
                      <a:pPr algn="ctr"/>
                      <a:r>
                        <a:rPr lang="en-US" dirty="0" smtClean="0"/>
                        <a:t>10.84</a:t>
                      </a:r>
                      <a:endParaRPr lang="en-SG" dirty="0"/>
                    </a:p>
                  </a:txBody>
                  <a:tcPr/>
                </a:tc>
                <a:tc>
                  <a:txBody>
                    <a:bodyPr/>
                    <a:lstStyle/>
                    <a:p>
                      <a:pPr algn="ctr"/>
                      <a:r>
                        <a:rPr lang="en-US" dirty="0" smtClean="0"/>
                        <a:t>89.15</a:t>
                      </a:r>
                      <a:endParaRPr lang="en-SG" dirty="0"/>
                    </a:p>
                  </a:txBody>
                  <a:tcPr/>
                </a:tc>
              </a:tr>
              <a:tr h="404428">
                <a:tc>
                  <a:txBody>
                    <a:bodyPr/>
                    <a:lstStyle/>
                    <a:p>
                      <a:pPr algn="ctr"/>
                      <a:r>
                        <a:rPr lang="en-US" dirty="0" smtClean="0"/>
                        <a:t>1911</a:t>
                      </a:r>
                      <a:endParaRPr lang="en-SG" dirty="0"/>
                    </a:p>
                  </a:txBody>
                  <a:tcPr/>
                </a:tc>
                <a:tc>
                  <a:txBody>
                    <a:bodyPr/>
                    <a:lstStyle/>
                    <a:p>
                      <a:pPr algn="ctr"/>
                      <a:r>
                        <a:rPr lang="en-US" dirty="0" smtClean="0"/>
                        <a:t>10.29</a:t>
                      </a:r>
                      <a:endParaRPr lang="en-SG" dirty="0"/>
                    </a:p>
                  </a:txBody>
                  <a:tcPr/>
                </a:tc>
                <a:tc>
                  <a:txBody>
                    <a:bodyPr/>
                    <a:lstStyle/>
                    <a:p>
                      <a:pPr algn="ctr"/>
                      <a:r>
                        <a:rPr lang="en-US" dirty="0" smtClean="0"/>
                        <a:t>89.71</a:t>
                      </a:r>
                      <a:endParaRPr lang="en-SG" dirty="0"/>
                    </a:p>
                  </a:txBody>
                  <a:tcPr/>
                </a:tc>
              </a:tr>
              <a:tr h="404428">
                <a:tc>
                  <a:txBody>
                    <a:bodyPr/>
                    <a:lstStyle/>
                    <a:p>
                      <a:pPr algn="ctr"/>
                      <a:r>
                        <a:rPr lang="en-US" dirty="0" smtClean="0"/>
                        <a:t>1921</a:t>
                      </a:r>
                      <a:endParaRPr lang="en-SG" dirty="0"/>
                    </a:p>
                  </a:txBody>
                  <a:tcPr/>
                </a:tc>
                <a:tc>
                  <a:txBody>
                    <a:bodyPr/>
                    <a:lstStyle/>
                    <a:p>
                      <a:pPr algn="ctr"/>
                      <a:r>
                        <a:rPr lang="en-US" dirty="0" smtClean="0"/>
                        <a:t>11.18</a:t>
                      </a:r>
                      <a:endParaRPr lang="en-SG" dirty="0"/>
                    </a:p>
                  </a:txBody>
                  <a:tcPr/>
                </a:tc>
                <a:tc>
                  <a:txBody>
                    <a:bodyPr/>
                    <a:lstStyle/>
                    <a:p>
                      <a:pPr algn="ctr"/>
                      <a:r>
                        <a:rPr lang="en-US" dirty="0" smtClean="0"/>
                        <a:t>88.82</a:t>
                      </a:r>
                      <a:endParaRPr lang="en-SG" dirty="0"/>
                    </a:p>
                  </a:txBody>
                  <a:tcPr/>
                </a:tc>
              </a:tr>
              <a:tr h="404428">
                <a:tc>
                  <a:txBody>
                    <a:bodyPr/>
                    <a:lstStyle/>
                    <a:p>
                      <a:pPr algn="ctr"/>
                      <a:r>
                        <a:rPr lang="en-US" dirty="0" smtClean="0"/>
                        <a:t>1931</a:t>
                      </a:r>
                      <a:endParaRPr lang="en-SG" dirty="0"/>
                    </a:p>
                  </a:txBody>
                  <a:tcPr/>
                </a:tc>
                <a:tc>
                  <a:txBody>
                    <a:bodyPr/>
                    <a:lstStyle/>
                    <a:p>
                      <a:pPr algn="ctr"/>
                      <a:r>
                        <a:rPr lang="en-US" dirty="0" smtClean="0"/>
                        <a:t>11.99</a:t>
                      </a:r>
                      <a:endParaRPr lang="en-SG" dirty="0"/>
                    </a:p>
                  </a:txBody>
                  <a:tcPr/>
                </a:tc>
                <a:tc>
                  <a:txBody>
                    <a:bodyPr/>
                    <a:lstStyle/>
                    <a:p>
                      <a:pPr algn="ctr"/>
                      <a:r>
                        <a:rPr lang="en-US" dirty="0" smtClean="0"/>
                        <a:t>88.01</a:t>
                      </a:r>
                      <a:endParaRPr lang="en-SG" dirty="0"/>
                    </a:p>
                  </a:txBody>
                  <a:tcPr/>
                </a:tc>
              </a:tr>
              <a:tr h="404428">
                <a:tc>
                  <a:txBody>
                    <a:bodyPr/>
                    <a:lstStyle/>
                    <a:p>
                      <a:pPr algn="ctr"/>
                      <a:r>
                        <a:rPr lang="en-US" dirty="0" smtClean="0"/>
                        <a:t>1941</a:t>
                      </a:r>
                      <a:endParaRPr lang="en-SG" dirty="0"/>
                    </a:p>
                  </a:txBody>
                  <a:tcPr/>
                </a:tc>
                <a:tc>
                  <a:txBody>
                    <a:bodyPr/>
                    <a:lstStyle/>
                    <a:p>
                      <a:pPr algn="ctr"/>
                      <a:r>
                        <a:rPr lang="en-US" dirty="0" smtClean="0"/>
                        <a:t>13.86</a:t>
                      </a:r>
                      <a:endParaRPr lang="en-SG" dirty="0"/>
                    </a:p>
                  </a:txBody>
                  <a:tcPr/>
                </a:tc>
                <a:tc>
                  <a:txBody>
                    <a:bodyPr/>
                    <a:lstStyle/>
                    <a:p>
                      <a:pPr algn="ctr"/>
                      <a:r>
                        <a:rPr lang="en-US" dirty="0" smtClean="0"/>
                        <a:t>86.14</a:t>
                      </a:r>
                      <a:endParaRPr lang="en-SG" dirty="0"/>
                    </a:p>
                  </a:txBody>
                  <a:tcPr/>
                </a:tc>
              </a:tr>
              <a:tr h="404428">
                <a:tc>
                  <a:txBody>
                    <a:bodyPr/>
                    <a:lstStyle/>
                    <a:p>
                      <a:pPr algn="ctr"/>
                      <a:r>
                        <a:rPr lang="en-US" dirty="0" smtClean="0"/>
                        <a:t>1951</a:t>
                      </a:r>
                      <a:endParaRPr lang="en-SG" dirty="0"/>
                    </a:p>
                  </a:txBody>
                  <a:tcPr/>
                </a:tc>
                <a:tc>
                  <a:txBody>
                    <a:bodyPr/>
                    <a:lstStyle/>
                    <a:p>
                      <a:pPr algn="ctr"/>
                      <a:r>
                        <a:rPr lang="en-US" dirty="0" smtClean="0"/>
                        <a:t>17.29</a:t>
                      </a:r>
                      <a:endParaRPr lang="en-SG" dirty="0"/>
                    </a:p>
                  </a:txBody>
                  <a:tcPr/>
                </a:tc>
                <a:tc>
                  <a:txBody>
                    <a:bodyPr/>
                    <a:lstStyle/>
                    <a:p>
                      <a:pPr algn="ctr"/>
                      <a:r>
                        <a:rPr lang="en-US" dirty="0" smtClean="0"/>
                        <a:t>82.71</a:t>
                      </a:r>
                      <a:endParaRPr lang="en-SG" dirty="0"/>
                    </a:p>
                  </a:txBody>
                  <a:tcPr/>
                </a:tc>
              </a:tr>
              <a:tr h="404428">
                <a:tc>
                  <a:txBody>
                    <a:bodyPr/>
                    <a:lstStyle/>
                    <a:p>
                      <a:pPr algn="ctr"/>
                      <a:r>
                        <a:rPr lang="en-US" dirty="0" smtClean="0"/>
                        <a:t>1961</a:t>
                      </a:r>
                      <a:endParaRPr lang="en-SG" dirty="0"/>
                    </a:p>
                  </a:txBody>
                  <a:tcPr/>
                </a:tc>
                <a:tc>
                  <a:txBody>
                    <a:bodyPr/>
                    <a:lstStyle/>
                    <a:p>
                      <a:pPr algn="ctr"/>
                      <a:r>
                        <a:rPr lang="en-US" dirty="0" smtClean="0"/>
                        <a:t>17.97</a:t>
                      </a:r>
                      <a:endParaRPr lang="en-SG" dirty="0"/>
                    </a:p>
                  </a:txBody>
                  <a:tcPr/>
                </a:tc>
                <a:tc>
                  <a:txBody>
                    <a:bodyPr/>
                    <a:lstStyle/>
                    <a:p>
                      <a:pPr algn="ctr"/>
                      <a:r>
                        <a:rPr lang="en-US" dirty="0" smtClean="0"/>
                        <a:t>82.03</a:t>
                      </a:r>
                      <a:endParaRPr lang="en-SG" dirty="0"/>
                    </a:p>
                  </a:txBody>
                  <a:tcPr/>
                </a:tc>
              </a:tr>
              <a:tr h="404428">
                <a:tc>
                  <a:txBody>
                    <a:bodyPr/>
                    <a:lstStyle/>
                    <a:p>
                      <a:pPr algn="ctr"/>
                      <a:r>
                        <a:rPr lang="en-US" dirty="0" smtClean="0"/>
                        <a:t>1971</a:t>
                      </a:r>
                      <a:endParaRPr lang="en-SG" dirty="0"/>
                    </a:p>
                  </a:txBody>
                  <a:tcPr/>
                </a:tc>
                <a:tc>
                  <a:txBody>
                    <a:bodyPr/>
                    <a:lstStyle/>
                    <a:p>
                      <a:pPr algn="ctr"/>
                      <a:r>
                        <a:rPr lang="en-US" dirty="0" smtClean="0"/>
                        <a:t>18.24</a:t>
                      </a:r>
                      <a:endParaRPr lang="en-SG" dirty="0"/>
                    </a:p>
                  </a:txBody>
                  <a:tcPr/>
                </a:tc>
                <a:tc>
                  <a:txBody>
                    <a:bodyPr/>
                    <a:lstStyle/>
                    <a:p>
                      <a:pPr algn="ctr"/>
                      <a:r>
                        <a:rPr lang="en-US" dirty="0" smtClean="0"/>
                        <a:t>81.76</a:t>
                      </a:r>
                      <a:endParaRPr lang="en-SG" dirty="0"/>
                    </a:p>
                  </a:txBody>
                  <a:tcPr/>
                </a:tc>
              </a:tr>
              <a:tr h="404428">
                <a:tc>
                  <a:txBody>
                    <a:bodyPr/>
                    <a:lstStyle/>
                    <a:p>
                      <a:pPr algn="ctr"/>
                      <a:r>
                        <a:rPr lang="en-US" dirty="0" smtClean="0"/>
                        <a:t>1981</a:t>
                      </a:r>
                      <a:endParaRPr lang="en-SG" dirty="0"/>
                    </a:p>
                  </a:txBody>
                  <a:tcPr/>
                </a:tc>
                <a:tc>
                  <a:txBody>
                    <a:bodyPr/>
                    <a:lstStyle/>
                    <a:p>
                      <a:pPr algn="ctr"/>
                      <a:r>
                        <a:rPr lang="en-US" dirty="0" smtClean="0"/>
                        <a:t>23.33</a:t>
                      </a:r>
                      <a:endParaRPr lang="en-SG" dirty="0"/>
                    </a:p>
                  </a:txBody>
                  <a:tcPr/>
                </a:tc>
                <a:tc>
                  <a:txBody>
                    <a:bodyPr/>
                    <a:lstStyle/>
                    <a:p>
                      <a:pPr algn="ctr"/>
                      <a:r>
                        <a:rPr lang="en-US" dirty="0" smtClean="0"/>
                        <a:t>76.66</a:t>
                      </a:r>
                      <a:endParaRPr lang="en-SG" dirty="0"/>
                    </a:p>
                  </a:txBody>
                  <a:tcPr/>
                </a:tc>
              </a:tr>
              <a:tr h="404428">
                <a:tc>
                  <a:txBody>
                    <a:bodyPr/>
                    <a:lstStyle/>
                    <a:p>
                      <a:pPr algn="ctr"/>
                      <a:r>
                        <a:rPr lang="en-US" dirty="0" smtClean="0"/>
                        <a:t>1991</a:t>
                      </a:r>
                      <a:endParaRPr lang="en-SG" dirty="0"/>
                    </a:p>
                  </a:txBody>
                  <a:tcPr/>
                </a:tc>
                <a:tc>
                  <a:txBody>
                    <a:bodyPr/>
                    <a:lstStyle/>
                    <a:p>
                      <a:pPr algn="ctr"/>
                      <a:r>
                        <a:rPr lang="en-US" dirty="0" smtClean="0"/>
                        <a:t>25.72</a:t>
                      </a:r>
                      <a:endParaRPr lang="en-SG" dirty="0"/>
                    </a:p>
                  </a:txBody>
                  <a:tcPr/>
                </a:tc>
                <a:tc>
                  <a:txBody>
                    <a:bodyPr/>
                    <a:lstStyle/>
                    <a:p>
                      <a:pPr algn="ctr"/>
                      <a:r>
                        <a:rPr lang="en-US" dirty="0" smtClean="0"/>
                        <a:t>74.28</a:t>
                      </a:r>
                      <a:endParaRPr lang="en-SG" dirty="0"/>
                    </a:p>
                  </a:txBody>
                  <a:tcPr/>
                </a:tc>
              </a:tr>
              <a:tr h="404428">
                <a:tc>
                  <a:txBody>
                    <a:bodyPr/>
                    <a:lstStyle/>
                    <a:p>
                      <a:pPr algn="ctr"/>
                      <a:r>
                        <a:rPr lang="en-US" dirty="0" smtClean="0"/>
                        <a:t>2001</a:t>
                      </a:r>
                      <a:endParaRPr lang="en-SG" dirty="0"/>
                    </a:p>
                  </a:txBody>
                  <a:tcPr/>
                </a:tc>
                <a:tc>
                  <a:txBody>
                    <a:bodyPr/>
                    <a:lstStyle/>
                    <a:p>
                      <a:pPr algn="ctr"/>
                      <a:r>
                        <a:rPr lang="en-US" dirty="0" smtClean="0"/>
                        <a:t>27.78</a:t>
                      </a:r>
                      <a:endParaRPr lang="en-SG" dirty="0"/>
                    </a:p>
                  </a:txBody>
                  <a:tcPr/>
                </a:tc>
                <a:tc>
                  <a:txBody>
                    <a:bodyPr/>
                    <a:lstStyle/>
                    <a:p>
                      <a:pPr algn="ctr"/>
                      <a:r>
                        <a:rPr lang="en-US" dirty="0" smtClean="0"/>
                        <a:t>72.22</a:t>
                      </a:r>
                      <a:endParaRPr lang="en-SG" dirty="0"/>
                    </a:p>
                  </a:txBody>
                  <a:tcPr/>
                </a:tc>
              </a:tr>
            </a:tbl>
          </a:graphicData>
        </a:graphic>
      </p:graphicFrame>
      <p:sp>
        <p:nvSpPr>
          <p:cNvPr id="5" name="Rectangle 4"/>
          <p:cNvSpPr/>
          <p:nvPr/>
        </p:nvSpPr>
        <p:spPr>
          <a:xfrm>
            <a:off x="762000" y="6488668"/>
            <a:ext cx="7162800" cy="369332"/>
          </a:xfrm>
          <a:prstGeom prst="rect">
            <a:avLst/>
          </a:prstGeom>
        </p:spPr>
        <p:txBody>
          <a:bodyPr wrap="square">
            <a:spAutoFit/>
          </a:bodyPr>
          <a:lstStyle/>
          <a:p>
            <a:pPr>
              <a:defRPr/>
            </a:pPr>
            <a:r>
              <a:rPr lang="en-SG" dirty="0" smtClean="0"/>
              <a:t>Source : IND_CEN01, Census 2001, Office of the Registrar General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chor="t">
            <a:normAutofit fontScale="90000"/>
          </a:bodyPr>
          <a:lstStyle/>
          <a:p>
            <a:r>
              <a:rPr lang="en-SG" dirty="0" smtClean="0"/>
              <a:t>Basic feature of urbanization </a:t>
            </a:r>
            <a:br>
              <a:rPr lang="en-SG" dirty="0" smtClean="0"/>
            </a:br>
            <a:endParaRPr lang="en-SG" dirty="0"/>
          </a:p>
        </p:txBody>
      </p:sp>
      <p:sp>
        <p:nvSpPr>
          <p:cNvPr id="3" name="Content Placeholder 2"/>
          <p:cNvSpPr>
            <a:spLocks noGrp="1"/>
          </p:cNvSpPr>
          <p:nvPr>
            <p:ph idx="1"/>
          </p:nvPr>
        </p:nvSpPr>
        <p:spPr>
          <a:xfrm>
            <a:off x="381000" y="1143000"/>
            <a:ext cx="8458200" cy="5486400"/>
          </a:xfrm>
        </p:spPr>
        <p:txBody>
          <a:bodyPr>
            <a:normAutofit lnSpcReduction="10000"/>
          </a:bodyPr>
          <a:lstStyle/>
          <a:p>
            <a:pPr algn="just">
              <a:lnSpc>
                <a:spcPct val="150000"/>
              </a:lnSpc>
            </a:pPr>
            <a:r>
              <a:rPr lang="en-SG" dirty="0" smtClean="0"/>
              <a:t>Lopsided </a:t>
            </a:r>
            <a:r>
              <a:rPr lang="en-SG" dirty="0" smtClean="0"/>
              <a:t>urbanization induces growth of class I cities</a:t>
            </a:r>
          </a:p>
          <a:p>
            <a:pPr algn="just">
              <a:lnSpc>
                <a:spcPct val="150000"/>
              </a:lnSpc>
            </a:pPr>
            <a:r>
              <a:rPr lang="en-SG" dirty="0" smtClean="0"/>
              <a:t>Urbanisation </a:t>
            </a:r>
            <a:r>
              <a:rPr lang="en-SG" dirty="0" smtClean="0"/>
              <a:t>is mainly a product of demographic explosion and </a:t>
            </a:r>
            <a:r>
              <a:rPr lang="en-SG" dirty="0" smtClean="0"/>
              <a:t>poverty leads </a:t>
            </a:r>
            <a:r>
              <a:rPr lang="en-SG" dirty="0" smtClean="0"/>
              <a:t>rural - urban migration.</a:t>
            </a:r>
          </a:p>
          <a:p>
            <a:pPr algn="just">
              <a:lnSpc>
                <a:spcPct val="150000"/>
              </a:lnSpc>
            </a:pPr>
            <a:r>
              <a:rPr lang="en-SG" dirty="0" smtClean="0"/>
              <a:t>Rapid </a:t>
            </a:r>
            <a:r>
              <a:rPr lang="en-SG" dirty="0" smtClean="0"/>
              <a:t>urbanization leads to massive growth of slum followed by misery</a:t>
            </a:r>
            <a:r>
              <a:rPr lang="en-SG" dirty="0" smtClean="0"/>
              <a:t>, poverty</a:t>
            </a:r>
            <a:r>
              <a:rPr lang="en-SG" dirty="0" smtClean="0"/>
              <a:t>, unemployment, exploitation, inequalities, degradation in </a:t>
            </a:r>
            <a:r>
              <a:rPr lang="en-SG" dirty="0" smtClean="0"/>
              <a:t>the quality </a:t>
            </a:r>
            <a:r>
              <a:rPr lang="en-SG" dirty="0" smtClean="0"/>
              <a:t>of urban life.</a:t>
            </a:r>
          </a:p>
          <a:p>
            <a:pPr algn="just">
              <a:lnSpc>
                <a:spcPct val="150000"/>
              </a:lnSpc>
            </a:pPr>
            <a:r>
              <a:rPr lang="en-SG" dirty="0" smtClean="0"/>
              <a:t>Urbanisation </a:t>
            </a:r>
            <a:r>
              <a:rPr lang="en-SG" dirty="0" smtClean="0"/>
              <a:t>occurs not due to urban pull but due to rural push.</a:t>
            </a:r>
          </a:p>
          <a:p>
            <a:pPr algn="just">
              <a:lnSpc>
                <a:spcPct val="150000"/>
              </a:lnSpc>
              <a:buNone/>
            </a:pPr>
            <a:endParaRPr lang="en-SG" dirty="0" smtClean="0"/>
          </a:p>
          <a:p>
            <a:pPr algn="just">
              <a:lnSpc>
                <a:spcPct val="150000"/>
              </a:lnSpc>
              <a:buNone/>
            </a:pPr>
            <a:endParaRPr lang="en-S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Problems of </a:t>
            </a:r>
            <a:r>
              <a:rPr lang="en-US" dirty="0" err="1" smtClean="0"/>
              <a:t>Urbanisation</a:t>
            </a:r>
            <a:endParaRPr lang="en-SG" dirty="0"/>
          </a:p>
        </p:txBody>
      </p:sp>
      <p:sp>
        <p:nvSpPr>
          <p:cNvPr id="3" name="Content Placeholder 2"/>
          <p:cNvSpPr>
            <a:spLocks noGrp="1"/>
          </p:cNvSpPr>
          <p:nvPr>
            <p:ph idx="1"/>
          </p:nvPr>
        </p:nvSpPr>
        <p:spPr>
          <a:xfrm>
            <a:off x="838200" y="1295400"/>
            <a:ext cx="8077200" cy="5334000"/>
          </a:xfrm>
        </p:spPr>
        <p:txBody>
          <a:bodyPr>
            <a:normAutofit fontScale="92500" lnSpcReduction="10000"/>
          </a:bodyPr>
          <a:lstStyle/>
          <a:p>
            <a:pPr algn="just">
              <a:lnSpc>
                <a:spcPct val="150000"/>
              </a:lnSpc>
            </a:pPr>
            <a:r>
              <a:rPr lang="en-US" dirty="0" smtClean="0"/>
              <a:t>Housing and Slums</a:t>
            </a:r>
          </a:p>
          <a:p>
            <a:pPr algn="just">
              <a:lnSpc>
                <a:spcPct val="150000"/>
              </a:lnSpc>
            </a:pPr>
            <a:r>
              <a:rPr lang="en-US" dirty="0" smtClean="0"/>
              <a:t>Crowding and </a:t>
            </a:r>
            <a:r>
              <a:rPr lang="en-US" dirty="0" err="1" smtClean="0"/>
              <a:t>Depersonalisation</a:t>
            </a:r>
            <a:endParaRPr lang="en-US" dirty="0" smtClean="0"/>
          </a:p>
          <a:p>
            <a:pPr algn="just">
              <a:lnSpc>
                <a:spcPct val="150000"/>
              </a:lnSpc>
            </a:pPr>
            <a:r>
              <a:rPr lang="en-US" dirty="0" smtClean="0"/>
              <a:t>Water Supply and Drainage</a:t>
            </a:r>
          </a:p>
          <a:p>
            <a:pPr algn="just">
              <a:lnSpc>
                <a:spcPct val="150000"/>
              </a:lnSpc>
            </a:pPr>
            <a:r>
              <a:rPr lang="en-US" dirty="0" smtClean="0"/>
              <a:t>Transportation and Traffic</a:t>
            </a:r>
          </a:p>
          <a:p>
            <a:pPr algn="just">
              <a:lnSpc>
                <a:spcPct val="150000"/>
              </a:lnSpc>
            </a:pPr>
            <a:r>
              <a:rPr lang="en-US" dirty="0" smtClean="0"/>
              <a:t>Power Shortage </a:t>
            </a:r>
          </a:p>
          <a:p>
            <a:pPr algn="just">
              <a:lnSpc>
                <a:spcPct val="150000"/>
              </a:lnSpc>
            </a:pPr>
            <a:r>
              <a:rPr lang="en-US" dirty="0" smtClean="0"/>
              <a:t>Sanitation</a:t>
            </a:r>
          </a:p>
          <a:p>
            <a:pPr algn="just">
              <a:lnSpc>
                <a:spcPct val="150000"/>
              </a:lnSpc>
            </a:pPr>
            <a:r>
              <a:rPr lang="en-US" dirty="0" smtClean="0"/>
              <a:t>Pollution </a:t>
            </a:r>
            <a:endParaRPr lang="en-US" dirty="0" smtClean="0"/>
          </a:p>
          <a:p>
            <a:pPr algn="just">
              <a:lnSpc>
                <a:spcPct val="150000"/>
              </a:lnSpc>
            </a:pPr>
            <a:r>
              <a:rPr lang="en-SG" dirty="0" smtClean="0"/>
              <a:t>inadequate provision for social infrastructure ( school, hospital, etc ).</a:t>
            </a:r>
          </a:p>
          <a:p>
            <a:pPr algn="just">
              <a:lnSpc>
                <a:spcPct val="150000"/>
              </a:lnSpc>
            </a:pPr>
            <a:endParaRPr lang="en-S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Causes of </a:t>
            </a:r>
            <a:r>
              <a:rPr lang="en-US" dirty="0" err="1" smtClean="0"/>
              <a:t>Urbanisation</a:t>
            </a:r>
            <a:r>
              <a:rPr lang="en-US" dirty="0" smtClean="0"/>
              <a:t> </a:t>
            </a:r>
            <a:endParaRPr lang="en-SG" dirty="0"/>
          </a:p>
        </p:txBody>
      </p:sp>
      <p:sp>
        <p:nvSpPr>
          <p:cNvPr id="3" name="Content Placeholder 2"/>
          <p:cNvSpPr>
            <a:spLocks noGrp="1"/>
          </p:cNvSpPr>
          <p:nvPr>
            <p:ph idx="1"/>
          </p:nvPr>
        </p:nvSpPr>
        <p:spPr>
          <a:xfrm>
            <a:off x="609600" y="1219200"/>
            <a:ext cx="7772400" cy="5105400"/>
          </a:xfrm>
        </p:spPr>
        <p:txBody>
          <a:bodyPr/>
          <a:lstStyle/>
          <a:p>
            <a:pPr algn="just">
              <a:lnSpc>
                <a:spcPct val="150000"/>
              </a:lnSpc>
            </a:pPr>
            <a:r>
              <a:rPr lang="en-US" dirty="0" smtClean="0"/>
              <a:t>Migration from Rural to Urban areas</a:t>
            </a:r>
            <a:endParaRPr lang="en-US" dirty="0" smtClean="0"/>
          </a:p>
          <a:p>
            <a:pPr algn="just">
              <a:lnSpc>
                <a:spcPct val="150000"/>
              </a:lnSpc>
            </a:pPr>
            <a:r>
              <a:rPr lang="en-US" dirty="0" smtClean="0"/>
              <a:t>Industrial Growth</a:t>
            </a:r>
          </a:p>
          <a:p>
            <a:pPr algn="just">
              <a:lnSpc>
                <a:spcPct val="150000"/>
              </a:lnSpc>
            </a:pPr>
            <a:r>
              <a:rPr lang="en-US" dirty="0" smtClean="0"/>
              <a:t>Apathy of the Government </a:t>
            </a:r>
          </a:p>
          <a:p>
            <a:pPr algn="just">
              <a:lnSpc>
                <a:spcPct val="150000"/>
              </a:lnSpc>
            </a:pPr>
            <a:r>
              <a:rPr lang="en-US" dirty="0" smtClean="0"/>
              <a:t>Defective Town Planning </a:t>
            </a:r>
          </a:p>
          <a:p>
            <a:pPr algn="just">
              <a:lnSpc>
                <a:spcPct val="150000"/>
              </a:lnSpc>
            </a:pPr>
            <a:r>
              <a:rPr lang="en-US" dirty="0" smtClean="0"/>
              <a:t>Vested- interest Forces</a:t>
            </a:r>
          </a:p>
          <a:p>
            <a:pPr algn="just">
              <a:lnSpc>
                <a:spcPct val="150000"/>
              </a:lnSpc>
              <a:buNone/>
            </a:pPr>
            <a:endParaRPr lang="en-S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chor="ctr"/>
          <a:lstStyle/>
          <a:p>
            <a:r>
              <a:rPr lang="en-US" dirty="0" smtClean="0"/>
              <a:t>Measures need to be taken</a:t>
            </a:r>
            <a:endParaRPr lang="en-SG" dirty="0"/>
          </a:p>
        </p:txBody>
      </p:sp>
      <p:sp>
        <p:nvSpPr>
          <p:cNvPr id="3" name="Content Placeholder 2"/>
          <p:cNvSpPr>
            <a:spLocks noGrp="1"/>
          </p:cNvSpPr>
          <p:nvPr>
            <p:ph idx="1"/>
          </p:nvPr>
        </p:nvSpPr>
        <p:spPr>
          <a:xfrm>
            <a:off x="457200" y="1600200"/>
            <a:ext cx="8305800" cy="4800600"/>
          </a:xfrm>
        </p:spPr>
        <p:txBody>
          <a:bodyPr>
            <a:normAutofit/>
          </a:bodyPr>
          <a:lstStyle/>
          <a:p>
            <a:pPr algn="just"/>
            <a:r>
              <a:rPr lang="en-SG" dirty="0" smtClean="0"/>
              <a:t>Proper </a:t>
            </a:r>
            <a:r>
              <a:rPr lang="en-SG" dirty="0" smtClean="0"/>
              <a:t>urban planning</a:t>
            </a:r>
          </a:p>
          <a:p>
            <a:pPr algn="just"/>
            <a:r>
              <a:rPr lang="en-SG" dirty="0" smtClean="0"/>
              <a:t>Development of strong economic base for urban economy</a:t>
            </a:r>
          </a:p>
          <a:p>
            <a:pPr algn="just"/>
            <a:r>
              <a:rPr lang="en-SG" dirty="0" smtClean="0"/>
              <a:t>Integration of rural and urban </a:t>
            </a:r>
            <a:r>
              <a:rPr lang="en-SG" dirty="0" smtClean="0"/>
              <a:t>economy-</a:t>
            </a:r>
            <a:r>
              <a:rPr lang="en-SG" dirty="0" smtClean="0"/>
              <a:t>- emphasis </a:t>
            </a:r>
            <a:r>
              <a:rPr lang="en-SG" dirty="0" smtClean="0"/>
              <a:t>on agro-based </a:t>
            </a:r>
            <a:r>
              <a:rPr lang="en-SG" dirty="0" smtClean="0"/>
              <a:t>industry. Raw material should be processed in rural economy and then </a:t>
            </a:r>
            <a:r>
              <a:rPr lang="en-SG" dirty="0" smtClean="0"/>
              <a:t>transferred to </a:t>
            </a:r>
            <a:r>
              <a:rPr lang="en-SG" dirty="0" smtClean="0"/>
              <a:t>urban economy.</a:t>
            </a:r>
          </a:p>
          <a:p>
            <a:pPr algn="just"/>
            <a:r>
              <a:rPr lang="en-SG" dirty="0" smtClean="0"/>
              <a:t>Urban </a:t>
            </a:r>
            <a:r>
              <a:rPr lang="en-SG" dirty="0" smtClean="0"/>
              <a:t>planning and housing for slum people with human face</a:t>
            </a:r>
            <a:r>
              <a:rPr lang="en-SG" dirty="0" smtClean="0"/>
              <a:t>.</a:t>
            </a:r>
            <a:endParaRPr lang="en-SG"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TotalTime>
  <Words>383</Words>
  <Application>Microsoft Office PowerPoint</Application>
  <PresentationFormat>On-screen Show (4:3)</PresentationFormat>
  <Paragraphs>81</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Urbanisation </vt:lpstr>
      <vt:lpstr>Understanding Concept</vt:lpstr>
      <vt:lpstr>Slide 3</vt:lpstr>
      <vt:lpstr>Slide 4</vt:lpstr>
      <vt:lpstr>Degree/Index of Urbanisation </vt:lpstr>
      <vt:lpstr>Basic feature of urbanization  </vt:lpstr>
      <vt:lpstr>Problems of Urbanisation</vt:lpstr>
      <vt:lpstr>Causes of Urbanisation </vt:lpstr>
      <vt:lpstr>Measures need to be taken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pradeep</dc:creator>
  <cp:lastModifiedBy>hp</cp:lastModifiedBy>
  <cp:revision>23</cp:revision>
  <dcterms:created xsi:type="dcterms:W3CDTF">2006-08-16T00:00:00Z</dcterms:created>
  <dcterms:modified xsi:type="dcterms:W3CDTF">2012-11-06T17:50:38Z</dcterms:modified>
</cp:coreProperties>
</file>